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6"/>
  </p:notesMasterIdLst>
  <p:handoutMasterIdLst>
    <p:handoutMasterId r:id="rId27"/>
  </p:handoutMasterIdLst>
  <p:sldIdLst>
    <p:sldId id="358" r:id="rId2"/>
    <p:sldId id="390" r:id="rId3"/>
    <p:sldId id="2147477085" r:id="rId4"/>
    <p:sldId id="2147477065" r:id="rId5"/>
    <p:sldId id="2147477066" r:id="rId6"/>
    <p:sldId id="2147477067" r:id="rId7"/>
    <p:sldId id="2147477062" r:id="rId8"/>
    <p:sldId id="2147477063" r:id="rId9"/>
    <p:sldId id="2147477064" r:id="rId10"/>
    <p:sldId id="2147477068" r:id="rId11"/>
    <p:sldId id="2147477069" r:id="rId12"/>
    <p:sldId id="2147477070" r:id="rId13"/>
    <p:sldId id="2147477086" r:id="rId14"/>
    <p:sldId id="2147477057" r:id="rId15"/>
    <p:sldId id="2147477077" r:id="rId16"/>
    <p:sldId id="2147477058" r:id="rId17"/>
    <p:sldId id="2147477059" r:id="rId18"/>
    <p:sldId id="2147477060" r:id="rId19"/>
    <p:sldId id="2147477083" r:id="rId20"/>
    <p:sldId id="2147477084" r:id="rId21"/>
    <p:sldId id="2147477071" r:id="rId22"/>
    <p:sldId id="2147477072" r:id="rId23"/>
    <p:sldId id="2147477073" r:id="rId24"/>
    <p:sldId id="2147477074" r:id="rId25"/>
  </p:sldIdLst>
  <p:sldSz cx="9906000" cy="6858000" type="A4"/>
  <p:notesSz cx="6735763" cy="9866313"/>
  <p:custDataLst>
    <p:tags r:id="rId28"/>
  </p:custData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1" userDrawn="1">
          <p15:clr>
            <a:srgbClr val="A4A3A4"/>
          </p15:clr>
        </p15:guide>
        <p15:guide id="2" pos="126">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6EC"/>
    <a:srgbClr val="FF5A00"/>
    <a:srgbClr val="0098D0"/>
    <a:srgbClr val="0064C8"/>
    <a:srgbClr val="B197D3"/>
    <a:srgbClr val="FFBE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15400A-9F3F-4630-BC74-2A2B9A3818EA}" v="1" dt="2024-03-15T01:37:06.59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3" d="100"/>
          <a:sy n="73" d="100"/>
        </p:scale>
        <p:origin x="84" y="834"/>
      </p:cViewPr>
      <p:guideLst>
        <p:guide orient="horz" pos="391"/>
        <p:guide pos="126"/>
      </p:guideLst>
    </p:cSldViewPr>
  </p:slideViewPr>
  <p:notesTextViewPr>
    <p:cViewPr>
      <p:scale>
        <a:sx n="1" d="1"/>
        <a:sy n="1" d="1"/>
      </p:scale>
      <p:origin x="0" y="0"/>
    </p:cViewPr>
  </p:notesTextViewPr>
  <p:notesViewPr>
    <p:cSldViewPr snapToGrid="0">
      <p:cViewPr>
        <p:scale>
          <a:sx n="1" d="2"/>
          <a:sy n="1" d="2"/>
        </p:scale>
        <p:origin x="0" y="0"/>
      </p:cViewPr>
      <p:guideLst>
        <p:guide orient="horz" pos="3108"/>
        <p:guide pos="212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r>
              <a:rPr kumimoji="1" lang="ja-JP" altLang="en-US"/>
              <a:t>活用上の注意点：機密情報については、情報共有する対象先・共有する内容については慎重に検討すること</a:t>
            </a:r>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r>
              <a:rPr kumimoji="1" lang="ja-JP" altLang="en-US" sz="1400">
                <a:latin typeface="ＭＳ Ｐゴシック" pitchFamily="50" charset="-128"/>
                <a:ea typeface="ＭＳ Ｐゴシック" pitchFamily="50" charset="-128"/>
              </a:rPr>
              <a:t>機密性○</a:t>
            </a:r>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A60C1D9C-4153-45A3-ABA8-5AC906D32479}" type="slidenum">
              <a:rPr kumimoji="1" lang="ja-JP" altLang="en-US" smtClean="0"/>
              <a:t>‹#›</a:t>
            </a:fld>
            <a:endParaRPr kumimoji="1" lang="ja-JP" altLang="en-US"/>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f sldNum="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r>
              <a:rPr kumimoji="1" lang="ja-JP" altLang="en-US"/>
              <a:t>活用上の注意点：機密情報については、情報共有する対象先・共有する内容については慎重に検討すること</a:t>
            </a:r>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400">
                <a:latin typeface="ＭＳ Ｐゴシック" pitchFamily="50" charset="-128"/>
                <a:ea typeface="ＭＳ Ｐゴシック" pitchFamily="50" charset="-128"/>
              </a:defRPr>
            </a:lvl1pPr>
          </a:lstStyle>
          <a:p>
            <a:r>
              <a:rPr lang="ja-JP" altLang="en-US"/>
              <a:t>機密性○</a:t>
            </a:r>
            <a:endParaRPr lang="en-US" altLang="ja-JP"/>
          </a:p>
        </p:txBody>
      </p:sp>
      <p:sp>
        <p:nvSpPr>
          <p:cNvPr id="4" name="スライド イメージ プレースホルダー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FD35E722-DCEB-4B9B-850A-0990A504E40F}" type="slidenum">
              <a:rPr kumimoji="1" lang="ja-JP" altLang="en-US" smtClean="0"/>
              <a:t>‹#›</a:t>
            </a:fld>
            <a:endParaRPr kumimoji="1"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hf sldNum="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p:nvPr>
        </p:nvSpPr>
        <p:spPr/>
        <p:txBody>
          <a:bodyPr/>
          <a:lstStyle/>
          <a:p>
            <a:r>
              <a:rPr kumimoji="1" lang="ja-JP" altLang="en-US"/>
              <a:t>活用上の注意点：機密情報については、情報共有する対象先・共有する内容については慎重に検討すること</a:t>
            </a:r>
          </a:p>
        </p:txBody>
      </p:sp>
      <p:sp>
        <p:nvSpPr>
          <p:cNvPr id="5" name="日付プレースホルダー 4"/>
          <p:cNvSpPr>
            <a:spLocks noGrp="1"/>
          </p:cNvSpPr>
          <p:nvPr>
            <p:ph type="dt" idx="1"/>
          </p:nvPr>
        </p:nvSpPr>
        <p:spPr/>
        <p:txBody>
          <a:bodyPr/>
          <a:lstStyle/>
          <a:p>
            <a:r>
              <a:rPr lang="ja-JP" altLang="en-US"/>
              <a:t>機密性○</a:t>
            </a:r>
            <a:endParaRPr lang="en-US" altLang="ja-JP"/>
          </a:p>
        </p:txBody>
      </p:sp>
    </p:spTree>
    <p:extLst>
      <p:ext uri="{BB962C8B-B14F-4D97-AF65-F5344CB8AC3E}">
        <p14:creationId xmlns:p14="http://schemas.microsoft.com/office/powerpoint/2010/main" val="373834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80666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１．見出しの記入</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15992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00471" y="188640"/>
            <a:ext cx="9505503"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8" name="テキスト プレースホルダー 9"/>
          <p:cNvSpPr>
            <a:spLocks noGrp="1"/>
          </p:cNvSpPr>
          <p:nvPr>
            <p:ph type="body" sz="quarter" idx="13" hasCustomPrompt="1"/>
          </p:nvPr>
        </p:nvSpPr>
        <p:spPr>
          <a:xfrm>
            <a:off x="200794" y="6309320"/>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（資料）●●</a:t>
            </a:r>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20pt</a:t>
            </a:r>
            <a:r>
              <a:rPr kumimoji="1" lang="ja-JP" altLang="en-US"/>
              <a:t>）</a:t>
            </a:r>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14pt</a:t>
            </a:r>
            <a:r>
              <a:rPr kumimoji="1" lang="ja-JP" altLang="en-US"/>
              <a:t>）</a:t>
            </a:r>
          </a:p>
        </p:txBody>
      </p:sp>
      <p:sp>
        <p:nvSpPr>
          <p:cNvPr id="11" name="テキスト プレースホルダー 9"/>
          <p:cNvSpPr>
            <a:spLocks noGrp="1"/>
          </p:cNvSpPr>
          <p:nvPr>
            <p:ph type="body" sz="quarter" idx="16" hasCustomPrompt="1"/>
          </p:nvPr>
        </p:nvSpPr>
        <p:spPr>
          <a:xfrm>
            <a:off x="200025"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10.5pt</a:t>
            </a:r>
            <a:r>
              <a:rPr kumimoji="1" lang="ja-JP" altLang="en-US"/>
              <a:t>）</a:t>
            </a:r>
          </a:p>
        </p:txBody>
      </p:sp>
      <p:sp>
        <p:nvSpPr>
          <p:cNvPr id="12" name="テキスト プレースホルダー 11"/>
          <p:cNvSpPr>
            <a:spLocks noGrp="1"/>
          </p:cNvSpPr>
          <p:nvPr>
            <p:ph type="body" sz="quarter" idx="17"/>
          </p:nvPr>
        </p:nvSpPr>
        <p:spPr>
          <a:xfrm>
            <a:off x="200025" y="764704"/>
            <a:ext cx="9505950" cy="525886"/>
          </a:xfrm>
          <a:solidFill>
            <a:srgbClr val="99D6EC"/>
          </a:solidFill>
          <a:ln>
            <a:noFill/>
          </a:ln>
        </p:spPr>
        <p:txBody>
          <a:bodyPr vert="horz" wrap="square" lIns="216000" tIns="108000" rIns="216000" bIns="108000" rtlCol="0" anchor="t" anchorCtr="0">
            <a:spAutoFit/>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29895277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p:txBody>
      </p:sp>
      <p:sp>
        <p:nvSpPr>
          <p:cNvPr id="4" name="日付プレースホルダー 3"/>
          <p:cNvSpPr>
            <a:spLocks noGrp="1"/>
          </p:cNvSpPr>
          <p:nvPr>
            <p:ph type="dt" sz="half" idx="2"/>
          </p:nvPr>
        </p:nvSpPr>
        <p:spPr>
          <a:xfrm>
            <a:off x="-10695" y="6520260"/>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a:p>
        </p:txBody>
      </p:sp>
      <p:sp>
        <p:nvSpPr>
          <p:cNvPr id="9" name="テキスト プレースホルダー 9">
            <a:extLst>
              <a:ext uri="{FF2B5EF4-FFF2-40B4-BE49-F238E27FC236}">
                <a16:creationId xmlns:a16="http://schemas.microsoft.com/office/drawing/2014/main" id="{5E2223DA-388C-E1E9-A705-22DE5A3FBDBB}"/>
              </a:ext>
            </a:extLst>
          </p:cNvPr>
          <p:cNvSpPr txBox="1">
            <a:spLocks/>
          </p:cNvSpPr>
          <p:nvPr userDrawn="1"/>
        </p:nvSpPr>
        <p:spPr>
          <a:xfrm>
            <a:off x="6952670" y="102112"/>
            <a:ext cx="2716853" cy="369332"/>
          </a:xfrm>
          <a:prstGeom prst="rect">
            <a:avLst/>
          </a:prstGeom>
          <a:noFill/>
          <a:ln>
            <a:noFill/>
          </a:ln>
        </p:spPr>
        <p:txBody>
          <a:bodyPr wrap="square" lIns="0" tIns="0" rIns="0" bIns="0">
            <a:spAutoFit/>
          </a:bodyPr>
          <a:lstStyle>
            <a:lvl1pPr marL="0" indent="0" algn="l" defTabSz="914400" rtl="0" eaLnBrk="1" latinLnBrk="0" hangingPunct="1">
              <a:spcBef>
                <a:spcPts val="0"/>
              </a:spcBef>
              <a:spcAft>
                <a:spcPts val="0"/>
              </a:spcAft>
              <a:buClr>
                <a:srgbClr val="002060"/>
              </a:buClr>
              <a:buFont typeface="Wingdings" panose="05000000000000000000" pitchFamily="2" charset="2"/>
              <a:buNone/>
              <a:defRPr kumimoji="1" sz="1050" b="1" kern="1200">
                <a:solidFill>
                  <a:srgbClr val="FF0000"/>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200"/>
              <a:t>注意点：機密情報について情報共有する相手方・内容については慎重に検討すること</a:t>
            </a:r>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59" r:id="rId1"/>
    <p:sldLayoutId id="2147483651" r:id="rId2"/>
    <p:sldLayoutId id="2147483654" r:id="rId3"/>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311440"/>
            <a:ext cx="8420100" cy="1107996"/>
          </a:xfrm>
        </p:spPr>
        <p:txBody>
          <a:bodyPr/>
          <a:lstStyle/>
          <a:p>
            <a:r>
              <a:rPr lang="en-US" altLang="ja-JP" dirty="0"/>
              <a:t>PMI</a:t>
            </a:r>
            <a:r>
              <a:rPr lang="ja-JP" altLang="en-US" dirty="0"/>
              <a:t>実践ツール③</a:t>
            </a:r>
            <a:br>
              <a:rPr lang="en-US" altLang="ja-JP" dirty="0">
                <a:solidFill>
                  <a:srgbClr val="FF0000"/>
                </a:solidFill>
              </a:rPr>
            </a:br>
            <a:r>
              <a:rPr lang="ja-JP" altLang="en-US" sz="3600" dirty="0"/>
              <a:t>統合方針書（フォーマット）</a:t>
            </a:r>
            <a:endParaRPr kumimoji="1" lang="ja-JP" altLang="en-US" dirty="0">
              <a:cs typeface="メイリオ" panose="020B0604030504040204" pitchFamily="50" charset="-128"/>
            </a:endParaRPr>
          </a:p>
        </p:txBody>
      </p:sp>
      <p:pic>
        <p:nvPicPr>
          <p:cNvPr id="7" name="図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464" y="44624"/>
            <a:ext cx="1959864" cy="792480"/>
          </a:xfrm>
          <a:prstGeom prst="rect">
            <a:avLst/>
          </a:prstGeom>
        </p:spPr>
      </p:pic>
    </p:spTree>
    <p:extLst>
      <p:ext uri="{BB962C8B-B14F-4D97-AF65-F5344CB8AC3E}">
        <p14:creationId xmlns:p14="http://schemas.microsoft.com/office/powerpoint/2010/main" val="2898958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1049106"/>
          </a:xfrm>
        </p:spPr>
        <p:txBody>
          <a:bodyPr/>
          <a:lstStyle/>
          <a:p>
            <a:pPr algn="just"/>
            <a:r>
              <a:rPr kumimoji="1" lang="ja-JP" altLang="en-US" sz="1800"/>
              <a:t>統合作業</a:t>
            </a:r>
            <a:r>
              <a:rPr lang="ja-JP" altLang="en-US" sz="1800"/>
              <a:t>の</a:t>
            </a:r>
            <a:r>
              <a:rPr kumimoji="1" lang="ja-JP" altLang="en-US" sz="1800"/>
              <a:t>推進体制図をご記載ください。尚、譲受企業・譲渡企業・支援機関のうち、どの人材であるか分かるように示してください。また、推進体制の構築方法は「中小</a:t>
            </a:r>
            <a:r>
              <a:rPr kumimoji="1" lang="en-US" altLang="ja-JP" sz="1800"/>
              <a:t>PMI</a:t>
            </a:r>
            <a:r>
              <a:rPr kumimoji="1" lang="ja-JP" altLang="en-US" sz="1800"/>
              <a:t>ガイドライン」の</a:t>
            </a:r>
            <a:r>
              <a:rPr kumimoji="1" lang="en-US" altLang="ja-JP" sz="1800"/>
              <a:t>31</a:t>
            </a:r>
            <a:r>
              <a:rPr kumimoji="1" lang="ja-JP" altLang="en-US" sz="1800"/>
              <a:t>～</a:t>
            </a:r>
            <a:r>
              <a:rPr kumimoji="1" lang="en-US" altLang="ja-JP" sz="1800"/>
              <a:t>37</a:t>
            </a:r>
            <a:r>
              <a:rPr kumimoji="1" lang="ja-JP" altLang="en-US" sz="1800"/>
              <a:t>頁を必要に応じてご参照ください。</a:t>
            </a:r>
            <a:endParaRPr lang="ja-JP" altLang="en-US" sz="1800"/>
          </a:p>
        </p:txBody>
      </p:sp>
      <p:sp>
        <p:nvSpPr>
          <p:cNvPr id="13" name="タイトル 2"/>
          <p:cNvSpPr>
            <a:spLocks noGrp="1"/>
          </p:cNvSpPr>
          <p:nvPr>
            <p:ph type="title"/>
          </p:nvPr>
        </p:nvSpPr>
        <p:spPr>
          <a:xfrm>
            <a:off x="200471" y="147409"/>
            <a:ext cx="9505503" cy="400110"/>
          </a:xfrm>
        </p:spPr>
        <p:txBody>
          <a:bodyPr/>
          <a:lstStyle/>
          <a:p>
            <a:r>
              <a:rPr kumimoji="1" lang="en-US" altLang="ja-JP" sz="2000" dirty="0"/>
              <a:t>5</a:t>
            </a:r>
            <a:r>
              <a:rPr kumimoji="1" lang="ja-JP" altLang="en-US" sz="2000" dirty="0"/>
              <a:t>．</a:t>
            </a:r>
            <a:r>
              <a:rPr lang="en-US" altLang="ja-JP" sz="2000" dirty="0"/>
              <a:t>PMI</a:t>
            </a:r>
            <a:r>
              <a:rPr lang="ja-JP" altLang="en-US" sz="2000" dirty="0"/>
              <a:t>推進体制</a:t>
            </a:r>
          </a:p>
        </p:txBody>
      </p:sp>
      <p:sp>
        <p:nvSpPr>
          <p:cNvPr id="9" name="正方形/長方形 8">
            <a:extLst>
              <a:ext uri="{FF2B5EF4-FFF2-40B4-BE49-F238E27FC236}">
                <a16:creationId xmlns:a16="http://schemas.microsoft.com/office/drawing/2014/main" id="{6C25D7E4-0BFA-6188-EB0C-BEB8DF16F4DE}"/>
              </a:ext>
            </a:extLst>
          </p:cNvPr>
          <p:cNvSpPr/>
          <p:nvPr/>
        </p:nvSpPr>
        <p:spPr>
          <a:xfrm>
            <a:off x="4649032" y="2637360"/>
            <a:ext cx="1848344" cy="613671"/>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E71D9BC-B88F-B173-1875-80824063AB57}"/>
              </a:ext>
            </a:extLst>
          </p:cNvPr>
          <p:cNvSpPr/>
          <p:nvPr/>
        </p:nvSpPr>
        <p:spPr>
          <a:xfrm>
            <a:off x="4649032" y="2349360"/>
            <a:ext cx="1848344" cy="288000"/>
          </a:xfrm>
          <a:prstGeom prst="rect">
            <a:avLst/>
          </a:prstGeom>
          <a:solidFill>
            <a:schemeClr val="bg1">
              <a:lumMod val="5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bg1"/>
                </a:solidFill>
                <a:latin typeface="Meiryo UI" panose="020B0604030504040204" pitchFamily="50" charset="-128"/>
                <a:ea typeface="Meiryo UI" panose="020B0604030504040204" pitchFamily="50" charset="-128"/>
              </a:rPr>
              <a:t>プロジェクト責任者</a:t>
            </a:r>
            <a:endParaRPr lang="en-US" altLang="ja-JP" sz="1400">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CF61460-4FF5-D49A-272A-F910A0FAA84D}"/>
              </a:ext>
            </a:extLst>
          </p:cNvPr>
          <p:cNvSpPr/>
          <p:nvPr/>
        </p:nvSpPr>
        <p:spPr>
          <a:xfrm>
            <a:off x="7252861" y="2637360"/>
            <a:ext cx="1848344" cy="613671"/>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Ｘｘ氏、ｘｘ氏</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4C5C3B19-F717-75D1-2B92-14407A7B449F}"/>
              </a:ext>
            </a:extLst>
          </p:cNvPr>
          <p:cNvSpPr/>
          <p:nvPr/>
        </p:nvSpPr>
        <p:spPr>
          <a:xfrm>
            <a:off x="7252861" y="2349360"/>
            <a:ext cx="1848344" cy="288000"/>
          </a:xfrm>
          <a:prstGeom prst="rect">
            <a:avLst/>
          </a:prstGeom>
          <a:solidFill>
            <a:schemeClr val="bg1">
              <a:lumMod val="5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bg1"/>
                </a:solidFill>
                <a:latin typeface="Meiryo UI" panose="020B0604030504040204" pitchFamily="50" charset="-128"/>
                <a:ea typeface="Meiryo UI" panose="020B0604030504040204" pitchFamily="50" charset="-128"/>
              </a:rPr>
              <a:t>アドバイザー</a:t>
            </a:r>
            <a:endParaRPr lang="en-US" altLang="ja-JP" sz="14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E57406A6-1822-A476-6839-B0AB638F90CF}"/>
              </a:ext>
            </a:extLst>
          </p:cNvPr>
          <p:cNvSpPr/>
          <p:nvPr/>
        </p:nvSpPr>
        <p:spPr>
          <a:xfrm>
            <a:off x="4649032" y="3717360"/>
            <a:ext cx="1848344" cy="613671"/>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Ｘｘ氏、ｘｘ氏</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57B7B988-BAF6-4CE2-5607-9FE84EFAF878}"/>
              </a:ext>
            </a:extLst>
          </p:cNvPr>
          <p:cNvSpPr/>
          <p:nvPr/>
        </p:nvSpPr>
        <p:spPr>
          <a:xfrm>
            <a:off x="4649032" y="3429360"/>
            <a:ext cx="1848344" cy="288000"/>
          </a:xfrm>
          <a:prstGeom prst="rect">
            <a:avLst/>
          </a:prstGeom>
          <a:solidFill>
            <a:schemeClr val="bg1">
              <a:lumMod val="5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bg1"/>
                </a:solidFill>
                <a:latin typeface="Meiryo UI" panose="020B0604030504040204" pitchFamily="50" charset="-128"/>
                <a:ea typeface="Meiryo UI" panose="020B0604030504040204" pitchFamily="50" charset="-128"/>
              </a:rPr>
              <a:t>全体統括</a:t>
            </a:r>
            <a:endParaRPr lang="en-US" altLang="ja-JP" sz="1400">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2F048F3-F09F-D8CA-9779-F55CAB4D2438}"/>
              </a:ext>
            </a:extLst>
          </p:cNvPr>
          <p:cNvSpPr/>
          <p:nvPr/>
        </p:nvSpPr>
        <p:spPr>
          <a:xfrm>
            <a:off x="7108861" y="4306637"/>
            <a:ext cx="1848344" cy="613671"/>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Ｘｘ氏、ｘｘ氏</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ADABBE57-4C5A-05D4-9477-A90774FE14CE}"/>
              </a:ext>
            </a:extLst>
          </p:cNvPr>
          <p:cNvSpPr/>
          <p:nvPr/>
        </p:nvSpPr>
        <p:spPr>
          <a:xfrm>
            <a:off x="7108861" y="4018637"/>
            <a:ext cx="1848344" cy="288000"/>
          </a:xfrm>
          <a:prstGeom prst="rect">
            <a:avLst/>
          </a:prstGeom>
          <a:solidFill>
            <a:schemeClr val="bg1">
              <a:lumMod val="5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bg1"/>
                </a:solidFill>
                <a:latin typeface="Meiryo UI" panose="020B0604030504040204" pitchFamily="50" charset="-128"/>
                <a:ea typeface="Meiryo UI" panose="020B0604030504040204" pitchFamily="50" charset="-128"/>
              </a:rPr>
              <a:t>事務局</a:t>
            </a:r>
            <a:endParaRPr lang="en-US" altLang="ja-JP" sz="1400">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E6ED5F1D-FE6B-8DC7-D814-CAAE82864D90}"/>
              </a:ext>
            </a:extLst>
          </p:cNvPr>
          <p:cNvSpPr/>
          <p:nvPr/>
        </p:nvSpPr>
        <p:spPr>
          <a:xfrm>
            <a:off x="1636860" y="6055689"/>
            <a:ext cx="1848344" cy="613671"/>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Ｘｘ氏、ｘｘ氏</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9B6FC05F-5EB9-55CB-42B8-3F1F0BABFC11}"/>
              </a:ext>
            </a:extLst>
          </p:cNvPr>
          <p:cNvSpPr/>
          <p:nvPr/>
        </p:nvSpPr>
        <p:spPr>
          <a:xfrm>
            <a:off x="1636860" y="5767689"/>
            <a:ext cx="1848344" cy="288000"/>
          </a:xfrm>
          <a:prstGeom prst="rect">
            <a:avLst/>
          </a:prstGeom>
          <a:solidFill>
            <a:schemeClr val="bg1">
              <a:lumMod val="5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bg1"/>
                </a:solidFill>
                <a:latin typeface="Meiryo UI" panose="020B0604030504040204" pitchFamily="50" charset="-128"/>
                <a:ea typeface="Meiryo UI" panose="020B0604030504040204" pitchFamily="50" charset="-128"/>
              </a:rPr>
              <a:t>営業</a:t>
            </a:r>
            <a:endParaRPr lang="en-US" altLang="ja-JP" sz="1400">
              <a:solidFill>
                <a:schemeClr val="bg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559D5132-8EE6-41AD-B7EC-0020E2D081A8}"/>
              </a:ext>
            </a:extLst>
          </p:cNvPr>
          <p:cNvSpPr/>
          <p:nvPr/>
        </p:nvSpPr>
        <p:spPr>
          <a:xfrm>
            <a:off x="3644975" y="6055689"/>
            <a:ext cx="1848344" cy="613671"/>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Ｘｘ氏、ｘｘ氏</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EE3AF8FC-FC1C-F4E9-AD48-CBE7C3B979A5}"/>
              </a:ext>
            </a:extLst>
          </p:cNvPr>
          <p:cNvSpPr/>
          <p:nvPr/>
        </p:nvSpPr>
        <p:spPr>
          <a:xfrm>
            <a:off x="3644975" y="5767689"/>
            <a:ext cx="1848344" cy="288000"/>
          </a:xfrm>
          <a:prstGeom prst="rect">
            <a:avLst/>
          </a:prstGeom>
          <a:solidFill>
            <a:schemeClr val="bg1">
              <a:lumMod val="5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bg1"/>
                </a:solidFill>
                <a:latin typeface="Meiryo UI" panose="020B0604030504040204" pitchFamily="50" charset="-128"/>
                <a:ea typeface="Meiryo UI" panose="020B0604030504040204" pitchFamily="50" charset="-128"/>
              </a:rPr>
              <a:t>人事・総務</a:t>
            </a:r>
            <a:endParaRPr lang="en-US" altLang="ja-JP" sz="1400">
              <a:solidFill>
                <a:schemeClr val="bg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10F8E012-F2CE-618A-7931-71016EFFD91E}"/>
              </a:ext>
            </a:extLst>
          </p:cNvPr>
          <p:cNvSpPr/>
          <p:nvPr/>
        </p:nvSpPr>
        <p:spPr>
          <a:xfrm>
            <a:off x="5653090" y="6055689"/>
            <a:ext cx="1848344" cy="613671"/>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Ｘｘ氏、ｘｘ氏</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9DAB84D6-3C3D-3B26-4D52-67F0277F3B6C}"/>
              </a:ext>
            </a:extLst>
          </p:cNvPr>
          <p:cNvSpPr/>
          <p:nvPr/>
        </p:nvSpPr>
        <p:spPr>
          <a:xfrm>
            <a:off x="5653090" y="5767689"/>
            <a:ext cx="1848344" cy="288000"/>
          </a:xfrm>
          <a:prstGeom prst="rect">
            <a:avLst/>
          </a:prstGeom>
          <a:solidFill>
            <a:schemeClr val="bg1">
              <a:lumMod val="5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bg1"/>
                </a:solidFill>
                <a:latin typeface="Meiryo UI" panose="020B0604030504040204" pitchFamily="50" charset="-128"/>
                <a:ea typeface="Meiryo UI" panose="020B0604030504040204" pitchFamily="50" charset="-128"/>
              </a:rPr>
              <a:t>経理</a:t>
            </a:r>
            <a:endParaRPr lang="en-US" altLang="ja-JP" sz="1400">
              <a:solidFill>
                <a:schemeClr val="bg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CA411B2C-6A52-E3BB-8E97-4C832A9F4024}"/>
              </a:ext>
            </a:extLst>
          </p:cNvPr>
          <p:cNvSpPr/>
          <p:nvPr/>
        </p:nvSpPr>
        <p:spPr>
          <a:xfrm>
            <a:off x="7661204" y="6055689"/>
            <a:ext cx="1848344" cy="613671"/>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Ｘｘ氏、ｘｘ氏</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B051A6A3-FEEB-7AB9-86C0-4CFE51A04895}"/>
              </a:ext>
            </a:extLst>
          </p:cNvPr>
          <p:cNvSpPr/>
          <p:nvPr/>
        </p:nvSpPr>
        <p:spPr>
          <a:xfrm>
            <a:off x="7661204" y="5767689"/>
            <a:ext cx="1848344" cy="288000"/>
          </a:xfrm>
          <a:prstGeom prst="rect">
            <a:avLst/>
          </a:prstGeom>
          <a:solidFill>
            <a:schemeClr val="bg1">
              <a:lumMod val="50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bg1"/>
                </a:solidFill>
                <a:latin typeface="Meiryo UI" panose="020B0604030504040204" pitchFamily="50" charset="-128"/>
                <a:ea typeface="Meiryo UI" panose="020B0604030504040204" pitchFamily="50" charset="-128"/>
              </a:rPr>
              <a:t>システム</a:t>
            </a:r>
            <a:endParaRPr lang="en-US" altLang="ja-JP" sz="1400">
              <a:solidFill>
                <a:schemeClr val="bg1"/>
              </a:solidFill>
              <a:latin typeface="Meiryo UI" panose="020B0604030504040204" pitchFamily="50" charset="-128"/>
              <a:ea typeface="Meiryo UI" panose="020B0604030504040204" pitchFamily="50" charset="-128"/>
            </a:endParaRPr>
          </a:p>
        </p:txBody>
      </p:sp>
      <p:cxnSp>
        <p:nvCxnSpPr>
          <p:cNvPr id="38" name="直線コネクタ 37">
            <a:extLst>
              <a:ext uri="{FF2B5EF4-FFF2-40B4-BE49-F238E27FC236}">
                <a16:creationId xmlns:a16="http://schemas.microsoft.com/office/drawing/2014/main" id="{365BA688-A504-2F31-31B7-AB7DC2FD0FDC}"/>
              </a:ext>
            </a:extLst>
          </p:cNvPr>
          <p:cNvCxnSpPr>
            <a:stCxn id="9" idx="2"/>
            <a:endCxn id="17" idx="0"/>
          </p:cNvCxnSpPr>
          <p:nvPr/>
        </p:nvCxnSpPr>
        <p:spPr>
          <a:xfrm>
            <a:off x="5573204" y="3251031"/>
            <a:ext cx="0" cy="178329"/>
          </a:xfrm>
          <a:prstGeom prst="line">
            <a:avLst/>
          </a:prstGeom>
          <a:ln w="9525" cap="sq">
            <a:solidFill>
              <a:schemeClr val="tx1">
                <a:lumMod val="50000"/>
                <a:lumOff val="50000"/>
              </a:schemeClr>
            </a:solidFill>
          </a:ln>
        </p:spPr>
        <p:style>
          <a:lnRef idx="1">
            <a:schemeClr val="accent1"/>
          </a:lnRef>
          <a:fillRef idx="0">
            <a:schemeClr val="accent1"/>
          </a:fillRef>
          <a:effectRef idx="0">
            <a:schemeClr val="dk1"/>
          </a:effectRef>
          <a:fontRef idx="minor">
            <a:schemeClr val="lt1"/>
          </a:fontRef>
        </p:style>
      </p:cxnSp>
      <p:cxnSp>
        <p:nvCxnSpPr>
          <p:cNvPr id="39" name="直線コネクタ 38">
            <a:extLst>
              <a:ext uri="{FF2B5EF4-FFF2-40B4-BE49-F238E27FC236}">
                <a16:creationId xmlns:a16="http://schemas.microsoft.com/office/drawing/2014/main" id="{4578F9D3-E950-0DCA-606F-8D86A1508096}"/>
              </a:ext>
            </a:extLst>
          </p:cNvPr>
          <p:cNvCxnSpPr>
            <a:cxnSpLocks/>
            <a:stCxn id="9" idx="3"/>
            <a:endCxn id="12" idx="1"/>
          </p:cNvCxnSpPr>
          <p:nvPr/>
        </p:nvCxnSpPr>
        <p:spPr>
          <a:xfrm>
            <a:off x="6497376" y="2944196"/>
            <a:ext cx="755485" cy="0"/>
          </a:xfrm>
          <a:prstGeom prst="line">
            <a:avLst/>
          </a:prstGeom>
          <a:ln w="9525" cap="sq">
            <a:solidFill>
              <a:schemeClr val="tx1">
                <a:lumMod val="50000"/>
                <a:lumOff val="50000"/>
              </a:schemeClr>
            </a:solidFill>
          </a:ln>
        </p:spPr>
        <p:style>
          <a:lnRef idx="1">
            <a:schemeClr val="accent1"/>
          </a:lnRef>
          <a:fillRef idx="0">
            <a:schemeClr val="accent1"/>
          </a:fillRef>
          <a:effectRef idx="0">
            <a:schemeClr val="dk1"/>
          </a:effectRef>
          <a:fontRef idx="minor">
            <a:schemeClr val="lt1"/>
          </a:fontRef>
        </p:style>
      </p:cxnSp>
      <p:cxnSp>
        <p:nvCxnSpPr>
          <p:cNvPr id="40" name="コネクタ: カギ線 39">
            <a:extLst>
              <a:ext uri="{FF2B5EF4-FFF2-40B4-BE49-F238E27FC236}">
                <a16:creationId xmlns:a16="http://schemas.microsoft.com/office/drawing/2014/main" id="{76196154-B407-1386-9101-A42992EBAE4A}"/>
              </a:ext>
            </a:extLst>
          </p:cNvPr>
          <p:cNvCxnSpPr>
            <a:stCxn id="16" idx="2"/>
            <a:endCxn id="19" idx="1"/>
          </p:cNvCxnSpPr>
          <p:nvPr/>
        </p:nvCxnSpPr>
        <p:spPr>
          <a:xfrm rot="16200000" flipH="1">
            <a:off x="6199811" y="3704423"/>
            <a:ext cx="282442" cy="1535657"/>
          </a:xfrm>
          <a:prstGeom prst="bentConnector2">
            <a:avLst/>
          </a:prstGeom>
          <a:ln w="9525" cap="sq">
            <a:solidFill>
              <a:schemeClr val="tx1">
                <a:lumMod val="50000"/>
                <a:lumOff val="50000"/>
              </a:schemeClr>
            </a:solidFill>
          </a:ln>
        </p:spPr>
        <p:style>
          <a:lnRef idx="1">
            <a:schemeClr val="accent1"/>
          </a:lnRef>
          <a:fillRef idx="0">
            <a:schemeClr val="accent1"/>
          </a:fillRef>
          <a:effectRef idx="0">
            <a:schemeClr val="dk1"/>
          </a:effectRef>
          <a:fontRef idx="minor">
            <a:schemeClr val="lt1"/>
          </a:fontRef>
        </p:style>
      </p:cxnSp>
      <p:cxnSp>
        <p:nvCxnSpPr>
          <p:cNvPr id="41" name="コネクタ: カギ線 40">
            <a:extLst>
              <a:ext uri="{FF2B5EF4-FFF2-40B4-BE49-F238E27FC236}">
                <a16:creationId xmlns:a16="http://schemas.microsoft.com/office/drawing/2014/main" id="{4240EF93-47E6-2A78-275D-E210610D2C8E}"/>
              </a:ext>
            </a:extLst>
          </p:cNvPr>
          <p:cNvCxnSpPr>
            <a:cxnSpLocks/>
            <a:stCxn id="16" idx="2"/>
            <a:endCxn id="27" idx="0"/>
          </p:cNvCxnSpPr>
          <p:nvPr/>
        </p:nvCxnSpPr>
        <p:spPr>
          <a:xfrm rot="5400000">
            <a:off x="3348789" y="3543274"/>
            <a:ext cx="1436658" cy="3012172"/>
          </a:xfrm>
          <a:prstGeom prst="bentConnector3">
            <a:avLst>
              <a:gd name="adj1" fmla="val 50000"/>
            </a:avLst>
          </a:prstGeom>
          <a:ln w="9525" cap="sq">
            <a:solidFill>
              <a:schemeClr val="tx1">
                <a:lumMod val="50000"/>
                <a:lumOff val="50000"/>
              </a:schemeClr>
            </a:solidFill>
          </a:ln>
        </p:spPr>
        <p:style>
          <a:lnRef idx="1">
            <a:schemeClr val="accent1"/>
          </a:lnRef>
          <a:fillRef idx="0">
            <a:schemeClr val="accent1"/>
          </a:fillRef>
          <a:effectRef idx="0">
            <a:schemeClr val="dk1"/>
          </a:effectRef>
          <a:fontRef idx="minor">
            <a:schemeClr val="lt1"/>
          </a:fontRef>
        </p:style>
      </p:cxnSp>
      <p:cxnSp>
        <p:nvCxnSpPr>
          <p:cNvPr id="42" name="コネクタ: カギ線 41">
            <a:extLst>
              <a:ext uri="{FF2B5EF4-FFF2-40B4-BE49-F238E27FC236}">
                <a16:creationId xmlns:a16="http://schemas.microsoft.com/office/drawing/2014/main" id="{68B7AF12-A478-AA6E-4F4B-22145851D221}"/>
              </a:ext>
            </a:extLst>
          </p:cNvPr>
          <p:cNvCxnSpPr>
            <a:cxnSpLocks/>
            <a:stCxn id="16" idx="2"/>
            <a:endCxn id="30" idx="0"/>
          </p:cNvCxnSpPr>
          <p:nvPr/>
        </p:nvCxnSpPr>
        <p:spPr>
          <a:xfrm rot="5400000">
            <a:off x="4352847" y="4547332"/>
            <a:ext cx="1436658" cy="1004057"/>
          </a:xfrm>
          <a:prstGeom prst="bentConnector3">
            <a:avLst>
              <a:gd name="adj1" fmla="val 50000"/>
            </a:avLst>
          </a:prstGeom>
          <a:ln w="9525" cap="sq">
            <a:solidFill>
              <a:schemeClr val="tx1">
                <a:lumMod val="50000"/>
                <a:lumOff val="50000"/>
              </a:schemeClr>
            </a:solidFill>
          </a:ln>
        </p:spPr>
        <p:style>
          <a:lnRef idx="1">
            <a:schemeClr val="accent1"/>
          </a:lnRef>
          <a:fillRef idx="0">
            <a:schemeClr val="accent1"/>
          </a:fillRef>
          <a:effectRef idx="0">
            <a:schemeClr val="dk1"/>
          </a:effectRef>
          <a:fontRef idx="minor">
            <a:schemeClr val="lt1"/>
          </a:fontRef>
        </p:style>
      </p:cxnSp>
      <p:cxnSp>
        <p:nvCxnSpPr>
          <p:cNvPr id="43" name="コネクタ: カギ線 42">
            <a:extLst>
              <a:ext uri="{FF2B5EF4-FFF2-40B4-BE49-F238E27FC236}">
                <a16:creationId xmlns:a16="http://schemas.microsoft.com/office/drawing/2014/main" id="{10DB27FF-93C1-756B-DC31-78E0C9214169}"/>
              </a:ext>
            </a:extLst>
          </p:cNvPr>
          <p:cNvCxnSpPr>
            <a:cxnSpLocks/>
            <a:stCxn id="16" idx="2"/>
            <a:endCxn id="33" idx="0"/>
          </p:cNvCxnSpPr>
          <p:nvPr/>
        </p:nvCxnSpPr>
        <p:spPr>
          <a:xfrm rot="16200000" flipH="1">
            <a:off x="5356904" y="4547331"/>
            <a:ext cx="1436658" cy="1004058"/>
          </a:xfrm>
          <a:prstGeom prst="bentConnector3">
            <a:avLst>
              <a:gd name="adj1" fmla="val 50000"/>
            </a:avLst>
          </a:prstGeom>
          <a:ln w="9525" cap="sq">
            <a:solidFill>
              <a:schemeClr val="tx1">
                <a:lumMod val="50000"/>
                <a:lumOff val="50000"/>
              </a:schemeClr>
            </a:solidFill>
          </a:ln>
        </p:spPr>
        <p:style>
          <a:lnRef idx="1">
            <a:schemeClr val="accent1"/>
          </a:lnRef>
          <a:fillRef idx="0">
            <a:schemeClr val="accent1"/>
          </a:fillRef>
          <a:effectRef idx="0">
            <a:schemeClr val="dk1"/>
          </a:effectRef>
          <a:fontRef idx="minor">
            <a:schemeClr val="lt1"/>
          </a:fontRef>
        </p:style>
      </p:cxnSp>
      <p:cxnSp>
        <p:nvCxnSpPr>
          <p:cNvPr id="44" name="コネクタ: カギ線 43">
            <a:extLst>
              <a:ext uri="{FF2B5EF4-FFF2-40B4-BE49-F238E27FC236}">
                <a16:creationId xmlns:a16="http://schemas.microsoft.com/office/drawing/2014/main" id="{E1F1F315-D8BE-4137-B981-32FA023D417B}"/>
              </a:ext>
            </a:extLst>
          </p:cNvPr>
          <p:cNvCxnSpPr>
            <a:cxnSpLocks/>
            <a:stCxn id="16" idx="2"/>
            <a:endCxn id="36" idx="0"/>
          </p:cNvCxnSpPr>
          <p:nvPr/>
        </p:nvCxnSpPr>
        <p:spPr>
          <a:xfrm rot="16200000" flipH="1">
            <a:off x="6360961" y="3543274"/>
            <a:ext cx="1436658" cy="3012172"/>
          </a:xfrm>
          <a:prstGeom prst="bentConnector3">
            <a:avLst>
              <a:gd name="adj1" fmla="val 50000"/>
            </a:avLst>
          </a:prstGeom>
          <a:ln w="9525" cap="sq">
            <a:solidFill>
              <a:schemeClr val="tx1">
                <a:lumMod val="50000"/>
                <a:lumOff val="50000"/>
              </a:schemeClr>
            </a:solidFill>
          </a:ln>
        </p:spPr>
        <p:style>
          <a:lnRef idx="1">
            <a:schemeClr val="accent1"/>
          </a:lnRef>
          <a:fillRef idx="0">
            <a:schemeClr val="accent1"/>
          </a:fillRef>
          <a:effectRef idx="0">
            <a:schemeClr val="dk1"/>
          </a:effectRef>
          <a:fontRef idx="minor">
            <a:schemeClr val="lt1"/>
          </a:fontRef>
        </p:style>
      </p:cxnSp>
      <p:sp>
        <p:nvSpPr>
          <p:cNvPr id="45" name="正方形/長方形 44">
            <a:extLst>
              <a:ext uri="{FF2B5EF4-FFF2-40B4-BE49-F238E27FC236}">
                <a16:creationId xmlns:a16="http://schemas.microsoft.com/office/drawing/2014/main" id="{811746B0-3FA7-17BE-128E-C26E8E054532}"/>
              </a:ext>
            </a:extLst>
          </p:cNvPr>
          <p:cNvSpPr/>
          <p:nvPr/>
        </p:nvSpPr>
        <p:spPr>
          <a:xfrm>
            <a:off x="396453" y="2349360"/>
            <a:ext cx="1078292" cy="903600"/>
          </a:xfrm>
          <a:prstGeom prst="rect">
            <a:avLst/>
          </a:prstGeom>
          <a:solidFill>
            <a:schemeClr val="tx1">
              <a:lumMod val="65000"/>
              <a:lumOff val="35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b="1">
                <a:solidFill>
                  <a:schemeClr val="bg1"/>
                </a:solidFill>
                <a:latin typeface="Meiryo UI" panose="020B0604030504040204" pitchFamily="50" charset="-128"/>
                <a:ea typeface="Meiryo UI" panose="020B0604030504040204" pitchFamily="50" charset="-128"/>
              </a:rPr>
              <a:t>重要</a:t>
            </a:r>
            <a:br>
              <a:rPr lang="en-US" altLang="ja-JP" sz="1400" b="1">
                <a:solidFill>
                  <a:schemeClr val="bg1"/>
                </a:solidFill>
                <a:latin typeface="Meiryo UI" panose="020B0604030504040204" pitchFamily="50" charset="-128"/>
                <a:ea typeface="Meiryo UI" panose="020B0604030504040204" pitchFamily="50" charset="-128"/>
              </a:rPr>
            </a:br>
            <a:r>
              <a:rPr lang="ja-JP" altLang="en-US" sz="1400" b="1">
                <a:solidFill>
                  <a:schemeClr val="bg1"/>
                </a:solidFill>
                <a:latin typeface="Meiryo UI" panose="020B0604030504040204" pitchFamily="50" charset="-128"/>
                <a:ea typeface="Meiryo UI" panose="020B0604030504040204" pitchFamily="50" charset="-128"/>
              </a:rPr>
              <a:t>意思決定</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22D63600-E883-C5AD-82B0-BCFFF36C6A65}"/>
              </a:ext>
            </a:extLst>
          </p:cNvPr>
          <p:cNvSpPr/>
          <p:nvPr/>
        </p:nvSpPr>
        <p:spPr>
          <a:xfrm>
            <a:off x="396453" y="3429360"/>
            <a:ext cx="1078292" cy="1490400"/>
          </a:xfrm>
          <a:prstGeom prst="rect">
            <a:avLst/>
          </a:prstGeom>
          <a:solidFill>
            <a:schemeClr val="tx1">
              <a:lumMod val="65000"/>
              <a:lumOff val="35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b="1">
                <a:solidFill>
                  <a:schemeClr val="bg1"/>
                </a:solidFill>
                <a:latin typeface="Meiryo UI" panose="020B0604030504040204" pitchFamily="50" charset="-128"/>
                <a:ea typeface="Meiryo UI" panose="020B0604030504040204" pitchFamily="50" charset="-128"/>
              </a:rPr>
              <a:t>企画・推進</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37877D43-1861-6B1B-AF80-183758CD4E63}"/>
              </a:ext>
            </a:extLst>
          </p:cNvPr>
          <p:cNvSpPr/>
          <p:nvPr/>
        </p:nvSpPr>
        <p:spPr>
          <a:xfrm>
            <a:off x="396453" y="5096160"/>
            <a:ext cx="1078292" cy="1573200"/>
          </a:xfrm>
          <a:prstGeom prst="rect">
            <a:avLst/>
          </a:prstGeom>
          <a:solidFill>
            <a:schemeClr val="tx1">
              <a:lumMod val="65000"/>
              <a:lumOff val="35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b="1">
                <a:solidFill>
                  <a:schemeClr val="bg1"/>
                </a:solidFill>
                <a:latin typeface="Meiryo UI" panose="020B0604030504040204" pitchFamily="50" charset="-128"/>
                <a:ea typeface="Meiryo UI" panose="020B0604030504040204" pitchFamily="50" charset="-128"/>
              </a:rPr>
              <a:t>実務作業</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EE149D17-8EB3-7302-CB84-E8DF031B9EFE}"/>
              </a:ext>
            </a:extLst>
          </p:cNvPr>
          <p:cNvSpPr/>
          <p:nvPr/>
        </p:nvSpPr>
        <p:spPr>
          <a:xfrm>
            <a:off x="273049" y="1628927"/>
            <a:ext cx="9359899" cy="35991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400" b="1">
                <a:solidFill>
                  <a:schemeClr val="tx1"/>
                </a:solidFill>
                <a:latin typeface="Meiryo UI" panose="020B0604030504040204" pitchFamily="50" charset="-128"/>
                <a:ea typeface="Meiryo UI" panose="020B0604030504040204" pitchFamily="50" charset="-128"/>
              </a:rPr>
              <a:t>例</a:t>
            </a:r>
            <a:r>
              <a:rPr lang="en-US" altLang="ja-JP" sz="1400" b="1">
                <a:solidFill>
                  <a:schemeClr val="tx1"/>
                </a:solidFill>
                <a:latin typeface="Meiryo UI" panose="020B0604030504040204" pitchFamily="50" charset="-128"/>
                <a:ea typeface="Meiryo UI" panose="020B0604030504040204" pitchFamily="50" charset="-128"/>
              </a:rPr>
              <a:t>1</a:t>
            </a:r>
            <a:r>
              <a:rPr kumimoji="1" lang="ja-JP" altLang="en-US" sz="1400" b="1">
                <a:solidFill>
                  <a:schemeClr val="tx1"/>
                </a:solidFill>
                <a:latin typeface="Meiryo UI" panose="020B0604030504040204" pitchFamily="50" charset="-128"/>
                <a:ea typeface="Meiryo UI" panose="020B0604030504040204" pitchFamily="50" charset="-128"/>
              </a:rPr>
              <a:t>）</a:t>
            </a:r>
            <a:endParaRPr kumimoji="1" lang="en-US" altLang="ja-JP" sz="1400" b="1">
              <a:solidFill>
                <a:schemeClr val="tx1"/>
              </a:solidFill>
              <a:latin typeface="Meiryo UI" panose="020B0604030504040204" pitchFamily="50" charset="-128"/>
              <a:ea typeface="Meiryo UI" panose="020B0604030504040204" pitchFamily="50" charset="-128"/>
            </a:endParaRPr>
          </a:p>
        </p:txBody>
      </p:sp>
      <p:sp>
        <p:nvSpPr>
          <p:cNvPr id="3" name="スライド番号プレースホルダー 2">
            <a:extLst>
              <a:ext uri="{FF2B5EF4-FFF2-40B4-BE49-F238E27FC236}">
                <a16:creationId xmlns:a16="http://schemas.microsoft.com/office/drawing/2014/main" id="{1EC8A23E-E4D3-F4F0-6F19-99942669A087}"/>
              </a:ext>
            </a:extLst>
          </p:cNvPr>
          <p:cNvSpPr>
            <a:spLocks noGrp="1"/>
          </p:cNvSpPr>
          <p:nvPr>
            <p:ph type="sldNum" sz="quarter" idx="12"/>
          </p:nvPr>
        </p:nvSpPr>
        <p:spPr/>
        <p:txBody>
          <a:bodyPr/>
          <a:lstStyle/>
          <a:p>
            <a:fld id="{D9550142-B990-490A-A107-ED7302A7FD52}" type="slidenum">
              <a:rPr kumimoji="1" lang="ja-JP" altLang="en-US" smtClean="0"/>
              <a:t>10</a:t>
            </a:fld>
            <a:endParaRPr kumimoji="1" lang="ja-JP" altLang="en-US"/>
          </a:p>
        </p:txBody>
      </p:sp>
    </p:spTree>
    <p:extLst>
      <p:ext uri="{BB962C8B-B14F-4D97-AF65-F5344CB8AC3E}">
        <p14:creationId xmlns:p14="http://schemas.microsoft.com/office/powerpoint/2010/main" val="200362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1049106"/>
          </a:xfrm>
        </p:spPr>
        <p:txBody>
          <a:bodyPr/>
          <a:lstStyle/>
          <a:p>
            <a:pPr algn="just"/>
            <a:r>
              <a:rPr kumimoji="1" lang="ja-JP" altLang="en-US" sz="1800"/>
              <a:t>統合作業</a:t>
            </a:r>
            <a:r>
              <a:rPr lang="ja-JP" altLang="en-US" sz="1800"/>
              <a:t>の</a:t>
            </a:r>
            <a:r>
              <a:rPr kumimoji="1" lang="ja-JP" altLang="en-US" sz="1800"/>
              <a:t>推進体制図をご記載ください。尚、譲受企業・譲渡企業・支援機関のうち、どの人材であるか分かるように示してください。また、推進体制の構築方法は「中小</a:t>
            </a:r>
            <a:r>
              <a:rPr kumimoji="1" lang="en-US" altLang="ja-JP" sz="1800"/>
              <a:t>PMI</a:t>
            </a:r>
            <a:r>
              <a:rPr kumimoji="1" lang="ja-JP" altLang="en-US" sz="1800"/>
              <a:t>ガイドライン」の</a:t>
            </a:r>
            <a:r>
              <a:rPr kumimoji="1" lang="en-US" altLang="ja-JP" sz="1800"/>
              <a:t>31</a:t>
            </a:r>
            <a:r>
              <a:rPr kumimoji="1" lang="ja-JP" altLang="en-US" sz="1800"/>
              <a:t>～</a:t>
            </a:r>
            <a:r>
              <a:rPr kumimoji="1" lang="en-US" altLang="ja-JP" sz="1800"/>
              <a:t>37</a:t>
            </a:r>
            <a:r>
              <a:rPr kumimoji="1" lang="ja-JP" altLang="en-US" sz="1800"/>
              <a:t>頁を必要に応じてご参照ください。</a:t>
            </a:r>
            <a:endParaRPr lang="ja-JP" altLang="en-US" sz="1800"/>
          </a:p>
        </p:txBody>
      </p:sp>
      <p:sp>
        <p:nvSpPr>
          <p:cNvPr id="13" name="タイトル 2"/>
          <p:cNvSpPr>
            <a:spLocks noGrp="1"/>
          </p:cNvSpPr>
          <p:nvPr>
            <p:ph type="title"/>
          </p:nvPr>
        </p:nvSpPr>
        <p:spPr>
          <a:xfrm>
            <a:off x="200471" y="147409"/>
            <a:ext cx="9505503" cy="400110"/>
          </a:xfrm>
        </p:spPr>
        <p:txBody>
          <a:bodyPr/>
          <a:lstStyle/>
          <a:p>
            <a:r>
              <a:rPr lang="en-US" altLang="ja-JP" sz="2000" dirty="0"/>
              <a:t>5</a:t>
            </a:r>
            <a:r>
              <a:rPr lang="ja-JP" altLang="en-US" sz="2000" dirty="0"/>
              <a:t>．</a:t>
            </a:r>
            <a:r>
              <a:rPr lang="en-US" altLang="ja-JP" sz="2000" dirty="0"/>
              <a:t>PMI</a:t>
            </a:r>
            <a:r>
              <a:rPr lang="ja-JP" altLang="en-US" sz="2000" dirty="0"/>
              <a:t>推進体制</a:t>
            </a:r>
          </a:p>
        </p:txBody>
      </p:sp>
      <p:sp>
        <p:nvSpPr>
          <p:cNvPr id="3" name="正方形/長方形 2">
            <a:extLst>
              <a:ext uri="{FF2B5EF4-FFF2-40B4-BE49-F238E27FC236}">
                <a16:creationId xmlns:a16="http://schemas.microsoft.com/office/drawing/2014/main" id="{7E9A80F4-B34E-F032-C9DD-36900C29441A}"/>
              </a:ext>
            </a:extLst>
          </p:cNvPr>
          <p:cNvSpPr/>
          <p:nvPr/>
        </p:nvSpPr>
        <p:spPr>
          <a:xfrm>
            <a:off x="1836319" y="2421358"/>
            <a:ext cx="2361750" cy="0"/>
          </a:xfrm>
          <a:prstGeom prst="rect">
            <a:avLst/>
          </a:prstGeom>
          <a:solidFill>
            <a:schemeClr val="bg1">
              <a:lumMod val="50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b"/>
          <a:lstStyle/>
          <a:p>
            <a:pPr algn="ctr">
              <a:lnSpc>
                <a:spcPct val="120000"/>
              </a:lnSpc>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社（譲受企業）</a:t>
            </a:r>
          </a:p>
        </p:txBody>
      </p:sp>
      <p:sp>
        <p:nvSpPr>
          <p:cNvPr id="4" name="正方形/長方形 3">
            <a:extLst>
              <a:ext uri="{FF2B5EF4-FFF2-40B4-BE49-F238E27FC236}">
                <a16:creationId xmlns:a16="http://schemas.microsoft.com/office/drawing/2014/main" id="{D929B288-EB1D-1E67-32D6-7B2115499BA4}"/>
              </a:ext>
            </a:extLst>
          </p:cNvPr>
          <p:cNvSpPr/>
          <p:nvPr/>
        </p:nvSpPr>
        <p:spPr>
          <a:xfrm>
            <a:off x="4428490" y="2421358"/>
            <a:ext cx="2361750" cy="0"/>
          </a:xfrm>
          <a:prstGeom prst="rect">
            <a:avLst/>
          </a:prstGeom>
          <a:solidFill>
            <a:schemeClr val="bg1">
              <a:lumMod val="50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b"/>
          <a:lstStyle/>
          <a:p>
            <a:pPr algn="ctr">
              <a:lnSpc>
                <a:spcPct val="120000"/>
              </a:lnSpc>
            </a:pPr>
            <a:r>
              <a:rPr kumimoji="1" lang="en-US" altLang="ja-JP" sz="1400">
                <a:solidFill>
                  <a:schemeClr val="tx1"/>
                </a:solidFill>
                <a:latin typeface="Meiryo UI" panose="020B0604030504040204" pitchFamily="50" charset="-128"/>
                <a:ea typeface="Meiryo UI" panose="020B0604030504040204" pitchFamily="50" charset="-128"/>
              </a:rPr>
              <a:t>YY</a:t>
            </a:r>
            <a:r>
              <a:rPr kumimoji="1" lang="ja-JP" altLang="en-US" sz="1400">
                <a:solidFill>
                  <a:schemeClr val="tx1"/>
                </a:solidFill>
                <a:latin typeface="Meiryo UI" panose="020B0604030504040204" pitchFamily="50" charset="-128"/>
                <a:ea typeface="Meiryo UI" panose="020B0604030504040204" pitchFamily="50" charset="-128"/>
              </a:rPr>
              <a:t>社（譲渡企業）</a:t>
            </a:r>
          </a:p>
        </p:txBody>
      </p:sp>
      <p:sp>
        <p:nvSpPr>
          <p:cNvPr id="5" name="正方形/長方形 4">
            <a:extLst>
              <a:ext uri="{FF2B5EF4-FFF2-40B4-BE49-F238E27FC236}">
                <a16:creationId xmlns:a16="http://schemas.microsoft.com/office/drawing/2014/main" id="{E7BA2423-D44B-F550-80A3-8A0889E11F87}"/>
              </a:ext>
            </a:extLst>
          </p:cNvPr>
          <p:cNvSpPr/>
          <p:nvPr/>
        </p:nvSpPr>
        <p:spPr>
          <a:xfrm>
            <a:off x="7020661" y="2421358"/>
            <a:ext cx="2361750" cy="0"/>
          </a:xfrm>
          <a:prstGeom prst="rect">
            <a:avLst/>
          </a:prstGeom>
          <a:solidFill>
            <a:schemeClr val="bg1">
              <a:lumMod val="50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b"/>
          <a:lstStyle/>
          <a:p>
            <a:pPr algn="ctr">
              <a:lnSpc>
                <a:spcPct val="120000"/>
              </a:lnSpc>
            </a:pPr>
            <a:r>
              <a:rPr kumimoji="1" lang="en-US" altLang="ja-JP" sz="1400">
                <a:solidFill>
                  <a:schemeClr val="tx1"/>
                </a:solidFill>
                <a:latin typeface="Meiryo UI" panose="020B0604030504040204" pitchFamily="50" charset="-128"/>
                <a:ea typeface="Meiryo UI" panose="020B0604030504040204" pitchFamily="50" charset="-128"/>
              </a:rPr>
              <a:t>PMI</a:t>
            </a:r>
            <a:r>
              <a:rPr kumimoji="1" lang="ja-JP" altLang="en-US" sz="1400">
                <a:solidFill>
                  <a:schemeClr val="tx1"/>
                </a:solidFill>
                <a:latin typeface="Meiryo UI" panose="020B0604030504040204" pitchFamily="50" charset="-128"/>
                <a:ea typeface="Meiryo UI" panose="020B0604030504040204" pitchFamily="50" charset="-128"/>
              </a:rPr>
              <a:t>支援機関</a:t>
            </a:r>
          </a:p>
        </p:txBody>
      </p:sp>
      <p:sp>
        <p:nvSpPr>
          <p:cNvPr id="23" name="正方形/長方形 22">
            <a:extLst>
              <a:ext uri="{FF2B5EF4-FFF2-40B4-BE49-F238E27FC236}">
                <a16:creationId xmlns:a16="http://schemas.microsoft.com/office/drawing/2014/main" id="{2A2B3064-221C-BE5F-C22C-B1E85DB9B9C8}"/>
              </a:ext>
            </a:extLst>
          </p:cNvPr>
          <p:cNvSpPr/>
          <p:nvPr/>
        </p:nvSpPr>
        <p:spPr>
          <a:xfrm>
            <a:off x="523588" y="2607475"/>
            <a:ext cx="1078292" cy="1104250"/>
          </a:xfrm>
          <a:prstGeom prst="rect">
            <a:avLst/>
          </a:prstGeom>
          <a:solidFill>
            <a:schemeClr val="tx1">
              <a:lumMod val="65000"/>
              <a:lumOff val="35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b="1">
                <a:solidFill>
                  <a:schemeClr val="bg1"/>
                </a:solidFill>
                <a:latin typeface="Meiryo UI" panose="020B0604030504040204" pitchFamily="50" charset="-128"/>
                <a:ea typeface="Meiryo UI" panose="020B0604030504040204" pitchFamily="50" charset="-128"/>
              </a:rPr>
              <a:t>重要</a:t>
            </a:r>
            <a:br>
              <a:rPr lang="en-US" altLang="ja-JP" sz="1400" b="1">
                <a:solidFill>
                  <a:schemeClr val="bg1"/>
                </a:solidFill>
                <a:latin typeface="Meiryo UI" panose="020B0604030504040204" pitchFamily="50" charset="-128"/>
                <a:ea typeface="Meiryo UI" panose="020B0604030504040204" pitchFamily="50" charset="-128"/>
              </a:rPr>
            </a:br>
            <a:r>
              <a:rPr lang="ja-JP" altLang="en-US" sz="1400" b="1">
                <a:solidFill>
                  <a:schemeClr val="bg1"/>
                </a:solidFill>
                <a:latin typeface="Meiryo UI" panose="020B0604030504040204" pitchFamily="50" charset="-128"/>
                <a:ea typeface="Meiryo UI" panose="020B0604030504040204" pitchFamily="50" charset="-128"/>
              </a:rPr>
              <a:t>意思決定</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27DB9E5A-9BA8-3BCD-281F-6A1A3E2FF8E8}"/>
              </a:ext>
            </a:extLst>
          </p:cNvPr>
          <p:cNvSpPr/>
          <p:nvPr/>
        </p:nvSpPr>
        <p:spPr>
          <a:xfrm>
            <a:off x="523588" y="3994048"/>
            <a:ext cx="1078292" cy="1104250"/>
          </a:xfrm>
          <a:prstGeom prst="rect">
            <a:avLst/>
          </a:prstGeom>
          <a:solidFill>
            <a:schemeClr val="tx1">
              <a:lumMod val="65000"/>
              <a:lumOff val="35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b="1">
                <a:solidFill>
                  <a:schemeClr val="bg1"/>
                </a:solidFill>
                <a:latin typeface="Meiryo UI" panose="020B0604030504040204" pitchFamily="50" charset="-128"/>
                <a:ea typeface="Meiryo UI" panose="020B0604030504040204" pitchFamily="50" charset="-128"/>
              </a:rPr>
              <a:t>企画・推進</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15851AA8-CCB9-510B-21D7-6638C3C991CC}"/>
              </a:ext>
            </a:extLst>
          </p:cNvPr>
          <p:cNvSpPr/>
          <p:nvPr/>
        </p:nvSpPr>
        <p:spPr>
          <a:xfrm>
            <a:off x="523588" y="5493102"/>
            <a:ext cx="1078292" cy="1104250"/>
          </a:xfrm>
          <a:prstGeom prst="rect">
            <a:avLst/>
          </a:prstGeom>
          <a:solidFill>
            <a:schemeClr val="tx1">
              <a:lumMod val="65000"/>
              <a:lumOff val="35000"/>
            </a:schemeClr>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b="1">
                <a:solidFill>
                  <a:schemeClr val="bg1"/>
                </a:solidFill>
                <a:latin typeface="Meiryo UI" panose="020B0604030504040204" pitchFamily="50" charset="-128"/>
                <a:ea typeface="Meiryo UI" panose="020B0604030504040204" pitchFamily="50" charset="-128"/>
              </a:rPr>
              <a:t>実務作業</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52ACCD6D-97D4-D3D4-885C-4E4D1135BE2D}"/>
              </a:ext>
            </a:extLst>
          </p:cNvPr>
          <p:cNvSpPr/>
          <p:nvPr/>
        </p:nvSpPr>
        <p:spPr>
          <a:xfrm>
            <a:off x="1836319" y="2607905"/>
            <a:ext cx="2361750" cy="1100789"/>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Ｘｘ氏：役職</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0C86FFAF-E690-EC63-61B4-A58720B47DC6}"/>
              </a:ext>
            </a:extLst>
          </p:cNvPr>
          <p:cNvSpPr/>
          <p:nvPr/>
        </p:nvSpPr>
        <p:spPr>
          <a:xfrm>
            <a:off x="4428490" y="2607905"/>
            <a:ext cx="2361750" cy="1100789"/>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Ｘｘ氏：役職</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4A410A12-D5EB-664C-045A-56BB85B91E70}"/>
              </a:ext>
            </a:extLst>
          </p:cNvPr>
          <p:cNvSpPr/>
          <p:nvPr/>
        </p:nvSpPr>
        <p:spPr>
          <a:xfrm>
            <a:off x="1836319" y="3994478"/>
            <a:ext cx="2361750" cy="1100789"/>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Ｘｘ氏：役職</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0B0DC482-E830-023C-A69D-35962B8E7C41}"/>
              </a:ext>
            </a:extLst>
          </p:cNvPr>
          <p:cNvSpPr/>
          <p:nvPr/>
        </p:nvSpPr>
        <p:spPr>
          <a:xfrm>
            <a:off x="4428490" y="3994478"/>
            <a:ext cx="2361750" cy="1100789"/>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Ｘｘ氏：役職</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BEDF3F7C-549F-ECC3-C523-FC137DD5BC62}"/>
              </a:ext>
            </a:extLst>
          </p:cNvPr>
          <p:cNvSpPr/>
          <p:nvPr/>
        </p:nvSpPr>
        <p:spPr>
          <a:xfrm>
            <a:off x="7020661" y="3994478"/>
            <a:ext cx="2361750" cy="1100789"/>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Ｘｘ氏、Ｘｘ氏</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81A72E9D-7190-4F63-572C-E550EE50F195}"/>
              </a:ext>
            </a:extLst>
          </p:cNvPr>
          <p:cNvSpPr/>
          <p:nvPr/>
        </p:nvSpPr>
        <p:spPr>
          <a:xfrm>
            <a:off x="1836319" y="5493532"/>
            <a:ext cx="2361750" cy="1100789"/>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Ｘｘ氏：役職、Ｘｘ氏：役職</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74C64137-A043-BBEA-BD46-9BFFEC8F4966}"/>
              </a:ext>
            </a:extLst>
          </p:cNvPr>
          <p:cNvSpPr/>
          <p:nvPr/>
        </p:nvSpPr>
        <p:spPr>
          <a:xfrm>
            <a:off x="4428490" y="5493532"/>
            <a:ext cx="2361750" cy="1100789"/>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a:solidFill>
                  <a:schemeClr val="tx1"/>
                </a:solidFill>
                <a:latin typeface="Meiryo UI" panose="020B0604030504040204" pitchFamily="50" charset="-128"/>
                <a:ea typeface="Meiryo UI" panose="020B0604030504040204" pitchFamily="50" charset="-128"/>
              </a:rPr>
              <a:t>Ｘｘ氏：役職</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750BE738-BC97-1B32-C0CC-200B8C6F8CDC}"/>
              </a:ext>
            </a:extLst>
          </p:cNvPr>
          <p:cNvSpPr/>
          <p:nvPr/>
        </p:nvSpPr>
        <p:spPr>
          <a:xfrm>
            <a:off x="273049" y="1628927"/>
            <a:ext cx="9359899" cy="35991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400" b="1">
                <a:solidFill>
                  <a:schemeClr val="tx1"/>
                </a:solidFill>
                <a:latin typeface="Meiryo UI" panose="020B0604030504040204" pitchFamily="50" charset="-128"/>
                <a:ea typeface="Meiryo UI" panose="020B0604030504040204" pitchFamily="50" charset="-128"/>
              </a:rPr>
              <a:t>例</a:t>
            </a:r>
            <a:r>
              <a:rPr kumimoji="1" lang="en-US" altLang="ja-JP" sz="1400" b="1">
                <a:solidFill>
                  <a:schemeClr val="tx1"/>
                </a:solidFill>
                <a:latin typeface="Meiryo UI" panose="020B0604030504040204" pitchFamily="50" charset="-128"/>
                <a:ea typeface="Meiryo UI" panose="020B0604030504040204" pitchFamily="50" charset="-128"/>
              </a:rPr>
              <a:t>2</a:t>
            </a:r>
            <a:r>
              <a:rPr kumimoji="1" lang="ja-JP" altLang="en-US" sz="1400" b="1">
                <a:solidFill>
                  <a:schemeClr val="tx1"/>
                </a:solidFill>
                <a:latin typeface="Meiryo UI" panose="020B0604030504040204" pitchFamily="50" charset="-128"/>
                <a:ea typeface="Meiryo UI" panose="020B0604030504040204" pitchFamily="50" charset="-128"/>
              </a:rPr>
              <a:t>）</a:t>
            </a:r>
            <a:endParaRPr kumimoji="1" lang="en-US" altLang="ja-JP" sz="1400" b="1">
              <a:solidFill>
                <a:schemeClr val="tx1"/>
              </a:solidFill>
              <a:latin typeface="Meiryo UI" panose="020B0604030504040204" pitchFamily="50" charset="-128"/>
              <a:ea typeface="Meiryo UI" panose="020B0604030504040204" pitchFamily="50" charset="-128"/>
            </a:endParaRPr>
          </a:p>
        </p:txBody>
      </p:sp>
      <p:sp>
        <p:nvSpPr>
          <p:cNvPr id="6" name="スライド番号プレースホルダー 5">
            <a:extLst>
              <a:ext uri="{FF2B5EF4-FFF2-40B4-BE49-F238E27FC236}">
                <a16:creationId xmlns:a16="http://schemas.microsoft.com/office/drawing/2014/main" id="{A6A97D95-04D1-8881-863C-27D99A9CB2DF}"/>
              </a:ext>
            </a:extLst>
          </p:cNvPr>
          <p:cNvSpPr>
            <a:spLocks noGrp="1"/>
          </p:cNvSpPr>
          <p:nvPr>
            <p:ph type="sldNum" sz="quarter" idx="12"/>
          </p:nvPr>
        </p:nvSpPr>
        <p:spPr/>
        <p:txBody>
          <a:bodyPr/>
          <a:lstStyle/>
          <a:p>
            <a:fld id="{D9550142-B990-490A-A107-ED7302A7FD52}" type="slidenum">
              <a:rPr kumimoji="1" lang="ja-JP" altLang="en-US" smtClean="0"/>
              <a:t>11</a:t>
            </a:fld>
            <a:endParaRPr kumimoji="1" lang="ja-JP" altLang="en-US"/>
          </a:p>
        </p:txBody>
      </p:sp>
    </p:spTree>
    <p:extLst>
      <p:ext uri="{BB962C8B-B14F-4D97-AF65-F5344CB8AC3E}">
        <p14:creationId xmlns:p14="http://schemas.microsoft.com/office/powerpoint/2010/main" val="781877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772107"/>
          </a:xfrm>
        </p:spPr>
        <p:txBody>
          <a:bodyPr/>
          <a:lstStyle/>
          <a:p>
            <a:pPr algn="just"/>
            <a:r>
              <a:rPr kumimoji="1" lang="ja-JP" altLang="en-US" sz="1800"/>
              <a:t>統合作業を進める上で、どのような会議体で進捗状況の確認や意思決定を行うか、ご記載ください。</a:t>
            </a:r>
            <a:endParaRPr lang="ja-JP" altLang="en-US" sz="1800"/>
          </a:p>
        </p:txBody>
      </p:sp>
      <p:sp>
        <p:nvSpPr>
          <p:cNvPr id="13" name="タイトル 2"/>
          <p:cNvSpPr>
            <a:spLocks noGrp="1"/>
          </p:cNvSpPr>
          <p:nvPr>
            <p:ph type="title"/>
          </p:nvPr>
        </p:nvSpPr>
        <p:spPr>
          <a:xfrm>
            <a:off x="200471" y="147409"/>
            <a:ext cx="9505503" cy="400110"/>
          </a:xfrm>
        </p:spPr>
        <p:txBody>
          <a:bodyPr/>
          <a:lstStyle/>
          <a:p>
            <a:r>
              <a:rPr lang="en-US" altLang="ja-JP" sz="2000" dirty="0"/>
              <a:t>6</a:t>
            </a:r>
            <a:r>
              <a:rPr lang="ja-JP" altLang="en-US" sz="2000" dirty="0"/>
              <a:t>．会議体の持ち方（振り返りの方針）</a:t>
            </a:r>
          </a:p>
        </p:txBody>
      </p:sp>
      <p:cxnSp>
        <p:nvCxnSpPr>
          <p:cNvPr id="9" name="直線コネクタ 8">
            <a:extLst>
              <a:ext uri="{FF2B5EF4-FFF2-40B4-BE49-F238E27FC236}">
                <a16:creationId xmlns:a16="http://schemas.microsoft.com/office/drawing/2014/main" id="{F2DF9237-B1E0-28EF-127B-D302E8C52449}"/>
              </a:ext>
            </a:extLst>
          </p:cNvPr>
          <p:cNvCxnSpPr>
            <a:cxnSpLocks/>
          </p:cNvCxnSpPr>
          <p:nvPr/>
        </p:nvCxnSpPr>
        <p:spPr>
          <a:xfrm>
            <a:off x="2192905" y="3271838"/>
            <a:ext cx="734400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
        <p:nvSpPr>
          <p:cNvPr id="10" name="正方形/長方形 9">
            <a:extLst>
              <a:ext uri="{FF2B5EF4-FFF2-40B4-BE49-F238E27FC236}">
                <a16:creationId xmlns:a16="http://schemas.microsoft.com/office/drawing/2014/main" id="{F830C74D-F510-407B-6C90-1903D9EF5A83}"/>
              </a:ext>
            </a:extLst>
          </p:cNvPr>
          <p:cNvSpPr/>
          <p:nvPr/>
        </p:nvSpPr>
        <p:spPr>
          <a:xfrm>
            <a:off x="272481" y="2196003"/>
            <a:ext cx="1800000" cy="0"/>
          </a:xfrm>
          <a:prstGeom prst="rect">
            <a:avLst/>
          </a:prstGeom>
          <a:solidFill>
            <a:schemeClr val="bg1">
              <a:lumMod val="50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b"/>
          <a:lstStyle/>
          <a:p>
            <a:pPr algn="ctr">
              <a:lnSpc>
                <a:spcPct val="120000"/>
              </a:lnSpc>
            </a:pPr>
            <a:r>
              <a:rPr kumimoji="1" lang="ja-JP" altLang="en-US" sz="1400">
                <a:solidFill>
                  <a:schemeClr val="tx1"/>
                </a:solidFill>
                <a:latin typeface="Meiryo UI" panose="020B0604030504040204" pitchFamily="50" charset="-128"/>
                <a:ea typeface="Meiryo UI" panose="020B0604030504040204" pitchFamily="50" charset="-128"/>
              </a:rPr>
              <a:t>会議体</a:t>
            </a:r>
          </a:p>
        </p:txBody>
      </p:sp>
      <p:sp>
        <p:nvSpPr>
          <p:cNvPr id="12" name="正方形/長方形 11">
            <a:extLst>
              <a:ext uri="{FF2B5EF4-FFF2-40B4-BE49-F238E27FC236}">
                <a16:creationId xmlns:a16="http://schemas.microsoft.com/office/drawing/2014/main" id="{00674950-6388-6BD3-5647-DF5E364409D9}"/>
              </a:ext>
            </a:extLst>
          </p:cNvPr>
          <p:cNvSpPr/>
          <p:nvPr/>
        </p:nvSpPr>
        <p:spPr>
          <a:xfrm>
            <a:off x="7276322" y="2196003"/>
            <a:ext cx="1080000" cy="0"/>
          </a:xfrm>
          <a:prstGeom prst="rect">
            <a:avLst/>
          </a:prstGeom>
          <a:solidFill>
            <a:schemeClr val="bg1">
              <a:lumMod val="50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b"/>
          <a:lstStyle/>
          <a:p>
            <a:pPr algn="ctr">
              <a:lnSpc>
                <a:spcPct val="120000"/>
              </a:lnSpc>
            </a:pPr>
            <a:r>
              <a:rPr kumimoji="1" lang="ja-JP" altLang="en-US" sz="1400">
                <a:solidFill>
                  <a:schemeClr val="tx1"/>
                </a:solidFill>
                <a:latin typeface="Meiryo UI" panose="020B0604030504040204" pitchFamily="50" charset="-128"/>
                <a:ea typeface="Meiryo UI" panose="020B0604030504040204" pitchFamily="50" charset="-128"/>
              </a:rPr>
              <a:t>頻度</a:t>
            </a:r>
          </a:p>
        </p:txBody>
      </p:sp>
      <p:sp>
        <p:nvSpPr>
          <p:cNvPr id="14" name="正方形/長方形 13">
            <a:extLst>
              <a:ext uri="{FF2B5EF4-FFF2-40B4-BE49-F238E27FC236}">
                <a16:creationId xmlns:a16="http://schemas.microsoft.com/office/drawing/2014/main" id="{6C3107E6-0F21-805E-AA00-D928347D68B3}"/>
              </a:ext>
            </a:extLst>
          </p:cNvPr>
          <p:cNvSpPr/>
          <p:nvPr/>
        </p:nvSpPr>
        <p:spPr>
          <a:xfrm>
            <a:off x="272480" y="2353229"/>
            <a:ext cx="1800000" cy="849789"/>
          </a:xfrm>
          <a:prstGeom prst="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b="1">
                <a:solidFill>
                  <a:schemeClr val="bg1"/>
                </a:solidFill>
                <a:latin typeface="Meiryo UI" panose="020B0604030504040204" pitchFamily="50" charset="-128"/>
                <a:ea typeface="Meiryo UI" panose="020B0604030504040204" pitchFamily="50" charset="-128"/>
              </a:rPr>
              <a:t>Ｘｘｘ</a:t>
            </a:r>
          </a:p>
        </p:txBody>
      </p:sp>
      <p:sp>
        <p:nvSpPr>
          <p:cNvPr id="16" name="正方形/長方形 15">
            <a:extLst>
              <a:ext uri="{FF2B5EF4-FFF2-40B4-BE49-F238E27FC236}">
                <a16:creationId xmlns:a16="http://schemas.microsoft.com/office/drawing/2014/main" id="{DF5E463A-E281-3BF6-9994-ADFEF8466869}"/>
              </a:ext>
            </a:extLst>
          </p:cNvPr>
          <p:cNvSpPr/>
          <p:nvPr/>
        </p:nvSpPr>
        <p:spPr>
          <a:xfrm>
            <a:off x="7276322" y="2353229"/>
            <a:ext cx="1080000"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17" name="正方形/長方形 16">
            <a:extLst>
              <a:ext uri="{FF2B5EF4-FFF2-40B4-BE49-F238E27FC236}">
                <a16:creationId xmlns:a16="http://schemas.microsoft.com/office/drawing/2014/main" id="{31AC3ACE-9839-6522-8224-7ECF7D458C63}"/>
              </a:ext>
            </a:extLst>
          </p:cNvPr>
          <p:cNvSpPr/>
          <p:nvPr/>
        </p:nvSpPr>
        <p:spPr>
          <a:xfrm>
            <a:off x="8465480" y="2353229"/>
            <a:ext cx="1080000"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18" name="正方形/長方形 17">
            <a:extLst>
              <a:ext uri="{FF2B5EF4-FFF2-40B4-BE49-F238E27FC236}">
                <a16:creationId xmlns:a16="http://schemas.microsoft.com/office/drawing/2014/main" id="{7816760A-9D18-E845-B08F-7C265877F8CB}"/>
              </a:ext>
            </a:extLst>
          </p:cNvPr>
          <p:cNvSpPr/>
          <p:nvPr/>
        </p:nvSpPr>
        <p:spPr>
          <a:xfrm>
            <a:off x="8465480" y="2196003"/>
            <a:ext cx="1080000" cy="0"/>
          </a:xfrm>
          <a:prstGeom prst="rect">
            <a:avLst/>
          </a:prstGeom>
          <a:solidFill>
            <a:schemeClr val="bg1">
              <a:lumMod val="50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b"/>
          <a:lstStyle/>
          <a:p>
            <a:pPr algn="ctr">
              <a:lnSpc>
                <a:spcPct val="120000"/>
              </a:lnSpc>
            </a:pPr>
            <a:r>
              <a:rPr kumimoji="1" lang="ja-JP" altLang="en-US" sz="1400">
                <a:solidFill>
                  <a:schemeClr val="tx1"/>
                </a:solidFill>
                <a:latin typeface="Meiryo UI" panose="020B0604030504040204" pitchFamily="50" charset="-128"/>
                <a:ea typeface="Meiryo UI" panose="020B0604030504040204" pitchFamily="50" charset="-128"/>
              </a:rPr>
              <a:t>想定時間</a:t>
            </a:r>
          </a:p>
        </p:txBody>
      </p:sp>
      <p:sp>
        <p:nvSpPr>
          <p:cNvPr id="19" name="正方形/長方形 18">
            <a:extLst>
              <a:ext uri="{FF2B5EF4-FFF2-40B4-BE49-F238E27FC236}">
                <a16:creationId xmlns:a16="http://schemas.microsoft.com/office/drawing/2014/main" id="{971BC441-91AD-715C-2D07-0D1C0B2C8CF0}"/>
              </a:ext>
            </a:extLst>
          </p:cNvPr>
          <p:cNvSpPr/>
          <p:nvPr/>
        </p:nvSpPr>
        <p:spPr>
          <a:xfrm>
            <a:off x="272480" y="3340658"/>
            <a:ext cx="1800000" cy="849789"/>
          </a:xfrm>
          <a:prstGeom prst="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b="1">
                <a:solidFill>
                  <a:schemeClr val="bg1"/>
                </a:solidFill>
                <a:latin typeface="Meiryo UI" panose="020B0604030504040204" pitchFamily="50" charset="-128"/>
                <a:ea typeface="Meiryo UI" panose="020B0604030504040204" pitchFamily="50" charset="-128"/>
              </a:rPr>
              <a:t>Ｘｘｘ</a:t>
            </a:r>
          </a:p>
        </p:txBody>
      </p:sp>
      <p:sp>
        <p:nvSpPr>
          <p:cNvPr id="21" name="正方形/長方形 20">
            <a:extLst>
              <a:ext uri="{FF2B5EF4-FFF2-40B4-BE49-F238E27FC236}">
                <a16:creationId xmlns:a16="http://schemas.microsoft.com/office/drawing/2014/main" id="{56275A01-8ABE-0247-2A4A-259CFCBB5D3B}"/>
              </a:ext>
            </a:extLst>
          </p:cNvPr>
          <p:cNvSpPr/>
          <p:nvPr/>
        </p:nvSpPr>
        <p:spPr>
          <a:xfrm>
            <a:off x="7276322" y="3340658"/>
            <a:ext cx="1080000"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22" name="正方形/長方形 21">
            <a:extLst>
              <a:ext uri="{FF2B5EF4-FFF2-40B4-BE49-F238E27FC236}">
                <a16:creationId xmlns:a16="http://schemas.microsoft.com/office/drawing/2014/main" id="{147110D3-DE87-8652-CDBA-74239D6F7D6B}"/>
              </a:ext>
            </a:extLst>
          </p:cNvPr>
          <p:cNvSpPr/>
          <p:nvPr/>
        </p:nvSpPr>
        <p:spPr>
          <a:xfrm>
            <a:off x="8465480" y="3340658"/>
            <a:ext cx="1080000"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27" name="正方形/長方形 26">
            <a:extLst>
              <a:ext uri="{FF2B5EF4-FFF2-40B4-BE49-F238E27FC236}">
                <a16:creationId xmlns:a16="http://schemas.microsoft.com/office/drawing/2014/main" id="{0A70F5EC-888E-2666-B484-274150C32BD3}"/>
              </a:ext>
            </a:extLst>
          </p:cNvPr>
          <p:cNvSpPr/>
          <p:nvPr/>
        </p:nvSpPr>
        <p:spPr>
          <a:xfrm>
            <a:off x="272480" y="4328087"/>
            <a:ext cx="1800000" cy="849789"/>
          </a:xfrm>
          <a:prstGeom prst="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b="1">
                <a:solidFill>
                  <a:schemeClr val="bg1"/>
                </a:solidFill>
                <a:latin typeface="Meiryo UI" panose="020B0604030504040204" pitchFamily="50" charset="-128"/>
                <a:ea typeface="Meiryo UI" panose="020B0604030504040204" pitchFamily="50" charset="-128"/>
              </a:rPr>
              <a:t>Ｘｘｘ</a:t>
            </a:r>
          </a:p>
        </p:txBody>
      </p:sp>
      <p:sp>
        <p:nvSpPr>
          <p:cNvPr id="29" name="正方形/長方形 28">
            <a:extLst>
              <a:ext uri="{FF2B5EF4-FFF2-40B4-BE49-F238E27FC236}">
                <a16:creationId xmlns:a16="http://schemas.microsoft.com/office/drawing/2014/main" id="{B831A7FF-FF2C-B6B4-77F2-F61B79D39329}"/>
              </a:ext>
            </a:extLst>
          </p:cNvPr>
          <p:cNvSpPr/>
          <p:nvPr/>
        </p:nvSpPr>
        <p:spPr>
          <a:xfrm>
            <a:off x="7276322" y="4328087"/>
            <a:ext cx="1080000"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30" name="正方形/長方形 29">
            <a:extLst>
              <a:ext uri="{FF2B5EF4-FFF2-40B4-BE49-F238E27FC236}">
                <a16:creationId xmlns:a16="http://schemas.microsoft.com/office/drawing/2014/main" id="{85ECC07B-4256-20AE-FF7F-5F4F8C577EDB}"/>
              </a:ext>
            </a:extLst>
          </p:cNvPr>
          <p:cNvSpPr/>
          <p:nvPr/>
        </p:nvSpPr>
        <p:spPr>
          <a:xfrm>
            <a:off x="8465480" y="4328087"/>
            <a:ext cx="1080000"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31" name="正方形/長方形 30">
            <a:extLst>
              <a:ext uri="{FF2B5EF4-FFF2-40B4-BE49-F238E27FC236}">
                <a16:creationId xmlns:a16="http://schemas.microsoft.com/office/drawing/2014/main" id="{223163EF-5B4F-03CA-73CA-AD8D622F210C}"/>
              </a:ext>
            </a:extLst>
          </p:cNvPr>
          <p:cNvSpPr/>
          <p:nvPr/>
        </p:nvSpPr>
        <p:spPr>
          <a:xfrm>
            <a:off x="272480" y="5315515"/>
            <a:ext cx="1800000" cy="849789"/>
          </a:xfrm>
          <a:prstGeom prst="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b="1">
                <a:solidFill>
                  <a:schemeClr val="bg1"/>
                </a:solidFill>
                <a:latin typeface="Meiryo UI" panose="020B0604030504040204" pitchFamily="50" charset="-128"/>
                <a:ea typeface="Meiryo UI" panose="020B0604030504040204" pitchFamily="50" charset="-128"/>
              </a:rPr>
              <a:t>Ｘｘｘ</a:t>
            </a:r>
          </a:p>
        </p:txBody>
      </p:sp>
      <p:sp>
        <p:nvSpPr>
          <p:cNvPr id="11" name="正方形/長方形 10">
            <a:extLst>
              <a:ext uri="{FF2B5EF4-FFF2-40B4-BE49-F238E27FC236}">
                <a16:creationId xmlns:a16="http://schemas.microsoft.com/office/drawing/2014/main" id="{E9919FE7-A517-B4D9-ADAD-CBEAD4062D0F}"/>
              </a:ext>
            </a:extLst>
          </p:cNvPr>
          <p:cNvSpPr/>
          <p:nvPr/>
        </p:nvSpPr>
        <p:spPr>
          <a:xfrm>
            <a:off x="2181640" y="2196003"/>
            <a:ext cx="3796364" cy="0"/>
          </a:xfrm>
          <a:prstGeom prst="rect">
            <a:avLst/>
          </a:prstGeom>
          <a:solidFill>
            <a:schemeClr val="bg1">
              <a:lumMod val="50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b"/>
          <a:lstStyle/>
          <a:p>
            <a:pPr algn="ctr">
              <a:lnSpc>
                <a:spcPct val="120000"/>
              </a:lnSpc>
            </a:pPr>
            <a:r>
              <a:rPr kumimoji="1" lang="ja-JP" altLang="en-US" sz="1400">
                <a:solidFill>
                  <a:schemeClr val="tx1"/>
                </a:solidFill>
                <a:latin typeface="Meiryo UI" panose="020B0604030504040204" pitchFamily="50" charset="-128"/>
                <a:ea typeface="Meiryo UI" panose="020B0604030504040204" pitchFamily="50" charset="-128"/>
              </a:rPr>
              <a:t>概要</a:t>
            </a:r>
          </a:p>
        </p:txBody>
      </p:sp>
      <p:sp>
        <p:nvSpPr>
          <p:cNvPr id="15" name="正方形/長方形 14">
            <a:extLst>
              <a:ext uri="{FF2B5EF4-FFF2-40B4-BE49-F238E27FC236}">
                <a16:creationId xmlns:a16="http://schemas.microsoft.com/office/drawing/2014/main" id="{012C62BB-DD3A-8E12-F0CB-98AAF75A67CA}"/>
              </a:ext>
            </a:extLst>
          </p:cNvPr>
          <p:cNvSpPr/>
          <p:nvPr/>
        </p:nvSpPr>
        <p:spPr>
          <a:xfrm>
            <a:off x="2181640" y="2353229"/>
            <a:ext cx="3796364"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20" name="正方形/長方形 19">
            <a:extLst>
              <a:ext uri="{FF2B5EF4-FFF2-40B4-BE49-F238E27FC236}">
                <a16:creationId xmlns:a16="http://schemas.microsoft.com/office/drawing/2014/main" id="{E1759EB3-CA60-E04F-013A-2179CD8373CF}"/>
              </a:ext>
            </a:extLst>
          </p:cNvPr>
          <p:cNvSpPr/>
          <p:nvPr/>
        </p:nvSpPr>
        <p:spPr>
          <a:xfrm>
            <a:off x="2181640" y="3340658"/>
            <a:ext cx="3796364"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28" name="正方形/長方形 27">
            <a:extLst>
              <a:ext uri="{FF2B5EF4-FFF2-40B4-BE49-F238E27FC236}">
                <a16:creationId xmlns:a16="http://schemas.microsoft.com/office/drawing/2014/main" id="{DE9C6201-930C-3489-6538-4133FA8117A6}"/>
              </a:ext>
            </a:extLst>
          </p:cNvPr>
          <p:cNvSpPr/>
          <p:nvPr/>
        </p:nvSpPr>
        <p:spPr>
          <a:xfrm>
            <a:off x="2181640" y="4328087"/>
            <a:ext cx="3796364"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32" name="正方形/長方形 31">
            <a:extLst>
              <a:ext uri="{FF2B5EF4-FFF2-40B4-BE49-F238E27FC236}">
                <a16:creationId xmlns:a16="http://schemas.microsoft.com/office/drawing/2014/main" id="{E31E4BCD-E0A8-14AA-A1F6-1B20C1F68138}"/>
              </a:ext>
            </a:extLst>
          </p:cNvPr>
          <p:cNvSpPr/>
          <p:nvPr/>
        </p:nvSpPr>
        <p:spPr>
          <a:xfrm>
            <a:off x="2181640" y="5315515"/>
            <a:ext cx="3796364"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33" name="正方形/長方形 32">
            <a:extLst>
              <a:ext uri="{FF2B5EF4-FFF2-40B4-BE49-F238E27FC236}">
                <a16:creationId xmlns:a16="http://schemas.microsoft.com/office/drawing/2014/main" id="{D0D9CEB7-84E5-6580-40AE-1CBC215F7056}"/>
              </a:ext>
            </a:extLst>
          </p:cNvPr>
          <p:cNvSpPr/>
          <p:nvPr/>
        </p:nvSpPr>
        <p:spPr>
          <a:xfrm>
            <a:off x="7276322" y="5315515"/>
            <a:ext cx="1080000"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34" name="正方形/長方形 33">
            <a:extLst>
              <a:ext uri="{FF2B5EF4-FFF2-40B4-BE49-F238E27FC236}">
                <a16:creationId xmlns:a16="http://schemas.microsoft.com/office/drawing/2014/main" id="{B30D7DBA-30A2-FCD1-4FFB-65854C871D4C}"/>
              </a:ext>
            </a:extLst>
          </p:cNvPr>
          <p:cNvSpPr/>
          <p:nvPr/>
        </p:nvSpPr>
        <p:spPr>
          <a:xfrm>
            <a:off x="8465480" y="5315515"/>
            <a:ext cx="1080000"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54" name="正方形/長方形 53">
            <a:extLst>
              <a:ext uri="{FF2B5EF4-FFF2-40B4-BE49-F238E27FC236}">
                <a16:creationId xmlns:a16="http://schemas.microsoft.com/office/drawing/2014/main" id="{126469D2-2EC3-A55C-9D27-DCEBFD5E20F4}"/>
              </a:ext>
            </a:extLst>
          </p:cNvPr>
          <p:cNvSpPr/>
          <p:nvPr/>
        </p:nvSpPr>
        <p:spPr>
          <a:xfrm>
            <a:off x="6087163" y="2196003"/>
            <a:ext cx="1080000" cy="0"/>
          </a:xfrm>
          <a:prstGeom prst="rect">
            <a:avLst/>
          </a:prstGeom>
          <a:solidFill>
            <a:schemeClr val="bg1">
              <a:lumMod val="50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b"/>
          <a:lstStyle/>
          <a:p>
            <a:pPr algn="ctr">
              <a:lnSpc>
                <a:spcPct val="120000"/>
              </a:lnSpc>
            </a:pPr>
            <a:r>
              <a:rPr kumimoji="1" lang="ja-JP" altLang="en-US" sz="1400">
                <a:solidFill>
                  <a:schemeClr val="tx1"/>
                </a:solidFill>
                <a:latin typeface="Meiryo UI" panose="020B0604030504040204" pitchFamily="50" charset="-128"/>
                <a:ea typeface="Meiryo UI" panose="020B0604030504040204" pitchFamily="50" charset="-128"/>
              </a:rPr>
              <a:t>参加者</a:t>
            </a:r>
          </a:p>
        </p:txBody>
      </p:sp>
      <p:sp>
        <p:nvSpPr>
          <p:cNvPr id="55" name="正方形/長方形 54">
            <a:extLst>
              <a:ext uri="{FF2B5EF4-FFF2-40B4-BE49-F238E27FC236}">
                <a16:creationId xmlns:a16="http://schemas.microsoft.com/office/drawing/2014/main" id="{FD3C2B8A-6514-3EFC-CD42-F11E8D0EE8A9}"/>
              </a:ext>
            </a:extLst>
          </p:cNvPr>
          <p:cNvSpPr/>
          <p:nvPr/>
        </p:nvSpPr>
        <p:spPr>
          <a:xfrm>
            <a:off x="6087163" y="2353229"/>
            <a:ext cx="1080000"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56" name="正方形/長方形 55">
            <a:extLst>
              <a:ext uri="{FF2B5EF4-FFF2-40B4-BE49-F238E27FC236}">
                <a16:creationId xmlns:a16="http://schemas.microsoft.com/office/drawing/2014/main" id="{030A6D18-C09E-C6D9-6D69-BE25B196863E}"/>
              </a:ext>
            </a:extLst>
          </p:cNvPr>
          <p:cNvSpPr/>
          <p:nvPr/>
        </p:nvSpPr>
        <p:spPr>
          <a:xfrm>
            <a:off x="6087163" y="3340658"/>
            <a:ext cx="1080000"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57" name="正方形/長方形 56">
            <a:extLst>
              <a:ext uri="{FF2B5EF4-FFF2-40B4-BE49-F238E27FC236}">
                <a16:creationId xmlns:a16="http://schemas.microsoft.com/office/drawing/2014/main" id="{D60FB2A4-11E2-4F8C-CA22-5CD116A6D7C2}"/>
              </a:ext>
            </a:extLst>
          </p:cNvPr>
          <p:cNvSpPr/>
          <p:nvPr/>
        </p:nvSpPr>
        <p:spPr>
          <a:xfrm>
            <a:off x="6087163" y="4328087"/>
            <a:ext cx="1080000"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58" name="正方形/長方形 57">
            <a:extLst>
              <a:ext uri="{FF2B5EF4-FFF2-40B4-BE49-F238E27FC236}">
                <a16:creationId xmlns:a16="http://schemas.microsoft.com/office/drawing/2014/main" id="{98B9A71C-C1BC-14FF-47FA-53A9AB9F5CAC}"/>
              </a:ext>
            </a:extLst>
          </p:cNvPr>
          <p:cNvSpPr/>
          <p:nvPr/>
        </p:nvSpPr>
        <p:spPr>
          <a:xfrm>
            <a:off x="6087163" y="5315515"/>
            <a:ext cx="1080000" cy="849789"/>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400">
                <a:solidFill>
                  <a:schemeClr val="tx1"/>
                </a:solidFill>
                <a:latin typeface="Meiryo UI" panose="020B0604030504040204" pitchFamily="50" charset="-128"/>
                <a:ea typeface="Meiryo UI" panose="020B0604030504040204" pitchFamily="50" charset="-128"/>
              </a:rPr>
              <a:t>Ｘｘｘ</a:t>
            </a:r>
          </a:p>
        </p:txBody>
      </p:sp>
      <p:cxnSp>
        <p:nvCxnSpPr>
          <p:cNvPr id="60" name="直線コネクタ 59">
            <a:extLst>
              <a:ext uri="{FF2B5EF4-FFF2-40B4-BE49-F238E27FC236}">
                <a16:creationId xmlns:a16="http://schemas.microsoft.com/office/drawing/2014/main" id="{4647E0E1-3F37-EEEF-3A4B-63D11CD57C8A}"/>
              </a:ext>
            </a:extLst>
          </p:cNvPr>
          <p:cNvCxnSpPr>
            <a:cxnSpLocks/>
          </p:cNvCxnSpPr>
          <p:nvPr/>
        </p:nvCxnSpPr>
        <p:spPr>
          <a:xfrm>
            <a:off x="2192905" y="4250519"/>
            <a:ext cx="734400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61" name="直線コネクタ 60">
            <a:extLst>
              <a:ext uri="{FF2B5EF4-FFF2-40B4-BE49-F238E27FC236}">
                <a16:creationId xmlns:a16="http://schemas.microsoft.com/office/drawing/2014/main" id="{502B5D8D-97EB-EB24-778B-A70106084587}"/>
              </a:ext>
            </a:extLst>
          </p:cNvPr>
          <p:cNvCxnSpPr>
            <a:cxnSpLocks/>
          </p:cNvCxnSpPr>
          <p:nvPr/>
        </p:nvCxnSpPr>
        <p:spPr>
          <a:xfrm>
            <a:off x="2192905" y="5229200"/>
            <a:ext cx="734400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
        <p:nvSpPr>
          <p:cNvPr id="62" name="正方形/長方形 61">
            <a:extLst>
              <a:ext uri="{FF2B5EF4-FFF2-40B4-BE49-F238E27FC236}">
                <a16:creationId xmlns:a16="http://schemas.microsoft.com/office/drawing/2014/main" id="{5A6CC39D-D1BE-FB1D-9989-DED8D5AD96CC}"/>
              </a:ext>
            </a:extLst>
          </p:cNvPr>
          <p:cNvSpPr/>
          <p:nvPr/>
        </p:nvSpPr>
        <p:spPr>
          <a:xfrm>
            <a:off x="273049" y="1628927"/>
            <a:ext cx="9359899" cy="35991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400" b="1">
                <a:solidFill>
                  <a:schemeClr val="tx1"/>
                </a:solidFill>
                <a:latin typeface="Meiryo UI" panose="020B0604030504040204" pitchFamily="50" charset="-128"/>
                <a:ea typeface="Meiryo UI" panose="020B0604030504040204" pitchFamily="50" charset="-128"/>
              </a:rPr>
              <a:t>例）</a:t>
            </a:r>
            <a:endParaRPr kumimoji="1" lang="en-US" altLang="ja-JP" sz="1400" b="1">
              <a:solidFill>
                <a:schemeClr val="tx1"/>
              </a:solidFill>
              <a:latin typeface="Meiryo UI" panose="020B0604030504040204" pitchFamily="50" charset="-128"/>
              <a:ea typeface="Meiryo UI" panose="020B0604030504040204" pitchFamily="50" charset="-128"/>
            </a:endParaRPr>
          </a:p>
        </p:txBody>
      </p:sp>
      <p:sp>
        <p:nvSpPr>
          <p:cNvPr id="3" name="スライド番号プレースホルダー 2">
            <a:extLst>
              <a:ext uri="{FF2B5EF4-FFF2-40B4-BE49-F238E27FC236}">
                <a16:creationId xmlns:a16="http://schemas.microsoft.com/office/drawing/2014/main" id="{01125B6F-7C47-6D1F-A147-4235CFD8FF7F}"/>
              </a:ext>
            </a:extLst>
          </p:cNvPr>
          <p:cNvSpPr>
            <a:spLocks noGrp="1"/>
          </p:cNvSpPr>
          <p:nvPr>
            <p:ph type="sldNum" sz="quarter" idx="12"/>
          </p:nvPr>
        </p:nvSpPr>
        <p:spPr/>
        <p:txBody>
          <a:bodyPr/>
          <a:lstStyle/>
          <a:p>
            <a:fld id="{D9550142-B990-490A-A107-ED7302A7FD52}" type="slidenum">
              <a:rPr kumimoji="1" lang="ja-JP" altLang="en-US" smtClean="0"/>
              <a:t>12</a:t>
            </a:fld>
            <a:endParaRPr kumimoji="1" lang="ja-JP" altLang="en-US"/>
          </a:p>
        </p:txBody>
      </p:sp>
    </p:spTree>
    <p:extLst>
      <p:ext uri="{BB962C8B-B14F-4D97-AF65-F5344CB8AC3E}">
        <p14:creationId xmlns:p14="http://schemas.microsoft.com/office/powerpoint/2010/main" val="2919552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D2B5BF-5BDD-CC40-74AC-24DC0B7CBCA9}"/>
              </a:ext>
            </a:extLst>
          </p:cNvPr>
          <p:cNvSpPr>
            <a:spLocks noGrp="1"/>
          </p:cNvSpPr>
          <p:nvPr>
            <p:ph type="title"/>
          </p:nvPr>
        </p:nvSpPr>
        <p:spPr>
          <a:xfrm>
            <a:off x="265545" y="1973370"/>
            <a:ext cx="9374909" cy="1200329"/>
          </a:xfrm>
        </p:spPr>
        <p:txBody>
          <a:bodyPr/>
          <a:lstStyle/>
          <a:p>
            <a:r>
              <a:rPr kumimoji="0" lang="ja-JP" altLang="en-US" sz="3600" dirty="0">
                <a:latin typeface="Meiryo UI" panose="020B0604030504040204" pitchFamily="50" charset="-128"/>
                <a:ea typeface="Meiryo UI" panose="020B0604030504040204" pitchFamily="50" charset="-128"/>
              </a:rPr>
              <a:t>参考</a:t>
            </a:r>
            <a:br>
              <a:rPr kumimoji="0" lang="en-US" altLang="ja-JP" sz="3600" dirty="0">
                <a:latin typeface="Meiryo UI" panose="020B0604030504040204" pitchFamily="50" charset="-128"/>
                <a:ea typeface="Meiryo UI" panose="020B0604030504040204" pitchFamily="50" charset="-128"/>
              </a:rPr>
            </a:br>
            <a:r>
              <a:rPr kumimoji="0" lang="ja-JP" altLang="en-US" sz="3600" dirty="0">
                <a:latin typeface="Meiryo UI" panose="020B0604030504040204" pitchFamily="50" charset="-128"/>
                <a:ea typeface="Meiryo UI" panose="020B0604030504040204" pitchFamily="50" charset="-128"/>
              </a:rPr>
              <a:t>（「現状把握」結果の様々な示し方）</a:t>
            </a:r>
            <a:endParaRPr kumimoji="1" lang="ja-JP" altLang="en-US" dirty="0"/>
          </a:p>
        </p:txBody>
      </p:sp>
      <p:sp>
        <p:nvSpPr>
          <p:cNvPr id="3" name="スライド番号プレースホルダー 2">
            <a:extLst>
              <a:ext uri="{FF2B5EF4-FFF2-40B4-BE49-F238E27FC236}">
                <a16:creationId xmlns:a16="http://schemas.microsoft.com/office/drawing/2014/main" id="{08C2474C-0415-9D55-CBF6-F6C2606E664A}"/>
              </a:ext>
            </a:extLst>
          </p:cNvPr>
          <p:cNvSpPr>
            <a:spLocks noGrp="1"/>
          </p:cNvSpPr>
          <p:nvPr>
            <p:ph type="sldNum" sz="quarter" idx="12"/>
          </p:nvPr>
        </p:nvSpPr>
        <p:spPr/>
        <p:txBody>
          <a:bodyPr/>
          <a:lstStyle/>
          <a:p>
            <a:fld id="{D9550142-B990-490A-A107-ED7302A7FD52}" type="slidenum">
              <a:rPr kumimoji="1" lang="ja-JP" altLang="en-US" smtClean="0"/>
              <a:t>13</a:t>
            </a:fld>
            <a:endParaRPr kumimoji="1" lang="ja-JP" altLang="en-US"/>
          </a:p>
        </p:txBody>
      </p:sp>
    </p:spTree>
    <p:extLst>
      <p:ext uri="{BB962C8B-B14F-4D97-AF65-F5344CB8AC3E}">
        <p14:creationId xmlns:p14="http://schemas.microsoft.com/office/powerpoint/2010/main" val="293427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495108"/>
          </a:xfrm>
        </p:spPr>
        <p:txBody>
          <a:bodyPr/>
          <a:lstStyle/>
          <a:p>
            <a:pPr algn="just"/>
            <a:r>
              <a:rPr lang="ja-JP" altLang="en-US" sz="1800" dirty="0">
                <a:uFill>
                  <a:solidFill>
                    <a:srgbClr val="FF0000"/>
                  </a:solidFill>
                </a:uFill>
              </a:rPr>
              <a:t>売上に関する現状の整理を記載してください。</a:t>
            </a:r>
          </a:p>
        </p:txBody>
      </p:sp>
      <p:sp>
        <p:nvSpPr>
          <p:cNvPr id="13" name="タイトル 2"/>
          <p:cNvSpPr>
            <a:spLocks noGrp="1"/>
          </p:cNvSpPr>
          <p:nvPr>
            <p:ph type="title"/>
          </p:nvPr>
        </p:nvSpPr>
        <p:spPr>
          <a:xfrm>
            <a:off x="200471" y="147409"/>
            <a:ext cx="9505503" cy="400110"/>
          </a:xfrm>
        </p:spPr>
        <p:txBody>
          <a:bodyPr/>
          <a:lstStyle/>
          <a:p>
            <a:r>
              <a:rPr lang="ja-JP" altLang="en-US" sz="2000" dirty="0"/>
              <a:t>（参考）</a:t>
            </a:r>
            <a:r>
              <a:rPr kumimoji="1" lang="ja-JP" altLang="en-US" sz="2000" dirty="0"/>
              <a:t>現状把握</a:t>
            </a:r>
            <a:r>
              <a:rPr lang="ja-JP" altLang="en-US" sz="2000" dirty="0"/>
              <a:t>｜定量分析①（売上）</a:t>
            </a:r>
          </a:p>
        </p:txBody>
      </p:sp>
      <p:graphicFrame>
        <p:nvGraphicFramePr>
          <p:cNvPr id="19" name="表 10">
            <a:extLst>
              <a:ext uri="{FF2B5EF4-FFF2-40B4-BE49-F238E27FC236}">
                <a16:creationId xmlns:a16="http://schemas.microsoft.com/office/drawing/2014/main" id="{77630A08-36FB-8897-3E21-55507E2CA50D}"/>
              </a:ext>
            </a:extLst>
          </p:cNvPr>
          <p:cNvGraphicFramePr>
            <a:graphicFrameLocks noGrp="1"/>
          </p:cNvGraphicFramePr>
          <p:nvPr>
            <p:extLst>
              <p:ext uri="{D42A27DB-BD31-4B8C-83A1-F6EECF244321}">
                <p14:modId xmlns:p14="http://schemas.microsoft.com/office/powerpoint/2010/main" val="2362729420"/>
              </p:ext>
            </p:extLst>
          </p:nvPr>
        </p:nvGraphicFramePr>
        <p:xfrm>
          <a:off x="199538" y="1603142"/>
          <a:ext cx="6746139" cy="576000"/>
        </p:xfrm>
        <a:graphic>
          <a:graphicData uri="http://schemas.openxmlformats.org/drawingml/2006/table">
            <a:tbl>
              <a:tblPr firstRow="1" bandRow="1">
                <a:tableStyleId>{5C22544A-7EE6-4342-B048-85BDC9FD1C3A}</a:tableStyleId>
              </a:tblPr>
              <a:tblGrid>
                <a:gridCol w="1257804">
                  <a:extLst>
                    <a:ext uri="{9D8B030D-6E8A-4147-A177-3AD203B41FA5}">
                      <a16:colId xmlns:a16="http://schemas.microsoft.com/office/drawing/2014/main" val="1136872220"/>
                    </a:ext>
                  </a:extLst>
                </a:gridCol>
                <a:gridCol w="1097667">
                  <a:extLst>
                    <a:ext uri="{9D8B030D-6E8A-4147-A177-3AD203B41FA5}">
                      <a16:colId xmlns:a16="http://schemas.microsoft.com/office/drawing/2014/main" val="217068195"/>
                    </a:ext>
                  </a:extLst>
                </a:gridCol>
                <a:gridCol w="1097667">
                  <a:extLst>
                    <a:ext uri="{9D8B030D-6E8A-4147-A177-3AD203B41FA5}">
                      <a16:colId xmlns:a16="http://schemas.microsoft.com/office/drawing/2014/main" val="3700007825"/>
                    </a:ext>
                  </a:extLst>
                </a:gridCol>
                <a:gridCol w="1097667">
                  <a:extLst>
                    <a:ext uri="{9D8B030D-6E8A-4147-A177-3AD203B41FA5}">
                      <a16:colId xmlns:a16="http://schemas.microsoft.com/office/drawing/2014/main" val="2729993161"/>
                    </a:ext>
                  </a:extLst>
                </a:gridCol>
                <a:gridCol w="1097667">
                  <a:extLst>
                    <a:ext uri="{9D8B030D-6E8A-4147-A177-3AD203B41FA5}">
                      <a16:colId xmlns:a16="http://schemas.microsoft.com/office/drawing/2014/main" val="3466853292"/>
                    </a:ext>
                  </a:extLst>
                </a:gridCol>
                <a:gridCol w="1097667">
                  <a:extLst>
                    <a:ext uri="{9D8B030D-6E8A-4147-A177-3AD203B41FA5}">
                      <a16:colId xmlns:a16="http://schemas.microsoft.com/office/drawing/2014/main" val="2712944703"/>
                    </a:ext>
                  </a:extLst>
                </a:gridCol>
              </a:tblGrid>
              <a:tr h="288000">
                <a:tc>
                  <a:txBody>
                    <a:bodyPr/>
                    <a:lstStyle/>
                    <a:p>
                      <a:r>
                        <a:rPr kumimoji="1" lang="ja-JP" altLang="en-US" sz="1200" b="0">
                          <a:solidFill>
                            <a:schemeClr val="tx1"/>
                          </a:solidFill>
                          <a:latin typeface="Meiryo UI" panose="020B0604030504040204" pitchFamily="50" charset="-128"/>
                          <a:ea typeface="Meiryo UI" panose="020B0604030504040204" pitchFamily="50" charset="-128"/>
                        </a:rPr>
                        <a:t>年度</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endParaRPr kumimoji="1" lang="ja-JP" altLang="en-US" sz="120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endParaRPr kumimoji="1" lang="ja-JP" altLang="en-US" sz="120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endParaRPr kumimoji="1" lang="ja-JP" altLang="en-US" sz="120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280799715"/>
                  </a:ext>
                </a:extLst>
              </a:tr>
              <a:tr h="288000">
                <a:tc>
                  <a:txBody>
                    <a:bodyPr/>
                    <a:lstStyle/>
                    <a:p>
                      <a:r>
                        <a:rPr kumimoji="1" lang="ja-JP" altLang="en-US" sz="1200">
                          <a:latin typeface="Meiryo UI" panose="020B0604030504040204" pitchFamily="50" charset="-128"/>
                          <a:ea typeface="Meiryo UI" panose="020B0604030504040204" pitchFamily="50" charset="-128"/>
                        </a:rPr>
                        <a:t>金額（百万円）</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43860136"/>
                  </a:ext>
                </a:extLst>
              </a:tr>
            </a:tbl>
          </a:graphicData>
        </a:graphic>
      </p:graphicFrame>
      <p:sp>
        <p:nvSpPr>
          <p:cNvPr id="58" name="正方形/長方形 57">
            <a:extLst>
              <a:ext uri="{FF2B5EF4-FFF2-40B4-BE49-F238E27FC236}">
                <a16:creationId xmlns:a16="http://schemas.microsoft.com/office/drawing/2014/main" id="{4292658A-DC0F-B74F-329E-4B63E05BAB73}"/>
              </a:ext>
            </a:extLst>
          </p:cNvPr>
          <p:cNvSpPr/>
          <p:nvPr/>
        </p:nvSpPr>
        <p:spPr>
          <a:xfrm>
            <a:off x="2020502" y="2489911"/>
            <a:ext cx="1080000" cy="188456"/>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err="1">
                <a:solidFill>
                  <a:schemeClr val="tx1"/>
                </a:solidFill>
                <a:latin typeface="Meiryo UI" panose="020B0604030504040204" pitchFamily="50" charset="-128"/>
                <a:ea typeface="Meiryo UI" panose="020B0604030504040204" pitchFamily="50" charset="-128"/>
              </a:rPr>
              <a:t>Xx</a:t>
            </a:r>
            <a:r>
              <a:rPr kumimoji="1" lang="en-US" altLang="ja-JP"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8927018D-58C9-9ED6-3524-A516612FB85C}"/>
              </a:ext>
            </a:extLst>
          </p:cNvPr>
          <p:cNvSpPr/>
          <p:nvPr/>
        </p:nvSpPr>
        <p:spPr>
          <a:xfrm>
            <a:off x="199538" y="1211325"/>
            <a:ext cx="3960000" cy="270474"/>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600" b="1" dirty="0">
                <a:solidFill>
                  <a:schemeClr val="bg1"/>
                </a:solidFill>
                <a:latin typeface="Meiryo UI" panose="020B0604030504040204" pitchFamily="50" charset="-128"/>
                <a:ea typeface="Meiryo UI" panose="020B0604030504040204" pitchFamily="50" charset="-128"/>
              </a:rPr>
              <a:t>売上</a:t>
            </a:r>
            <a:r>
              <a:rPr kumimoji="1" lang="en-US" altLang="ja-JP" sz="1600" b="1" dirty="0">
                <a:solidFill>
                  <a:schemeClr val="bg1"/>
                </a:solidFill>
                <a:latin typeface="Meiryo UI" panose="020B0604030504040204" pitchFamily="50" charset="-128"/>
                <a:ea typeface="Meiryo UI" panose="020B0604030504040204" pitchFamily="50" charset="-128"/>
              </a:rPr>
              <a:t>5</a:t>
            </a:r>
            <a:r>
              <a:rPr kumimoji="1" lang="ja-JP" altLang="en-US" sz="1600" b="1" dirty="0">
                <a:solidFill>
                  <a:schemeClr val="bg1"/>
                </a:solidFill>
                <a:latin typeface="Meiryo UI" panose="020B0604030504040204" pitchFamily="50" charset="-128"/>
                <a:ea typeface="Meiryo UI" panose="020B0604030504040204" pitchFamily="50" charset="-128"/>
              </a:rPr>
              <a:t>年の売上推移</a:t>
            </a:r>
          </a:p>
        </p:txBody>
      </p:sp>
      <p:cxnSp>
        <p:nvCxnSpPr>
          <p:cNvPr id="52" name="コネクタ: カギ線 51">
            <a:extLst>
              <a:ext uri="{FF2B5EF4-FFF2-40B4-BE49-F238E27FC236}">
                <a16:creationId xmlns:a16="http://schemas.microsoft.com/office/drawing/2014/main" id="{F7412F0E-82E5-7A43-1D81-9EDAFA0F138F}"/>
              </a:ext>
            </a:extLst>
          </p:cNvPr>
          <p:cNvCxnSpPr>
            <a:cxnSpLocks/>
          </p:cNvCxnSpPr>
          <p:nvPr/>
        </p:nvCxnSpPr>
        <p:spPr>
          <a:xfrm rot="16200000" flipH="1">
            <a:off x="2556650" y="1970461"/>
            <a:ext cx="10495" cy="605741"/>
          </a:xfrm>
          <a:prstGeom prst="bentConnector3">
            <a:avLst>
              <a:gd name="adj1" fmla="val 180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コネクタ: カギ線 11">
            <a:extLst>
              <a:ext uri="{FF2B5EF4-FFF2-40B4-BE49-F238E27FC236}">
                <a16:creationId xmlns:a16="http://schemas.microsoft.com/office/drawing/2014/main" id="{28B64E2A-FC5E-705B-DD6A-98942F31D297}"/>
              </a:ext>
            </a:extLst>
          </p:cNvPr>
          <p:cNvCxnSpPr>
            <a:cxnSpLocks/>
          </p:cNvCxnSpPr>
          <p:nvPr/>
        </p:nvCxnSpPr>
        <p:spPr>
          <a:xfrm rot="16200000" flipH="1">
            <a:off x="3653540" y="1970461"/>
            <a:ext cx="10495" cy="605741"/>
          </a:xfrm>
          <a:prstGeom prst="bentConnector3">
            <a:avLst>
              <a:gd name="adj1" fmla="val 180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BB017AE1-EA46-9300-13AA-2558EC1E0AE2}"/>
              </a:ext>
            </a:extLst>
          </p:cNvPr>
          <p:cNvCxnSpPr>
            <a:cxnSpLocks/>
          </p:cNvCxnSpPr>
          <p:nvPr/>
        </p:nvCxnSpPr>
        <p:spPr>
          <a:xfrm rot="16200000" flipH="1">
            <a:off x="4750430" y="1970461"/>
            <a:ext cx="10495" cy="605741"/>
          </a:xfrm>
          <a:prstGeom prst="bentConnector3">
            <a:avLst>
              <a:gd name="adj1" fmla="val 180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コネクタ: カギ線 14">
            <a:extLst>
              <a:ext uri="{FF2B5EF4-FFF2-40B4-BE49-F238E27FC236}">
                <a16:creationId xmlns:a16="http://schemas.microsoft.com/office/drawing/2014/main" id="{F01E879B-08DE-92D7-7FB4-74673F25698B}"/>
              </a:ext>
            </a:extLst>
          </p:cNvPr>
          <p:cNvCxnSpPr>
            <a:cxnSpLocks/>
          </p:cNvCxnSpPr>
          <p:nvPr/>
        </p:nvCxnSpPr>
        <p:spPr>
          <a:xfrm rot="16200000" flipH="1">
            <a:off x="5847320" y="1970461"/>
            <a:ext cx="10495" cy="605741"/>
          </a:xfrm>
          <a:prstGeom prst="bentConnector3">
            <a:avLst>
              <a:gd name="adj1" fmla="val 180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48306DFA-39E0-C00A-3C4A-979C963FB35D}"/>
              </a:ext>
            </a:extLst>
          </p:cNvPr>
          <p:cNvSpPr/>
          <p:nvPr/>
        </p:nvSpPr>
        <p:spPr>
          <a:xfrm>
            <a:off x="920552" y="2489911"/>
            <a:ext cx="1080000" cy="188456"/>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成長率：</a:t>
            </a:r>
          </a:p>
        </p:txBody>
      </p:sp>
      <p:sp>
        <p:nvSpPr>
          <p:cNvPr id="17" name="正方形/長方形 16">
            <a:extLst>
              <a:ext uri="{FF2B5EF4-FFF2-40B4-BE49-F238E27FC236}">
                <a16:creationId xmlns:a16="http://schemas.microsoft.com/office/drawing/2014/main" id="{25799671-CCD5-D435-430B-1AF01E7E8662}"/>
              </a:ext>
            </a:extLst>
          </p:cNvPr>
          <p:cNvSpPr/>
          <p:nvPr/>
        </p:nvSpPr>
        <p:spPr>
          <a:xfrm>
            <a:off x="3117857" y="2489911"/>
            <a:ext cx="1080000" cy="188456"/>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err="1">
                <a:solidFill>
                  <a:schemeClr val="tx1"/>
                </a:solidFill>
                <a:latin typeface="Meiryo UI" panose="020B0604030504040204" pitchFamily="50" charset="-128"/>
                <a:ea typeface="Meiryo UI" panose="020B0604030504040204" pitchFamily="50" charset="-128"/>
              </a:rPr>
              <a:t>Xx</a:t>
            </a:r>
            <a:r>
              <a:rPr kumimoji="1" lang="en-US" altLang="ja-JP"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B1864E69-7591-6374-C130-9C6349B42D72}"/>
              </a:ext>
            </a:extLst>
          </p:cNvPr>
          <p:cNvSpPr/>
          <p:nvPr/>
        </p:nvSpPr>
        <p:spPr>
          <a:xfrm>
            <a:off x="4215212" y="2489911"/>
            <a:ext cx="1080000" cy="188456"/>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err="1">
                <a:solidFill>
                  <a:schemeClr val="tx1"/>
                </a:solidFill>
                <a:latin typeface="Meiryo UI" panose="020B0604030504040204" pitchFamily="50" charset="-128"/>
                <a:ea typeface="Meiryo UI" panose="020B0604030504040204" pitchFamily="50" charset="-128"/>
              </a:rPr>
              <a:t>Xx</a:t>
            </a:r>
            <a:r>
              <a:rPr kumimoji="1" lang="en-US" altLang="ja-JP"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B17E0DAC-A084-A706-DAA2-B012DB3D382B}"/>
              </a:ext>
            </a:extLst>
          </p:cNvPr>
          <p:cNvSpPr/>
          <p:nvPr/>
        </p:nvSpPr>
        <p:spPr>
          <a:xfrm>
            <a:off x="5312567" y="2489911"/>
            <a:ext cx="1080000" cy="188456"/>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err="1">
                <a:solidFill>
                  <a:schemeClr val="tx1"/>
                </a:solidFill>
                <a:latin typeface="Meiryo UI" panose="020B0604030504040204" pitchFamily="50" charset="-128"/>
                <a:ea typeface="Meiryo UI" panose="020B0604030504040204" pitchFamily="50" charset="-128"/>
              </a:rPr>
              <a:t>Xx</a:t>
            </a:r>
            <a:r>
              <a:rPr kumimoji="1" lang="en-US" altLang="ja-JP"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39685F5F-AF47-095C-8DCB-ADA9BBEFFC6A}"/>
              </a:ext>
            </a:extLst>
          </p:cNvPr>
          <p:cNvSpPr/>
          <p:nvPr/>
        </p:nvSpPr>
        <p:spPr>
          <a:xfrm>
            <a:off x="199539" y="2860802"/>
            <a:ext cx="3960000" cy="270474"/>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dirty="0">
                <a:solidFill>
                  <a:schemeClr val="bg1"/>
                </a:solidFill>
                <a:latin typeface="Meiryo UI" panose="020B0604030504040204" pitchFamily="50" charset="-128"/>
                <a:ea typeface="Meiryo UI" panose="020B0604030504040204" pitchFamily="50" charset="-128"/>
              </a:rPr>
              <a:t>売上</a:t>
            </a:r>
            <a:r>
              <a:rPr kumimoji="1" lang="en-US" altLang="ja-JP" sz="1600" b="1" dirty="0">
                <a:solidFill>
                  <a:schemeClr val="bg1"/>
                </a:solidFill>
                <a:latin typeface="Meiryo UI" panose="020B0604030504040204" pitchFamily="50" charset="-128"/>
                <a:ea typeface="Meiryo UI" panose="020B0604030504040204" pitchFamily="50" charset="-128"/>
              </a:rPr>
              <a:t>1</a:t>
            </a:r>
            <a:r>
              <a:rPr kumimoji="1" lang="ja-JP" altLang="en-US" sz="1600" b="1" dirty="0">
                <a:solidFill>
                  <a:schemeClr val="bg1"/>
                </a:solidFill>
                <a:latin typeface="Meiryo UI" panose="020B0604030504040204" pitchFamily="50" charset="-128"/>
                <a:ea typeface="Meiryo UI" panose="020B0604030504040204" pitchFamily="50" charset="-128"/>
              </a:rPr>
              <a:t>～</a:t>
            </a:r>
            <a:r>
              <a:rPr kumimoji="1" lang="en-US" altLang="ja-JP" sz="1600" b="1" dirty="0">
                <a:solidFill>
                  <a:schemeClr val="bg1"/>
                </a:solidFill>
                <a:latin typeface="Meiryo UI" panose="020B0604030504040204" pitchFamily="50" charset="-128"/>
                <a:ea typeface="Meiryo UI" panose="020B0604030504040204" pitchFamily="50" charset="-128"/>
              </a:rPr>
              <a:t>5</a:t>
            </a:r>
            <a:r>
              <a:rPr kumimoji="1" lang="ja-JP" altLang="en-US" sz="1600" b="1" dirty="0">
                <a:solidFill>
                  <a:schemeClr val="bg1"/>
                </a:solidFill>
                <a:latin typeface="Meiryo UI" panose="020B0604030504040204" pitchFamily="50" charset="-128"/>
                <a:ea typeface="Meiryo UI" panose="020B0604030504040204" pitchFamily="50" charset="-128"/>
              </a:rPr>
              <a:t>位の製品・サービス（直近）</a:t>
            </a:r>
          </a:p>
        </p:txBody>
      </p:sp>
      <p:sp>
        <p:nvSpPr>
          <p:cNvPr id="111" name="正方形/長方形 110">
            <a:extLst>
              <a:ext uri="{FF2B5EF4-FFF2-40B4-BE49-F238E27FC236}">
                <a16:creationId xmlns:a16="http://schemas.microsoft.com/office/drawing/2014/main" id="{BEE70AE6-9512-4F80-5E79-4AAF96C09BB9}"/>
              </a:ext>
            </a:extLst>
          </p:cNvPr>
          <p:cNvSpPr/>
          <p:nvPr/>
        </p:nvSpPr>
        <p:spPr>
          <a:xfrm>
            <a:off x="199539" y="4869160"/>
            <a:ext cx="3960000" cy="270474"/>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dirty="0">
                <a:solidFill>
                  <a:schemeClr val="bg1"/>
                </a:solidFill>
                <a:latin typeface="Meiryo UI" panose="020B0604030504040204" pitchFamily="50" charset="-128"/>
                <a:ea typeface="Meiryo UI" panose="020B0604030504040204" pitchFamily="50" charset="-128"/>
              </a:rPr>
              <a:t>売上</a:t>
            </a:r>
            <a:r>
              <a:rPr kumimoji="1" lang="en-US" altLang="ja-JP" sz="1600" b="1" dirty="0">
                <a:solidFill>
                  <a:schemeClr val="bg1"/>
                </a:solidFill>
                <a:latin typeface="Meiryo UI" panose="020B0604030504040204" pitchFamily="50" charset="-128"/>
                <a:ea typeface="Meiryo UI" panose="020B0604030504040204" pitchFamily="50" charset="-128"/>
              </a:rPr>
              <a:t>1</a:t>
            </a:r>
            <a:r>
              <a:rPr kumimoji="1" lang="ja-JP" altLang="en-US" sz="1600" b="1" dirty="0">
                <a:solidFill>
                  <a:schemeClr val="bg1"/>
                </a:solidFill>
                <a:latin typeface="Meiryo UI" panose="020B0604030504040204" pitchFamily="50" charset="-128"/>
                <a:ea typeface="Meiryo UI" panose="020B0604030504040204" pitchFamily="50" charset="-128"/>
              </a:rPr>
              <a:t>～</a:t>
            </a:r>
            <a:r>
              <a:rPr kumimoji="1" lang="en-US" altLang="ja-JP" sz="1600" b="1" dirty="0">
                <a:solidFill>
                  <a:schemeClr val="bg1"/>
                </a:solidFill>
                <a:latin typeface="Meiryo UI" panose="020B0604030504040204" pitchFamily="50" charset="-128"/>
                <a:ea typeface="Meiryo UI" panose="020B0604030504040204" pitchFamily="50" charset="-128"/>
              </a:rPr>
              <a:t>5</a:t>
            </a:r>
            <a:r>
              <a:rPr kumimoji="1" lang="ja-JP" altLang="en-US" sz="1600" b="1" dirty="0">
                <a:solidFill>
                  <a:schemeClr val="bg1"/>
                </a:solidFill>
                <a:latin typeface="Meiryo UI" panose="020B0604030504040204" pitchFamily="50" charset="-128"/>
                <a:ea typeface="Meiryo UI" panose="020B0604030504040204" pitchFamily="50" charset="-128"/>
              </a:rPr>
              <a:t>位の取引先（直近）</a:t>
            </a:r>
          </a:p>
        </p:txBody>
      </p:sp>
      <p:grpSp>
        <p:nvGrpSpPr>
          <p:cNvPr id="138" name="グループ化 137">
            <a:extLst>
              <a:ext uri="{FF2B5EF4-FFF2-40B4-BE49-F238E27FC236}">
                <a16:creationId xmlns:a16="http://schemas.microsoft.com/office/drawing/2014/main" id="{10A9F629-DB6B-A1F2-5A00-B363225124F8}"/>
              </a:ext>
            </a:extLst>
          </p:cNvPr>
          <p:cNvGrpSpPr/>
          <p:nvPr/>
        </p:nvGrpSpPr>
        <p:grpSpPr>
          <a:xfrm>
            <a:off x="452500" y="3176156"/>
            <a:ext cx="9001000" cy="1510569"/>
            <a:chOff x="416496" y="3176156"/>
            <a:chExt cx="9001000" cy="1510569"/>
          </a:xfrm>
        </p:grpSpPr>
        <p:sp>
          <p:nvSpPr>
            <p:cNvPr id="41" name="正方形/長方形 40">
              <a:extLst>
                <a:ext uri="{FF2B5EF4-FFF2-40B4-BE49-F238E27FC236}">
                  <a16:creationId xmlns:a16="http://schemas.microsoft.com/office/drawing/2014/main" id="{DA19FFEE-8B2C-16A2-ACF2-AEADEDFFB503}"/>
                </a:ext>
              </a:extLst>
            </p:cNvPr>
            <p:cNvSpPr/>
            <p:nvPr/>
          </p:nvSpPr>
          <p:spPr>
            <a:xfrm>
              <a:off x="416496" y="3782271"/>
              <a:ext cx="857991" cy="41635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数量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lnSpc>
                  <a:spcPct val="100000"/>
                </a:lnSpc>
              </a:pPr>
              <a:r>
                <a:rPr lang="ja-JP" altLang="en-US" sz="1400">
                  <a:solidFill>
                    <a:schemeClr val="tx1"/>
                  </a:solidFill>
                  <a:latin typeface="Meiryo UI" panose="020B0604030504040204" pitchFamily="50" charset="-128"/>
                  <a:ea typeface="Meiryo UI" panose="020B0604030504040204" pitchFamily="50" charset="-128"/>
                </a:rPr>
                <a:t>（個・件）</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6A0E8212-2A9B-5381-ED8B-78E2D2BE5CC5}"/>
                </a:ext>
              </a:extLst>
            </p:cNvPr>
            <p:cNvSpPr/>
            <p:nvPr/>
          </p:nvSpPr>
          <p:spPr>
            <a:xfrm>
              <a:off x="1429927" y="3782271"/>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FF9F1003-48B5-E0D8-FDB6-108958052B21}"/>
                </a:ext>
              </a:extLst>
            </p:cNvPr>
            <p:cNvSpPr/>
            <p:nvPr/>
          </p:nvSpPr>
          <p:spPr>
            <a:xfrm>
              <a:off x="3080772" y="3782271"/>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B796D383-26CB-8899-42D2-185D5C57A073}"/>
                </a:ext>
              </a:extLst>
            </p:cNvPr>
            <p:cNvSpPr/>
            <p:nvPr/>
          </p:nvSpPr>
          <p:spPr>
            <a:xfrm>
              <a:off x="4732213" y="3782271"/>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7E0AF72-49EB-4101-FA00-8CD45ABFCC03}"/>
                </a:ext>
              </a:extLst>
            </p:cNvPr>
            <p:cNvSpPr/>
            <p:nvPr/>
          </p:nvSpPr>
          <p:spPr>
            <a:xfrm>
              <a:off x="6383654" y="3782271"/>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DF9CF85B-26AD-2B1B-BC12-C06A9D72D245}"/>
                </a:ext>
              </a:extLst>
            </p:cNvPr>
            <p:cNvSpPr/>
            <p:nvPr/>
          </p:nvSpPr>
          <p:spPr>
            <a:xfrm>
              <a:off x="8035096" y="3782271"/>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8F2A0B9A-9282-7A37-B2A3-452D909740C2}"/>
                </a:ext>
              </a:extLst>
            </p:cNvPr>
            <p:cNvSpPr/>
            <p:nvPr/>
          </p:nvSpPr>
          <p:spPr>
            <a:xfrm>
              <a:off x="416496" y="4270372"/>
              <a:ext cx="857991" cy="41635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単価</a:t>
              </a:r>
              <a:endParaRPr kumimoji="1" lang="en-US" altLang="ja-JP" sz="1400">
                <a:solidFill>
                  <a:schemeClr val="tx1"/>
                </a:solidFill>
                <a:latin typeface="Meiryo UI" panose="020B0604030504040204" pitchFamily="50" charset="-128"/>
                <a:ea typeface="Meiryo UI" panose="020B0604030504040204" pitchFamily="50" charset="-128"/>
              </a:endParaRPr>
            </a:p>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（円）</a:t>
              </a:r>
            </a:p>
          </p:txBody>
        </p:sp>
        <p:sp>
          <p:nvSpPr>
            <p:cNvPr id="88" name="正方形/長方形 87">
              <a:extLst>
                <a:ext uri="{FF2B5EF4-FFF2-40B4-BE49-F238E27FC236}">
                  <a16:creationId xmlns:a16="http://schemas.microsoft.com/office/drawing/2014/main" id="{8BAEB60C-1C50-AAA2-BA3F-D43F74F68F8B}"/>
                </a:ext>
              </a:extLst>
            </p:cNvPr>
            <p:cNvSpPr/>
            <p:nvPr/>
          </p:nvSpPr>
          <p:spPr>
            <a:xfrm>
              <a:off x="1429927" y="4270372"/>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946225A6-96C3-8E8E-A543-1FCAF55E9F6F}"/>
                </a:ext>
              </a:extLst>
            </p:cNvPr>
            <p:cNvSpPr/>
            <p:nvPr/>
          </p:nvSpPr>
          <p:spPr>
            <a:xfrm>
              <a:off x="3080772" y="4270372"/>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2C6C0F84-8ADF-9B96-DCD6-EE04132ABC79}"/>
                </a:ext>
              </a:extLst>
            </p:cNvPr>
            <p:cNvSpPr/>
            <p:nvPr/>
          </p:nvSpPr>
          <p:spPr>
            <a:xfrm>
              <a:off x="4732213" y="4270372"/>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D224887A-6B52-2355-C663-3D0C510E1FC7}"/>
                </a:ext>
              </a:extLst>
            </p:cNvPr>
            <p:cNvSpPr/>
            <p:nvPr/>
          </p:nvSpPr>
          <p:spPr>
            <a:xfrm>
              <a:off x="6383654" y="4270372"/>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0CFEC4F2-9004-12C0-634D-668B65A91EE3}"/>
                </a:ext>
              </a:extLst>
            </p:cNvPr>
            <p:cNvSpPr/>
            <p:nvPr/>
          </p:nvSpPr>
          <p:spPr>
            <a:xfrm>
              <a:off x="8035096" y="4270372"/>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98" name="直線コネクタ 97">
              <a:extLst>
                <a:ext uri="{FF2B5EF4-FFF2-40B4-BE49-F238E27FC236}">
                  <a16:creationId xmlns:a16="http://schemas.microsoft.com/office/drawing/2014/main" id="{E9F64B2E-75F5-D44B-860C-77BA829E0EAB}"/>
                </a:ext>
              </a:extLst>
            </p:cNvPr>
            <p:cNvCxnSpPr>
              <a:cxnSpLocks/>
            </p:cNvCxnSpPr>
            <p:nvPr/>
          </p:nvCxnSpPr>
          <p:spPr>
            <a:xfrm>
              <a:off x="1429096" y="4234499"/>
              <a:ext cx="79884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74" name="正方形/長方形 73">
              <a:extLst>
                <a:ext uri="{FF2B5EF4-FFF2-40B4-BE49-F238E27FC236}">
                  <a16:creationId xmlns:a16="http://schemas.microsoft.com/office/drawing/2014/main" id="{FEEA6FD1-37BB-2EBD-FE73-AC990AB2579E}"/>
                </a:ext>
              </a:extLst>
            </p:cNvPr>
            <p:cNvSpPr/>
            <p:nvPr/>
          </p:nvSpPr>
          <p:spPr>
            <a:xfrm>
              <a:off x="1429927" y="3294170"/>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14F1E7CA-2C98-6AA0-57A1-72ADB73C85BB}"/>
                </a:ext>
              </a:extLst>
            </p:cNvPr>
            <p:cNvSpPr/>
            <p:nvPr/>
          </p:nvSpPr>
          <p:spPr>
            <a:xfrm>
              <a:off x="3081368" y="3294170"/>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B63424B1-132E-06C3-96EE-9082043F31F9}"/>
                </a:ext>
              </a:extLst>
            </p:cNvPr>
            <p:cNvSpPr/>
            <p:nvPr/>
          </p:nvSpPr>
          <p:spPr>
            <a:xfrm>
              <a:off x="4732809" y="3294170"/>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DF617823-CCF1-4775-616C-064B6E3E2541}"/>
                </a:ext>
              </a:extLst>
            </p:cNvPr>
            <p:cNvSpPr/>
            <p:nvPr/>
          </p:nvSpPr>
          <p:spPr>
            <a:xfrm>
              <a:off x="6384250" y="3294170"/>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C69456D7-3E1C-8223-4527-8DC1B603B551}"/>
                </a:ext>
              </a:extLst>
            </p:cNvPr>
            <p:cNvSpPr/>
            <p:nvPr/>
          </p:nvSpPr>
          <p:spPr>
            <a:xfrm>
              <a:off x="8035692" y="3294170"/>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95232B4D-E132-C1DF-E278-757CB30FC161}"/>
                </a:ext>
              </a:extLst>
            </p:cNvPr>
            <p:cNvSpPr/>
            <p:nvPr/>
          </p:nvSpPr>
          <p:spPr>
            <a:xfrm>
              <a:off x="416496" y="3294170"/>
              <a:ext cx="857991" cy="41635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製品・</a:t>
              </a:r>
            </a:p>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サービス</a:t>
              </a:r>
            </a:p>
          </p:txBody>
        </p:sp>
        <p:sp>
          <p:nvSpPr>
            <p:cNvPr id="79" name="四角形: 角を丸くする 78">
              <a:extLst>
                <a:ext uri="{FF2B5EF4-FFF2-40B4-BE49-F238E27FC236}">
                  <a16:creationId xmlns:a16="http://schemas.microsoft.com/office/drawing/2014/main" id="{31E2112D-EDCD-7C53-B8A6-1842A96A5361}"/>
                </a:ext>
              </a:extLst>
            </p:cNvPr>
            <p:cNvSpPr>
              <a:spLocks/>
            </p:cNvSpPr>
            <p:nvPr/>
          </p:nvSpPr>
          <p:spPr>
            <a:xfrm>
              <a:off x="1308658" y="3176156"/>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１位</a:t>
              </a:r>
            </a:p>
          </p:txBody>
        </p:sp>
        <p:sp>
          <p:nvSpPr>
            <p:cNvPr id="80" name="四角形: 角を丸くする 79">
              <a:extLst>
                <a:ext uri="{FF2B5EF4-FFF2-40B4-BE49-F238E27FC236}">
                  <a16:creationId xmlns:a16="http://schemas.microsoft.com/office/drawing/2014/main" id="{1BC1EBD6-4AF1-BB6F-EB0D-FF57F663EF37}"/>
                </a:ext>
              </a:extLst>
            </p:cNvPr>
            <p:cNvSpPr>
              <a:spLocks/>
            </p:cNvSpPr>
            <p:nvPr/>
          </p:nvSpPr>
          <p:spPr>
            <a:xfrm>
              <a:off x="2949138" y="3176156"/>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en-US" altLang="ja-JP" sz="1400" b="1">
                  <a:solidFill>
                    <a:schemeClr val="bg1"/>
                  </a:solidFill>
                  <a:latin typeface="Meiryo UI" panose="020B0604030504040204" pitchFamily="50" charset="-128"/>
                  <a:ea typeface="Meiryo UI" panose="020B0604030504040204" pitchFamily="50" charset="-128"/>
                </a:rPr>
                <a:t>2</a:t>
              </a:r>
              <a:r>
                <a:rPr kumimoji="1" lang="ja-JP" altLang="en-US" sz="1400" b="1">
                  <a:solidFill>
                    <a:schemeClr val="bg1"/>
                  </a:solidFill>
                  <a:latin typeface="Meiryo UI" panose="020B0604030504040204" pitchFamily="50" charset="-128"/>
                  <a:ea typeface="Meiryo UI" panose="020B0604030504040204" pitchFamily="50" charset="-128"/>
                </a:rPr>
                <a:t>位</a:t>
              </a:r>
            </a:p>
          </p:txBody>
        </p:sp>
        <p:sp>
          <p:nvSpPr>
            <p:cNvPr id="81" name="四角形: 角を丸くする 80">
              <a:extLst>
                <a:ext uri="{FF2B5EF4-FFF2-40B4-BE49-F238E27FC236}">
                  <a16:creationId xmlns:a16="http://schemas.microsoft.com/office/drawing/2014/main" id="{DC6C5F20-3B2D-DB56-7083-7325F00D718B}"/>
                </a:ext>
              </a:extLst>
            </p:cNvPr>
            <p:cNvSpPr>
              <a:spLocks/>
            </p:cNvSpPr>
            <p:nvPr/>
          </p:nvSpPr>
          <p:spPr>
            <a:xfrm>
              <a:off x="4589618" y="3176156"/>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位</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82" name="四角形: 角を丸くする 81">
              <a:extLst>
                <a:ext uri="{FF2B5EF4-FFF2-40B4-BE49-F238E27FC236}">
                  <a16:creationId xmlns:a16="http://schemas.microsoft.com/office/drawing/2014/main" id="{40B6F2BB-240E-0832-6753-B968DC7EAD11}"/>
                </a:ext>
              </a:extLst>
            </p:cNvPr>
            <p:cNvSpPr>
              <a:spLocks/>
            </p:cNvSpPr>
            <p:nvPr/>
          </p:nvSpPr>
          <p:spPr>
            <a:xfrm>
              <a:off x="6230098" y="3176156"/>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位</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83" name="四角形: 角を丸くする 82">
              <a:extLst>
                <a:ext uri="{FF2B5EF4-FFF2-40B4-BE49-F238E27FC236}">
                  <a16:creationId xmlns:a16="http://schemas.microsoft.com/office/drawing/2014/main" id="{12462D2E-09A3-6830-ED3C-B1C93729D9CF}"/>
                </a:ext>
              </a:extLst>
            </p:cNvPr>
            <p:cNvSpPr>
              <a:spLocks/>
            </p:cNvSpPr>
            <p:nvPr/>
          </p:nvSpPr>
          <p:spPr>
            <a:xfrm>
              <a:off x="7870577" y="3176156"/>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位</a:t>
              </a:r>
              <a:endParaRPr kumimoji="1" lang="ja-JP" altLang="en-US" sz="1400" b="1">
                <a:solidFill>
                  <a:schemeClr val="bg1"/>
                </a:solidFill>
                <a:latin typeface="Meiryo UI" panose="020B0604030504040204" pitchFamily="50" charset="-128"/>
                <a:ea typeface="Meiryo UI" panose="020B0604030504040204" pitchFamily="50" charset="-128"/>
              </a:endParaRPr>
            </a:p>
          </p:txBody>
        </p:sp>
      </p:grpSp>
      <p:sp>
        <p:nvSpPr>
          <p:cNvPr id="112" name="正方形/長方形 111">
            <a:extLst>
              <a:ext uri="{FF2B5EF4-FFF2-40B4-BE49-F238E27FC236}">
                <a16:creationId xmlns:a16="http://schemas.microsoft.com/office/drawing/2014/main" id="{0938FCC2-C0A0-9A24-69DB-27E996567C0F}"/>
              </a:ext>
            </a:extLst>
          </p:cNvPr>
          <p:cNvSpPr/>
          <p:nvPr/>
        </p:nvSpPr>
        <p:spPr>
          <a:xfrm>
            <a:off x="452500" y="5790629"/>
            <a:ext cx="857991" cy="41635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数量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lnSpc>
                <a:spcPct val="100000"/>
              </a:lnSpc>
            </a:pPr>
            <a:r>
              <a:rPr lang="ja-JP" altLang="en-US" sz="1400">
                <a:solidFill>
                  <a:schemeClr val="tx1"/>
                </a:solidFill>
                <a:latin typeface="Meiryo UI" panose="020B0604030504040204" pitchFamily="50" charset="-128"/>
                <a:ea typeface="Meiryo UI" panose="020B0604030504040204" pitchFamily="50" charset="-128"/>
              </a:rPr>
              <a:t>（個・件）</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13" name="正方形/長方形 112">
            <a:extLst>
              <a:ext uri="{FF2B5EF4-FFF2-40B4-BE49-F238E27FC236}">
                <a16:creationId xmlns:a16="http://schemas.microsoft.com/office/drawing/2014/main" id="{4D55AAF0-EB8F-FDA1-0C76-BC2491CFAF59}"/>
              </a:ext>
            </a:extLst>
          </p:cNvPr>
          <p:cNvSpPr/>
          <p:nvPr/>
        </p:nvSpPr>
        <p:spPr>
          <a:xfrm>
            <a:off x="1465931" y="5790629"/>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F88EB37A-0E69-880E-CFBB-4ED74ADF0482}"/>
              </a:ext>
            </a:extLst>
          </p:cNvPr>
          <p:cNvSpPr/>
          <p:nvPr/>
        </p:nvSpPr>
        <p:spPr>
          <a:xfrm>
            <a:off x="3116776" y="5790629"/>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A1837C41-F705-8BCF-9FB3-DE629963ACFD}"/>
              </a:ext>
            </a:extLst>
          </p:cNvPr>
          <p:cNvSpPr/>
          <p:nvPr/>
        </p:nvSpPr>
        <p:spPr>
          <a:xfrm>
            <a:off x="4768217" y="5790629"/>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16" name="正方形/長方形 115">
            <a:extLst>
              <a:ext uri="{FF2B5EF4-FFF2-40B4-BE49-F238E27FC236}">
                <a16:creationId xmlns:a16="http://schemas.microsoft.com/office/drawing/2014/main" id="{A42A671A-DC79-2320-8231-A43C0FDA088E}"/>
              </a:ext>
            </a:extLst>
          </p:cNvPr>
          <p:cNvSpPr/>
          <p:nvPr/>
        </p:nvSpPr>
        <p:spPr>
          <a:xfrm>
            <a:off x="6419658" y="5790629"/>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17" name="正方形/長方形 116">
            <a:extLst>
              <a:ext uri="{FF2B5EF4-FFF2-40B4-BE49-F238E27FC236}">
                <a16:creationId xmlns:a16="http://schemas.microsoft.com/office/drawing/2014/main" id="{8EBE508C-BAF9-E2F0-A604-6C160609FFCA}"/>
              </a:ext>
            </a:extLst>
          </p:cNvPr>
          <p:cNvSpPr/>
          <p:nvPr/>
        </p:nvSpPr>
        <p:spPr>
          <a:xfrm>
            <a:off x="8071100" y="5790629"/>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18" name="正方形/長方形 117">
            <a:extLst>
              <a:ext uri="{FF2B5EF4-FFF2-40B4-BE49-F238E27FC236}">
                <a16:creationId xmlns:a16="http://schemas.microsoft.com/office/drawing/2014/main" id="{85738211-C89F-6300-2121-FB4E71445B7A}"/>
              </a:ext>
            </a:extLst>
          </p:cNvPr>
          <p:cNvSpPr/>
          <p:nvPr/>
        </p:nvSpPr>
        <p:spPr>
          <a:xfrm>
            <a:off x="452500" y="6278730"/>
            <a:ext cx="857991" cy="41635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単価</a:t>
            </a:r>
            <a:endParaRPr kumimoji="1" lang="en-US" altLang="ja-JP" sz="1400">
              <a:solidFill>
                <a:schemeClr val="tx1"/>
              </a:solidFill>
              <a:latin typeface="Meiryo UI" panose="020B0604030504040204" pitchFamily="50" charset="-128"/>
              <a:ea typeface="Meiryo UI" panose="020B0604030504040204" pitchFamily="50" charset="-128"/>
            </a:endParaRPr>
          </a:p>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（円）</a:t>
            </a:r>
          </a:p>
        </p:txBody>
      </p:sp>
      <p:sp>
        <p:nvSpPr>
          <p:cNvPr id="119" name="正方形/長方形 118">
            <a:extLst>
              <a:ext uri="{FF2B5EF4-FFF2-40B4-BE49-F238E27FC236}">
                <a16:creationId xmlns:a16="http://schemas.microsoft.com/office/drawing/2014/main" id="{639B624D-8CF6-15F4-A0D9-173DCF8C23E7}"/>
              </a:ext>
            </a:extLst>
          </p:cNvPr>
          <p:cNvSpPr/>
          <p:nvPr/>
        </p:nvSpPr>
        <p:spPr>
          <a:xfrm>
            <a:off x="1465931" y="6278730"/>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0" name="正方形/長方形 119">
            <a:extLst>
              <a:ext uri="{FF2B5EF4-FFF2-40B4-BE49-F238E27FC236}">
                <a16:creationId xmlns:a16="http://schemas.microsoft.com/office/drawing/2014/main" id="{1122311E-2C66-EC0C-CA8A-5431D1B7AF8C}"/>
              </a:ext>
            </a:extLst>
          </p:cNvPr>
          <p:cNvSpPr/>
          <p:nvPr/>
        </p:nvSpPr>
        <p:spPr>
          <a:xfrm>
            <a:off x="3116776" y="6278730"/>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D90C17BD-9B11-952B-21B9-673FC21CAB0D}"/>
              </a:ext>
            </a:extLst>
          </p:cNvPr>
          <p:cNvSpPr/>
          <p:nvPr/>
        </p:nvSpPr>
        <p:spPr>
          <a:xfrm>
            <a:off x="4768217" y="6278730"/>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A39961E9-305A-A0FF-1814-580F28D0DDE0}"/>
              </a:ext>
            </a:extLst>
          </p:cNvPr>
          <p:cNvSpPr/>
          <p:nvPr/>
        </p:nvSpPr>
        <p:spPr>
          <a:xfrm>
            <a:off x="6419658" y="6278730"/>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3" name="正方形/長方形 122">
            <a:extLst>
              <a:ext uri="{FF2B5EF4-FFF2-40B4-BE49-F238E27FC236}">
                <a16:creationId xmlns:a16="http://schemas.microsoft.com/office/drawing/2014/main" id="{1258DDCB-D017-B2BD-5E0D-6DEB460BCDD5}"/>
              </a:ext>
            </a:extLst>
          </p:cNvPr>
          <p:cNvSpPr/>
          <p:nvPr/>
        </p:nvSpPr>
        <p:spPr>
          <a:xfrm>
            <a:off x="8071100" y="6278730"/>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24" name="直線コネクタ 123">
            <a:extLst>
              <a:ext uri="{FF2B5EF4-FFF2-40B4-BE49-F238E27FC236}">
                <a16:creationId xmlns:a16="http://schemas.microsoft.com/office/drawing/2014/main" id="{56952DDA-6840-DD93-4A2D-F3B93FB49B64}"/>
              </a:ext>
            </a:extLst>
          </p:cNvPr>
          <p:cNvCxnSpPr>
            <a:cxnSpLocks/>
          </p:cNvCxnSpPr>
          <p:nvPr/>
        </p:nvCxnSpPr>
        <p:spPr>
          <a:xfrm>
            <a:off x="1465100" y="6242857"/>
            <a:ext cx="79884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125" name="正方形/長方形 124">
            <a:extLst>
              <a:ext uri="{FF2B5EF4-FFF2-40B4-BE49-F238E27FC236}">
                <a16:creationId xmlns:a16="http://schemas.microsoft.com/office/drawing/2014/main" id="{0E0D8FAE-CA80-5443-FC43-721D295169CA}"/>
              </a:ext>
            </a:extLst>
          </p:cNvPr>
          <p:cNvSpPr/>
          <p:nvPr/>
        </p:nvSpPr>
        <p:spPr>
          <a:xfrm>
            <a:off x="1465931" y="5302528"/>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4487A408-361E-67EC-7B5A-81C41DC4AD17}"/>
              </a:ext>
            </a:extLst>
          </p:cNvPr>
          <p:cNvSpPr/>
          <p:nvPr/>
        </p:nvSpPr>
        <p:spPr>
          <a:xfrm>
            <a:off x="3117372" y="5302528"/>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7" name="正方形/長方形 126">
            <a:extLst>
              <a:ext uri="{FF2B5EF4-FFF2-40B4-BE49-F238E27FC236}">
                <a16:creationId xmlns:a16="http://schemas.microsoft.com/office/drawing/2014/main" id="{F02B3848-8436-949C-8348-58A36EF6D060}"/>
              </a:ext>
            </a:extLst>
          </p:cNvPr>
          <p:cNvSpPr/>
          <p:nvPr/>
        </p:nvSpPr>
        <p:spPr>
          <a:xfrm>
            <a:off x="4768813" y="5302528"/>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34F5D934-4FE4-9A19-6790-BD5C6DFBE62B}"/>
              </a:ext>
            </a:extLst>
          </p:cNvPr>
          <p:cNvSpPr/>
          <p:nvPr/>
        </p:nvSpPr>
        <p:spPr>
          <a:xfrm>
            <a:off x="6420254" y="5302528"/>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9" name="正方形/長方形 128">
            <a:extLst>
              <a:ext uri="{FF2B5EF4-FFF2-40B4-BE49-F238E27FC236}">
                <a16:creationId xmlns:a16="http://schemas.microsoft.com/office/drawing/2014/main" id="{DEFEEFDC-F235-809B-3F88-E5EAAFC9133E}"/>
              </a:ext>
            </a:extLst>
          </p:cNvPr>
          <p:cNvSpPr/>
          <p:nvPr/>
        </p:nvSpPr>
        <p:spPr>
          <a:xfrm>
            <a:off x="8071696" y="5302528"/>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42F925EE-7F2A-AC15-CF55-7A0DE5A7BA2F}"/>
              </a:ext>
            </a:extLst>
          </p:cNvPr>
          <p:cNvSpPr/>
          <p:nvPr/>
        </p:nvSpPr>
        <p:spPr>
          <a:xfrm>
            <a:off x="452500" y="5302528"/>
            <a:ext cx="857991" cy="41635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取引金額・</a:t>
            </a:r>
            <a:endParaRPr kumimoji="1" lang="en-US" altLang="ja-JP" sz="1400">
              <a:solidFill>
                <a:schemeClr val="tx1"/>
              </a:solidFill>
              <a:latin typeface="Meiryo UI" panose="020B0604030504040204" pitchFamily="50" charset="-128"/>
              <a:ea typeface="Meiryo UI" panose="020B0604030504040204" pitchFamily="50" charset="-128"/>
            </a:endParaRPr>
          </a:p>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内容</a:t>
            </a:r>
          </a:p>
        </p:txBody>
      </p:sp>
      <p:sp>
        <p:nvSpPr>
          <p:cNvPr id="131" name="四角形: 角を丸くする 130">
            <a:extLst>
              <a:ext uri="{FF2B5EF4-FFF2-40B4-BE49-F238E27FC236}">
                <a16:creationId xmlns:a16="http://schemas.microsoft.com/office/drawing/2014/main" id="{78D2C8AE-A839-71F9-6CDD-A65F40065B27}"/>
              </a:ext>
            </a:extLst>
          </p:cNvPr>
          <p:cNvSpPr>
            <a:spLocks/>
          </p:cNvSpPr>
          <p:nvPr/>
        </p:nvSpPr>
        <p:spPr>
          <a:xfrm>
            <a:off x="1344662" y="5184514"/>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１位</a:t>
            </a:r>
          </a:p>
        </p:txBody>
      </p:sp>
      <p:sp>
        <p:nvSpPr>
          <p:cNvPr id="132" name="四角形: 角を丸くする 131">
            <a:extLst>
              <a:ext uri="{FF2B5EF4-FFF2-40B4-BE49-F238E27FC236}">
                <a16:creationId xmlns:a16="http://schemas.microsoft.com/office/drawing/2014/main" id="{B5FB1412-DBBD-4E73-F01B-F4A56DC4C0FC}"/>
              </a:ext>
            </a:extLst>
          </p:cNvPr>
          <p:cNvSpPr>
            <a:spLocks/>
          </p:cNvSpPr>
          <p:nvPr/>
        </p:nvSpPr>
        <p:spPr>
          <a:xfrm>
            <a:off x="2985142" y="5184514"/>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en-US" altLang="ja-JP" sz="1400" b="1">
                <a:solidFill>
                  <a:schemeClr val="bg1"/>
                </a:solidFill>
                <a:latin typeface="Meiryo UI" panose="020B0604030504040204" pitchFamily="50" charset="-128"/>
                <a:ea typeface="Meiryo UI" panose="020B0604030504040204" pitchFamily="50" charset="-128"/>
              </a:rPr>
              <a:t>2</a:t>
            </a:r>
            <a:r>
              <a:rPr kumimoji="1" lang="ja-JP" altLang="en-US" sz="1400" b="1">
                <a:solidFill>
                  <a:schemeClr val="bg1"/>
                </a:solidFill>
                <a:latin typeface="Meiryo UI" panose="020B0604030504040204" pitchFamily="50" charset="-128"/>
                <a:ea typeface="Meiryo UI" panose="020B0604030504040204" pitchFamily="50" charset="-128"/>
              </a:rPr>
              <a:t>位</a:t>
            </a:r>
          </a:p>
        </p:txBody>
      </p:sp>
      <p:sp>
        <p:nvSpPr>
          <p:cNvPr id="133" name="四角形: 角を丸くする 132">
            <a:extLst>
              <a:ext uri="{FF2B5EF4-FFF2-40B4-BE49-F238E27FC236}">
                <a16:creationId xmlns:a16="http://schemas.microsoft.com/office/drawing/2014/main" id="{8CE3E757-FC44-3294-4BE6-5E6B0E65FDFE}"/>
              </a:ext>
            </a:extLst>
          </p:cNvPr>
          <p:cNvSpPr>
            <a:spLocks/>
          </p:cNvSpPr>
          <p:nvPr/>
        </p:nvSpPr>
        <p:spPr>
          <a:xfrm>
            <a:off x="4625622" y="5184514"/>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位</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134" name="四角形: 角を丸くする 133">
            <a:extLst>
              <a:ext uri="{FF2B5EF4-FFF2-40B4-BE49-F238E27FC236}">
                <a16:creationId xmlns:a16="http://schemas.microsoft.com/office/drawing/2014/main" id="{7E16B095-BCFC-4080-1CFC-7006A5029DE5}"/>
              </a:ext>
            </a:extLst>
          </p:cNvPr>
          <p:cNvSpPr>
            <a:spLocks/>
          </p:cNvSpPr>
          <p:nvPr/>
        </p:nvSpPr>
        <p:spPr>
          <a:xfrm>
            <a:off x="6266102" y="5184514"/>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位</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135" name="四角形: 角を丸くする 134">
            <a:extLst>
              <a:ext uri="{FF2B5EF4-FFF2-40B4-BE49-F238E27FC236}">
                <a16:creationId xmlns:a16="http://schemas.microsoft.com/office/drawing/2014/main" id="{98EEAB4F-67C9-A8D3-4C0A-17BB2F6136D7}"/>
              </a:ext>
            </a:extLst>
          </p:cNvPr>
          <p:cNvSpPr>
            <a:spLocks/>
          </p:cNvSpPr>
          <p:nvPr/>
        </p:nvSpPr>
        <p:spPr>
          <a:xfrm>
            <a:off x="7906581" y="5184514"/>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位</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141" name="スライド番号プレースホルダー 140">
            <a:extLst>
              <a:ext uri="{FF2B5EF4-FFF2-40B4-BE49-F238E27FC236}">
                <a16:creationId xmlns:a16="http://schemas.microsoft.com/office/drawing/2014/main" id="{3DC67C84-710C-4931-67D9-2E2AD49C712C}"/>
              </a:ext>
            </a:extLst>
          </p:cNvPr>
          <p:cNvSpPr>
            <a:spLocks noGrp="1"/>
          </p:cNvSpPr>
          <p:nvPr>
            <p:ph type="sldNum" sz="quarter" idx="12"/>
          </p:nvPr>
        </p:nvSpPr>
        <p:spPr/>
        <p:txBody>
          <a:bodyPr/>
          <a:lstStyle/>
          <a:p>
            <a:fld id="{D9550142-B990-490A-A107-ED7302A7FD52}" type="slidenum">
              <a:rPr kumimoji="1" lang="ja-JP" altLang="en-US" smtClean="0"/>
              <a:t>14</a:t>
            </a:fld>
            <a:endParaRPr kumimoji="1" lang="ja-JP" altLang="en-US"/>
          </a:p>
        </p:txBody>
      </p:sp>
      <p:pic>
        <p:nvPicPr>
          <p:cNvPr id="3" name="図 2">
            <a:extLst>
              <a:ext uri="{FF2B5EF4-FFF2-40B4-BE49-F238E27FC236}">
                <a16:creationId xmlns:a16="http://schemas.microsoft.com/office/drawing/2014/main" id="{3F1D22F8-33DD-B76C-7DFF-568DF53B9522}"/>
              </a:ext>
            </a:extLst>
          </p:cNvPr>
          <p:cNvPicPr>
            <a:picLocks noChangeAspect="1"/>
          </p:cNvPicPr>
          <p:nvPr/>
        </p:nvPicPr>
        <p:blipFill>
          <a:blip r:embed="rId2"/>
          <a:stretch>
            <a:fillRect/>
          </a:stretch>
        </p:blipFill>
        <p:spPr>
          <a:xfrm>
            <a:off x="6993019" y="1262138"/>
            <a:ext cx="2712955" cy="1786283"/>
          </a:xfrm>
          <a:prstGeom prst="rect">
            <a:avLst/>
          </a:prstGeom>
        </p:spPr>
      </p:pic>
    </p:spTree>
    <p:extLst>
      <p:ext uri="{BB962C8B-B14F-4D97-AF65-F5344CB8AC3E}">
        <p14:creationId xmlns:p14="http://schemas.microsoft.com/office/powerpoint/2010/main" val="672281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495108"/>
          </a:xfrm>
        </p:spPr>
        <p:txBody>
          <a:bodyPr/>
          <a:lstStyle/>
          <a:p>
            <a:pPr algn="just"/>
            <a:r>
              <a:rPr lang="ja-JP" altLang="en-US" sz="1800">
                <a:uFill>
                  <a:solidFill>
                    <a:srgbClr val="FF0000"/>
                  </a:solidFill>
                </a:uFill>
              </a:rPr>
              <a:t>コストに関する現状の整理を記載してください。</a:t>
            </a:r>
          </a:p>
        </p:txBody>
      </p:sp>
      <p:sp>
        <p:nvSpPr>
          <p:cNvPr id="13" name="タイトル 2"/>
          <p:cNvSpPr>
            <a:spLocks noGrp="1"/>
          </p:cNvSpPr>
          <p:nvPr>
            <p:ph type="title"/>
          </p:nvPr>
        </p:nvSpPr>
        <p:spPr>
          <a:xfrm>
            <a:off x="200471" y="147409"/>
            <a:ext cx="9505503" cy="400110"/>
          </a:xfrm>
        </p:spPr>
        <p:txBody>
          <a:bodyPr/>
          <a:lstStyle/>
          <a:p>
            <a:r>
              <a:rPr lang="ja-JP" altLang="en-US" sz="2000"/>
              <a:t>（参考）</a:t>
            </a:r>
            <a:r>
              <a:rPr kumimoji="1" lang="ja-JP" altLang="en-US" sz="2000"/>
              <a:t>現状把握</a:t>
            </a:r>
            <a:r>
              <a:rPr lang="ja-JP" altLang="en-US" sz="2000"/>
              <a:t>｜定量分析①（コスト）</a:t>
            </a:r>
          </a:p>
        </p:txBody>
      </p:sp>
      <p:graphicFrame>
        <p:nvGraphicFramePr>
          <p:cNvPr id="19" name="表 10">
            <a:extLst>
              <a:ext uri="{FF2B5EF4-FFF2-40B4-BE49-F238E27FC236}">
                <a16:creationId xmlns:a16="http://schemas.microsoft.com/office/drawing/2014/main" id="{77630A08-36FB-8897-3E21-55507E2CA50D}"/>
              </a:ext>
            </a:extLst>
          </p:cNvPr>
          <p:cNvGraphicFramePr>
            <a:graphicFrameLocks noGrp="1"/>
          </p:cNvGraphicFramePr>
          <p:nvPr>
            <p:extLst>
              <p:ext uri="{D42A27DB-BD31-4B8C-83A1-F6EECF244321}">
                <p14:modId xmlns:p14="http://schemas.microsoft.com/office/powerpoint/2010/main" val="1799617706"/>
              </p:ext>
            </p:extLst>
          </p:nvPr>
        </p:nvGraphicFramePr>
        <p:xfrm>
          <a:off x="920552" y="1268760"/>
          <a:ext cx="7939359" cy="822960"/>
        </p:xfrm>
        <a:graphic>
          <a:graphicData uri="http://schemas.openxmlformats.org/drawingml/2006/table">
            <a:tbl>
              <a:tblPr firstRow="1" bandRow="1">
                <a:tableStyleId>{5C22544A-7EE6-4342-B048-85BDC9FD1C3A}</a:tableStyleId>
              </a:tblPr>
              <a:tblGrid>
                <a:gridCol w="1656024">
                  <a:extLst>
                    <a:ext uri="{9D8B030D-6E8A-4147-A177-3AD203B41FA5}">
                      <a16:colId xmlns:a16="http://schemas.microsoft.com/office/drawing/2014/main" val="1136872220"/>
                    </a:ext>
                  </a:extLst>
                </a:gridCol>
                <a:gridCol w="1256667">
                  <a:extLst>
                    <a:ext uri="{9D8B030D-6E8A-4147-A177-3AD203B41FA5}">
                      <a16:colId xmlns:a16="http://schemas.microsoft.com/office/drawing/2014/main" val="217068195"/>
                    </a:ext>
                  </a:extLst>
                </a:gridCol>
                <a:gridCol w="1256667">
                  <a:extLst>
                    <a:ext uri="{9D8B030D-6E8A-4147-A177-3AD203B41FA5}">
                      <a16:colId xmlns:a16="http://schemas.microsoft.com/office/drawing/2014/main" val="3700007825"/>
                    </a:ext>
                  </a:extLst>
                </a:gridCol>
                <a:gridCol w="1256667">
                  <a:extLst>
                    <a:ext uri="{9D8B030D-6E8A-4147-A177-3AD203B41FA5}">
                      <a16:colId xmlns:a16="http://schemas.microsoft.com/office/drawing/2014/main" val="2729993161"/>
                    </a:ext>
                  </a:extLst>
                </a:gridCol>
                <a:gridCol w="1256667">
                  <a:extLst>
                    <a:ext uri="{9D8B030D-6E8A-4147-A177-3AD203B41FA5}">
                      <a16:colId xmlns:a16="http://schemas.microsoft.com/office/drawing/2014/main" val="3466853292"/>
                    </a:ext>
                  </a:extLst>
                </a:gridCol>
                <a:gridCol w="1256667">
                  <a:extLst>
                    <a:ext uri="{9D8B030D-6E8A-4147-A177-3AD203B41FA5}">
                      <a16:colId xmlns:a16="http://schemas.microsoft.com/office/drawing/2014/main" val="2712944703"/>
                    </a:ext>
                  </a:extLst>
                </a:gridCol>
              </a:tblGrid>
              <a:tr h="138546">
                <a:tc>
                  <a:txBody>
                    <a:bodyPr/>
                    <a:lstStyle/>
                    <a:p>
                      <a:r>
                        <a:rPr kumimoji="1" lang="ja-JP" altLang="en-US" sz="1200" b="0" dirty="0">
                          <a:solidFill>
                            <a:schemeClr val="tx1"/>
                          </a:solidFill>
                          <a:latin typeface="Meiryo UI" panose="020B0604030504040204" pitchFamily="50" charset="-128"/>
                          <a:ea typeface="Meiryo UI" panose="020B0604030504040204" pitchFamily="50" charset="-128"/>
                        </a:rPr>
                        <a:t>年度</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endParaRPr kumimoji="1" lang="ja-JP" altLang="en-US" sz="120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endParaRPr kumimoji="1" lang="ja-JP" altLang="en-US" sz="120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endParaRPr kumimoji="1" lang="ja-JP" altLang="en-US" sz="120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280799715"/>
                  </a:ext>
                </a:extLst>
              </a:tr>
              <a:tr h="138546">
                <a:tc>
                  <a:txBody>
                    <a:bodyPr/>
                    <a:lstStyle/>
                    <a:p>
                      <a:r>
                        <a:rPr kumimoji="1" lang="ja-JP" altLang="en-US" sz="1200">
                          <a:latin typeface="Meiryo UI" panose="020B0604030504040204" pitchFamily="50" charset="-128"/>
                          <a:ea typeface="Meiryo UI" panose="020B0604030504040204" pitchFamily="50" charset="-128"/>
                        </a:rPr>
                        <a:t>金額（百万円）</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43860136"/>
                  </a:ext>
                </a:extLst>
              </a:tr>
              <a:tr h="138546">
                <a:tc>
                  <a:txBody>
                    <a:bodyPr/>
                    <a:lstStyle/>
                    <a:p>
                      <a:r>
                        <a:rPr kumimoji="1" lang="ja-JP" altLang="en-US" sz="1200" dirty="0">
                          <a:latin typeface="Meiryo UI" panose="020B0604030504040204" pitchFamily="50" charset="-128"/>
                          <a:ea typeface="Meiryo UI" panose="020B0604030504040204" pitchFamily="50" charset="-128"/>
                        </a:rPr>
                        <a:t>対売上比率（</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042343719"/>
                  </a:ext>
                </a:extLst>
              </a:tr>
            </a:tbl>
          </a:graphicData>
        </a:graphic>
      </p:graphicFrame>
      <p:sp>
        <p:nvSpPr>
          <p:cNvPr id="12" name="正方形/長方形 11">
            <a:extLst>
              <a:ext uri="{FF2B5EF4-FFF2-40B4-BE49-F238E27FC236}">
                <a16:creationId xmlns:a16="http://schemas.microsoft.com/office/drawing/2014/main" id="{F671C941-5648-A2A3-463B-E9BF1C205507}"/>
              </a:ext>
            </a:extLst>
          </p:cNvPr>
          <p:cNvSpPr/>
          <p:nvPr/>
        </p:nvSpPr>
        <p:spPr>
          <a:xfrm>
            <a:off x="920552" y="2882987"/>
            <a:ext cx="569959" cy="41635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金額</a:t>
            </a:r>
            <a:endParaRPr kumimoji="1" lang="en-US" altLang="ja-JP" sz="1400">
              <a:solidFill>
                <a:schemeClr val="tx1"/>
              </a:solidFill>
              <a:latin typeface="Meiryo UI" panose="020B0604030504040204" pitchFamily="50" charset="-128"/>
              <a:ea typeface="Meiryo UI" panose="020B0604030504040204" pitchFamily="50" charset="-128"/>
            </a:endParaRPr>
          </a:p>
          <a:p>
            <a:pPr algn="ctr">
              <a:lnSpc>
                <a:spcPct val="100000"/>
              </a:lnSpc>
            </a:pPr>
            <a:r>
              <a:rPr lang="ja-JP" altLang="en-US" sz="1400">
                <a:solidFill>
                  <a:schemeClr val="tx1"/>
                </a:solidFill>
                <a:latin typeface="Meiryo UI" panose="020B0604030504040204" pitchFamily="50" charset="-128"/>
                <a:ea typeface="Meiryo UI" panose="020B0604030504040204" pitchFamily="50" charset="-128"/>
              </a:rPr>
              <a:t>（円）</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145B425A-0003-66E1-F057-B49B9D2585BA}"/>
              </a:ext>
            </a:extLst>
          </p:cNvPr>
          <p:cNvSpPr/>
          <p:nvPr/>
        </p:nvSpPr>
        <p:spPr>
          <a:xfrm>
            <a:off x="1645951" y="2882987"/>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B32A63C2-660B-2C9B-0934-104EED15CDD4}"/>
              </a:ext>
            </a:extLst>
          </p:cNvPr>
          <p:cNvSpPr/>
          <p:nvPr/>
        </p:nvSpPr>
        <p:spPr>
          <a:xfrm>
            <a:off x="3296796" y="2882987"/>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78D68DBE-E31E-D188-69BC-2D8B391EF308}"/>
              </a:ext>
            </a:extLst>
          </p:cNvPr>
          <p:cNvSpPr/>
          <p:nvPr/>
        </p:nvSpPr>
        <p:spPr>
          <a:xfrm>
            <a:off x="4948237" y="2882987"/>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3EB77715-3FBA-638D-7961-58C59832AA21}"/>
              </a:ext>
            </a:extLst>
          </p:cNvPr>
          <p:cNvSpPr/>
          <p:nvPr/>
        </p:nvSpPr>
        <p:spPr>
          <a:xfrm>
            <a:off x="6599678" y="2882987"/>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EF9B128E-B318-4F2E-4FB1-AEC867F04116}"/>
              </a:ext>
            </a:extLst>
          </p:cNvPr>
          <p:cNvSpPr/>
          <p:nvPr/>
        </p:nvSpPr>
        <p:spPr>
          <a:xfrm>
            <a:off x="8251120" y="2882987"/>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C3E7DC52-943E-A5E1-FF91-05DE76CF3A13}"/>
              </a:ext>
            </a:extLst>
          </p:cNvPr>
          <p:cNvSpPr/>
          <p:nvPr/>
        </p:nvSpPr>
        <p:spPr>
          <a:xfrm>
            <a:off x="920552" y="3371088"/>
            <a:ext cx="569959" cy="41635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内訳</a:t>
            </a:r>
          </a:p>
        </p:txBody>
      </p:sp>
      <p:sp>
        <p:nvSpPr>
          <p:cNvPr id="22" name="正方形/長方形 21">
            <a:extLst>
              <a:ext uri="{FF2B5EF4-FFF2-40B4-BE49-F238E27FC236}">
                <a16:creationId xmlns:a16="http://schemas.microsoft.com/office/drawing/2014/main" id="{67FCE9AA-A911-DA08-A4C3-9C44B3CF13D3}"/>
              </a:ext>
            </a:extLst>
          </p:cNvPr>
          <p:cNvSpPr/>
          <p:nvPr/>
        </p:nvSpPr>
        <p:spPr>
          <a:xfrm>
            <a:off x="1645951" y="3371088"/>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7DFA734B-6EE3-9B84-99BF-2BCD7664B52E}"/>
              </a:ext>
            </a:extLst>
          </p:cNvPr>
          <p:cNvSpPr/>
          <p:nvPr/>
        </p:nvSpPr>
        <p:spPr>
          <a:xfrm>
            <a:off x="3296796" y="3371088"/>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7BCDA1AE-B253-A5D9-1A27-AB1F3DD5FE91}"/>
              </a:ext>
            </a:extLst>
          </p:cNvPr>
          <p:cNvSpPr/>
          <p:nvPr/>
        </p:nvSpPr>
        <p:spPr>
          <a:xfrm>
            <a:off x="4948237" y="3371088"/>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5A09CA3F-0778-798C-1165-27FD97C50204}"/>
              </a:ext>
            </a:extLst>
          </p:cNvPr>
          <p:cNvSpPr/>
          <p:nvPr/>
        </p:nvSpPr>
        <p:spPr>
          <a:xfrm>
            <a:off x="6599678" y="3371088"/>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3D69A42B-5C49-0734-C34D-DA1A2036003D}"/>
              </a:ext>
            </a:extLst>
          </p:cNvPr>
          <p:cNvSpPr/>
          <p:nvPr/>
        </p:nvSpPr>
        <p:spPr>
          <a:xfrm>
            <a:off x="8251120" y="3371088"/>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7" name="直線コネクタ 26">
            <a:extLst>
              <a:ext uri="{FF2B5EF4-FFF2-40B4-BE49-F238E27FC236}">
                <a16:creationId xmlns:a16="http://schemas.microsoft.com/office/drawing/2014/main" id="{2AA54C70-237D-77E1-2AB0-74652C763D78}"/>
              </a:ext>
            </a:extLst>
          </p:cNvPr>
          <p:cNvCxnSpPr>
            <a:cxnSpLocks/>
          </p:cNvCxnSpPr>
          <p:nvPr/>
        </p:nvCxnSpPr>
        <p:spPr>
          <a:xfrm>
            <a:off x="1645120" y="3335215"/>
            <a:ext cx="79884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8BE53ABB-647A-245C-FC60-5DF839784490}"/>
              </a:ext>
            </a:extLst>
          </p:cNvPr>
          <p:cNvSpPr/>
          <p:nvPr/>
        </p:nvSpPr>
        <p:spPr>
          <a:xfrm>
            <a:off x="1645951" y="2394886"/>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62AE42E5-9EB3-DFF7-9C8A-F5DFDCD0406C}"/>
              </a:ext>
            </a:extLst>
          </p:cNvPr>
          <p:cNvSpPr/>
          <p:nvPr/>
        </p:nvSpPr>
        <p:spPr>
          <a:xfrm>
            <a:off x="3297392" y="2394886"/>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873EB79-58BB-54DE-9AFC-0E0A2AD62592}"/>
              </a:ext>
            </a:extLst>
          </p:cNvPr>
          <p:cNvSpPr/>
          <p:nvPr/>
        </p:nvSpPr>
        <p:spPr>
          <a:xfrm>
            <a:off x="4948833" y="2394886"/>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2D682FDC-C2E3-F564-7FD2-EA149DFC06EA}"/>
              </a:ext>
            </a:extLst>
          </p:cNvPr>
          <p:cNvSpPr/>
          <p:nvPr/>
        </p:nvSpPr>
        <p:spPr>
          <a:xfrm>
            <a:off x="6600274" y="2394886"/>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08901281-F005-66F6-CF0D-0E705B609D84}"/>
              </a:ext>
            </a:extLst>
          </p:cNvPr>
          <p:cNvSpPr/>
          <p:nvPr/>
        </p:nvSpPr>
        <p:spPr>
          <a:xfrm>
            <a:off x="8251716" y="2394886"/>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4E72AD11-5541-A2C7-1F35-4F6A6635384E}"/>
              </a:ext>
            </a:extLst>
          </p:cNvPr>
          <p:cNvSpPr/>
          <p:nvPr/>
        </p:nvSpPr>
        <p:spPr>
          <a:xfrm>
            <a:off x="920552" y="2394886"/>
            <a:ext cx="569959" cy="41635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費目</a:t>
            </a:r>
          </a:p>
        </p:txBody>
      </p:sp>
      <p:sp>
        <p:nvSpPr>
          <p:cNvPr id="34" name="四角形: 角を丸くする 33">
            <a:extLst>
              <a:ext uri="{FF2B5EF4-FFF2-40B4-BE49-F238E27FC236}">
                <a16:creationId xmlns:a16="http://schemas.microsoft.com/office/drawing/2014/main" id="{7581E067-8B66-7AAA-F6E7-58BABEA82ACD}"/>
              </a:ext>
            </a:extLst>
          </p:cNvPr>
          <p:cNvSpPr>
            <a:spLocks/>
          </p:cNvSpPr>
          <p:nvPr/>
        </p:nvSpPr>
        <p:spPr>
          <a:xfrm>
            <a:off x="1524682" y="2276872"/>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１位</a:t>
            </a:r>
          </a:p>
        </p:txBody>
      </p:sp>
      <p:sp>
        <p:nvSpPr>
          <p:cNvPr id="35" name="四角形: 角を丸くする 34">
            <a:extLst>
              <a:ext uri="{FF2B5EF4-FFF2-40B4-BE49-F238E27FC236}">
                <a16:creationId xmlns:a16="http://schemas.microsoft.com/office/drawing/2014/main" id="{4EA1BC4C-5AE8-EEB2-9F8A-56BF128E69D3}"/>
              </a:ext>
            </a:extLst>
          </p:cNvPr>
          <p:cNvSpPr>
            <a:spLocks/>
          </p:cNvSpPr>
          <p:nvPr/>
        </p:nvSpPr>
        <p:spPr>
          <a:xfrm>
            <a:off x="3165162" y="2276872"/>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en-US" altLang="ja-JP" sz="1400" b="1">
                <a:solidFill>
                  <a:schemeClr val="bg1"/>
                </a:solidFill>
                <a:latin typeface="Meiryo UI" panose="020B0604030504040204" pitchFamily="50" charset="-128"/>
                <a:ea typeface="Meiryo UI" panose="020B0604030504040204" pitchFamily="50" charset="-128"/>
              </a:rPr>
              <a:t>2</a:t>
            </a:r>
            <a:r>
              <a:rPr kumimoji="1" lang="ja-JP" altLang="en-US" sz="1400" b="1">
                <a:solidFill>
                  <a:schemeClr val="bg1"/>
                </a:solidFill>
                <a:latin typeface="Meiryo UI" panose="020B0604030504040204" pitchFamily="50" charset="-128"/>
                <a:ea typeface="Meiryo UI" panose="020B0604030504040204" pitchFamily="50" charset="-128"/>
              </a:rPr>
              <a:t>位</a:t>
            </a:r>
          </a:p>
        </p:txBody>
      </p:sp>
      <p:sp>
        <p:nvSpPr>
          <p:cNvPr id="36" name="四角形: 角を丸くする 35">
            <a:extLst>
              <a:ext uri="{FF2B5EF4-FFF2-40B4-BE49-F238E27FC236}">
                <a16:creationId xmlns:a16="http://schemas.microsoft.com/office/drawing/2014/main" id="{589FC861-A354-5D86-0683-F40B677D9FF2}"/>
              </a:ext>
            </a:extLst>
          </p:cNvPr>
          <p:cNvSpPr>
            <a:spLocks/>
          </p:cNvSpPr>
          <p:nvPr/>
        </p:nvSpPr>
        <p:spPr>
          <a:xfrm>
            <a:off x="4805642" y="2276872"/>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位</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37" name="四角形: 角を丸くする 36">
            <a:extLst>
              <a:ext uri="{FF2B5EF4-FFF2-40B4-BE49-F238E27FC236}">
                <a16:creationId xmlns:a16="http://schemas.microsoft.com/office/drawing/2014/main" id="{366695CF-77F2-37C4-E963-11A1ED237F6E}"/>
              </a:ext>
            </a:extLst>
          </p:cNvPr>
          <p:cNvSpPr>
            <a:spLocks/>
          </p:cNvSpPr>
          <p:nvPr/>
        </p:nvSpPr>
        <p:spPr>
          <a:xfrm>
            <a:off x="6446122" y="2276872"/>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位</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38" name="四角形: 角を丸くする 37">
            <a:extLst>
              <a:ext uri="{FF2B5EF4-FFF2-40B4-BE49-F238E27FC236}">
                <a16:creationId xmlns:a16="http://schemas.microsoft.com/office/drawing/2014/main" id="{83196B42-E15C-A728-D221-5D73BCFDBD3C}"/>
              </a:ext>
            </a:extLst>
          </p:cNvPr>
          <p:cNvSpPr>
            <a:spLocks/>
          </p:cNvSpPr>
          <p:nvPr/>
        </p:nvSpPr>
        <p:spPr>
          <a:xfrm>
            <a:off x="8086601" y="2276872"/>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位</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00220E33-0E35-97DC-56F7-68C218B8CA43}"/>
              </a:ext>
            </a:extLst>
          </p:cNvPr>
          <p:cNvSpPr/>
          <p:nvPr/>
        </p:nvSpPr>
        <p:spPr>
          <a:xfrm>
            <a:off x="200026" y="1268761"/>
            <a:ext cx="347891" cy="2518680"/>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600" b="1">
                <a:solidFill>
                  <a:schemeClr val="bg1"/>
                </a:solidFill>
                <a:latin typeface="Meiryo UI" panose="020B0604030504040204" pitchFamily="50" charset="-128"/>
                <a:ea typeface="Meiryo UI" panose="020B0604030504040204" pitchFamily="50" charset="-128"/>
              </a:rPr>
              <a:t>原価</a:t>
            </a:r>
          </a:p>
        </p:txBody>
      </p:sp>
      <p:sp>
        <p:nvSpPr>
          <p:cNvPr id="40" name="正方形/長方形 39">
            <a:extLst>
              <a:ext uri="{FF2B5EF4-FFF2-40B4-BE49-F238E27FC236}">
                <a16:creationId xmlns:a16="http://schemas.microsoft.com/office/drawing/2014/main" id="{434C6627-57EA-CF51-233E-7DB0492117DA}"/>
              </a:ext>
            </a:extLst>
          </p:cNvPr>
          <p:cNvSpPr/>
          <p:nvPr/>
        </p:nvSpPr>
        <p:spPr>
          <a:xfrm>
            <a:off x="920552" y="5691750"/>
            <a:ext cx="569959" cy="41635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金額</a:t>
            </a:r>
            <a:endParaRPr kumimoji="1" lang="en-US" altLang="ja-JP" sz="1400">
              <a:solidFill>
                <a:schemeClr val="tx1"/>
              </a:solidFill>
              <a:latin typeface="Meiryo UI" panose="020B0604030504040204" pitchFamily="50" charset="-128"/>
              <a:ea typeface="Meiryo UI" panose="020B0604030504040204" pitchFamily="50" charset="-128"/>
            </a:endParaRPr>
          </a:p>
          <a:p>
            <a:pPr algn="ctr">
              <a:lnSpc>
                <a:spcPct val="100000"/>
              </a:lnSpc>
            </a:pPr>
            <a:r>
              <a:rPr lang="ja-JP" altLang="en-US" sz="1400">
                <a:solidFill>
                  <a:schemeClr val="tx1"/>
                </a:solidFill>
                <a:latin typeface="Meiryo UI" panose="020B0604030504040204" pitchFamily="50" charset="-128"/>
                <a:ea typeface="Meiryo UI" panose="020B0604030504040204" pitchFamily="50" charset="-128"/>
              </a:rPr>
              <a:t>（円）</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63AB0EC0-8258-9F2F-B08B-EB43603CAE55}"/>
              </a:ext>
            </a:extLst>
          </p:cNvPr>
          <p:cNvSpPr/>
          <p:nvPr/>
        </p:nvSpPr>
        <p:spPr>
          <a:xfrm>
            <a:off x="1645951" y="5691750"/>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B0ED2F51-48E5-6FD9-0E45-9250901AC80A}"/>
              </a:ext>
            </a:extLst>
          </p:cNvPr>
          <p:cNvSpPr/>
          <p:nvPr/>
        </p:nvSpPr>
        <p:spPr>
          <a:xfrm>
            <a:off x="3296796" y="5691750"/>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C71F9C31-26EF-E23F-6A4F-04A99AC11609}"/>
              </a:ext>
            </a:extLst>
          </p:cNvPr>
          <p:cNvSpPr/>
          <p:nvPr/>
        </p:nvSpPr>
        <p:spPr>
          <a:xfrm>
            <a:off x="4948237" y="5691750"/>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1AF11341-47B0-5A79-3833-74B1365261C1}"/>
              </a:ext>
            </a:extLst>
          </p:cNvPr>
          <p:cNvSpPr/>
          <p:nvPr/>
        </p:nvSpPr>
        <p:spPr>
          <a:xfrm>
            <a:off x="6599678" y="5691750"/>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5026BBB0-1723-3562-8BB3-D013C1F1CC11}"/>
              </a:ext>
            </a:extLst>
          </p:cNvPr>
          <p:cNvSpPr/>
          <p:nvPr/>
        </p:nvSpPr>
        <p:spPr>
          <a:xfrm>
            <a:off x="8251120" y="5691750"/>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04747B7D-44F1-A891-FE10-BFD178F11391}"/>
              </a:ext>
            </a:extLst>
          </p:cNvPr>
          <p:cNvSpPr/>
          <p:nvPr/>
        </p:nvSpPr>
        <p:spPr>
          <a:xfrm>
            <a:off x="920552" y="6179851"/>
            <a:ext cx="569959" cy="41635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内訳</a:t>
            </a:r>
          </a:p>
        </p:txBody>
      </p:sp>
      <p:sp>
        <p:nvSpPr>
          <p:cNvPr id="47" name="正方形/長方形 46">
            <a:extLst>
              <a:ext uri="{FF2B5EF4-FFF2-40B4-BE49-F238E27FC236}">
                <a16:creationId xmlns:a16="http://schemas.microsoft.com/office/drawing/2014/main" id="{4D628E8A-F4D4-0D70-CD96-1A86EBEA9360}"/>
              </a:ext>
            </a:extLst>
          </p:cNvPr>
          <p:cNvSpPr/>
          <p:nvPr/>
        </p:nvSpPr>
        <p:spPr>
          <a:xfrm>
            <a:off x="1645951" y="6179851"/>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11C02A9C-8E42-DF78-400A-226828C9FF67}"/>
              </a:ext>
            </a:extLst>
          </p:cNvPr>
          <p:cNvSpPr/>
          <p:nvPr/>
        </p:nvSpPr>
        <p:spPr>
          <a:xfrm>
            <a:off x="3296796" y="6179851"/>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CB6D11FE-C58B-C180-173C-94B1B0417336}"/>
              </a:ext>
            </a:extLst>
          </p:cNvPr>
          <p:cNvSpPr/>
          <p:nvPr/>
        </p:nvSpPr>
        <p:spPr>
          <a:xfrm>
            <a:off x="4948237" y="6179851"/>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94A0126B-A8C4-F3A0-BEBC-4570A8BCB135}"/>
              </a:ext>
            </a:extLst>
          </p:cNvPr>
          <p:cNvSpPr/>
          <p:nvPr/>
        </p:nvSpPr>
        <p:spPr>
          <a:xfrm>
            <a:off x="6599678" y="6179851"/>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2939D138-FEE1-C3D9-9FBB-B20427129894}"/>
              </a:ext>
            </a:extLst>
          </p:cNvPr>
          <p:cNvSpPr/>
          <p:nvPr/>
        </p:nvSpPr>
        <p:spPr>
          <a:xfrm>
            <a:off x="8251120" y="6179851"/>
            <a:ext cx="1382400" cy="41635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3" name="直線コネクタ 52">
            <a:extLst>
              <a:ext uri="{FF2B5EF4-FFF2-40B4-BE49-F238E27FC236}">
                <a16:creationId xmlns:a16="http://schemas.microsoft.com/office/drawing/2014/main" id="{D35BB63F-846D-DDA3-C45B-AB8B1930C9A4}"/>
              </a:ext>
            </a:extLst>
          </p:cNvPr>
          <p:cNvCxnSpPr>
            <a:cxnSpLocks/>
          </p:cNvCxnSpPr>
          <p:nvPr/>
        </p:nvCxnSpPr>
        <p:spPr>
          <a:xfrm>
            <a:off x="1645120" y="6143978"/>
            <a:ext cx="79884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54" name="正方形/長方形 53">
            <a:extLst>
              <a:ext uri="{FF2B5EF4-FFF2-40B4-BE49-F238E27FC236}">
                <a16:creationId xmlns:a16="http://schemas.microsoft.com/office/drawing/2014/main" id="{DCCC4388-A25E-10F5-D688-E092D91A7198}"/>
              </a:ext>
            </a:extLst>
          </p:cNvPr>
          <p:cNvSpPr/>
          <p:nvPr/>
        </p:nvSpPr>
        <p:spPr>
          <a:xfrm>
            <a:off x="1645951" y="5203649"/>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CEB18D9D-14CF-F5F9-8D3F-863FAB55A3BB}"/>
              </a:ext>
            </a:extLst>
          </p:cNvPr>
          <p:cNvSpPr/>
          <p:nvPr/>
        </p:nvSpPr>
        <p:spPr>
          <a:xfrm>
            <a:off x="3297392" y="5203649"/>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D1464766-5358-8DEE-4E67-576EDC8A128C}"/>
              </a:ext>
            </a:extLst>
          </p:cNvPr>
          <p:cNvSpPr/>
          <p:nvPr/>
        </p:nvSpPr>
        <p:spPr>
          <a:xfrm>
            <a:off x="4948833" y="5203649"/>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D6ED6DF0-5242-74C5-D012-C57DD2A82026}"/>
              </a:ext>
            </a:extLst>
          </p:cNvPr>
          <p:cNvSpPr/>
          <p:nvPr/>
        </p:nvSpPr>
        <p:spPr>
          <a:xfrm>
            <a:off x="6600274" y="5203649"/>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C0BA1242-92CA-090C-F554-810071AB3CE6}"/>
              </a:ext>
            </a:extLst>
          </p:cNvPr>
          <p:cNvSpPr/>
          <p:nvPr/>
        </p:nvSpPr>
        <p:spPr>
          <a:xfrm>
            <a:off x="8251716" y="5203649"/>
            <a:ext cx="1381804" cy="415637"/>
          </a:xfrm>
          <a:prstGeom prst="rect">
            <a:avLst/>
          </a:prstGeom>
          <a:solidFill>
            <a:schemeClr val="bg1"/>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54F09C9-5109-CAA2-F3B3-81D5E80F87B8}"/>
              </a:ext>
            </a:extLst>
          </p:cNvPr>
          <p:cNvSpPr/>
          <p:nvPr/>
        </p:nvSpPr>
        <p:spPr>
          <a:xfrm>
            <a:off x="920552" y="5203649"/>
            <a:ext cx="569959" cy="41635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費目</a:t>
            </a:r>
          </a:p>
        </p:txBody>
      </p:sp>
      <p:sp>
        <p:nvSpPr>
          <p:cNvPr id="67" name="四角形: 角を丸くする 66">
            <a:extLst>
              <a:ext uri="{FF2B5EF4-FFF2-40B4-BE49-F238E27FC236}">
                <a16:creationId xmlns:a16="http://schemas.microsoft.com/office/drawing/2014/main" id="{843DB71D-64A4-0BF4-A3F3-003F0DC41F32}"/>
              </a:ext>
            </a:extLst>
          </p:cNvPr>
          <p:cNvSpPr>
            <a:spLocks/>
          </p:cNvSpPr>
          <p:nvPr/>
        </p:nvSpPr>
        <p:spPr>
          <a:xfrm>
            <a:off x="1524682" y="5085635"/>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１位</a:t>
            </a:r>
          </a:p>
        </p:txBody>
      </p:sp>
      <p:sp>
        <p:nvSpPr>
          <p:cNvPr id="68" name="四角形: 角を丸くする 67">
            <a:extLst>
              <a:ext uri="{FF2B5EF4-FFF2-40B4-BE49-F238E27FC236}">
                <a16:creationId xmlns:a16="http://schemas.microsoft.com/office/drawing/2014/main" id="{D658A5B6-758C-BC7B-ED26-00BFBB0F68D9}"/>
              </a:ext>
            </a:extLst>
          </p:cNvPr>
          <p:cNvSpPr>
            <a:spLocks/>
          </p:cNvSpPr>
          <p:nvPr/>
        </p:nvSpPr>
        <p:spPr>
          <a:xfrm>
            <a:off x="3165162" y="5085635"/>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en-US" altLang="ja-JP" sz="1400" b="1">
                <a:solidFill>
                  <a:schemeClr val="bg1"/>
                </a:solidFill>
                <a:latin typeface="Meiryo UI" panose="020B0604030504040204" pitchFamily="50" charset="-128"/>
                <a:ea typeface="Meiryo UI" panose="020B0604030504040204" pitchFamily="50" charset="-128"/>
              </a:rPr>
              <a:t>2</a:t>
            </a:r>
            <a:r>
              <a:rPr kumimoji="1" lang="ja-JP" altLang="en-US" sz="1400" b="1">
                <a:solidFill>
                  <a:schemeClr val="bg1"/>
                </a:solidFill>
                <a:latin typeface="Meiryo UI" panose="020B0604030504040204" pitchFamily="50" charset="-128"/>
                <a:ea typeface="Meiryo UI" panose="020B0604030504040204" pitchFamily="50" charset="-128"/>
              </a:rPr>
              <a:t>位</a:t>
            </a:r>
          </a:p>
        </p:txBody>
      </p:sp>
      <p:sp>
        <p:nvSpPr>
          <p:cNvPr id="69" name="四角形: 角を丸くする 68">
            <a:extLst>
              <a:ext uri="{FF2B5EF4-FFF2-40B4-BE49-F238E27FC236}">
                <a16:creationId xmlns:a16="http://schemas.microsoft.com/office/drawing/2014/main" id="{A510F7B1-C3BA-5319-44C5-AC22BD94DC6E}"/>
              </a:ext>
            </a:extLst>
          </p:cNvPr>
          <p:cNvSpPr>
            <a:spLocks/>
          </p:cNvSpPr>
          <p:nvPr/>
        </p:nvSpPr>
        <p:spPr>
          <a:xfrm>
            <a:off x="4805642" y="5085635"/>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位</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70" name="四角形: 角を丸くする 69">
            <a:extLst>
              <a:ext uri="{FF2B5EF4-FFF2-40B4-BE49-F238E27FC236}">
                <a16:creationId xmlns:a16="http://schemas.microsoft.com/office/drawing/2014/main" id="{063B8180-94F7-7D3E-DF71-E3E3CB3373DA}"/>
              </a:ext>
            </a:extLst>
          </p:cNvPr>
          <p:cNvSpPr>
            <a:spLocks/>
          </p:cNvSpPr>
          <p:nvPr/>
        </p:nvSpPr>
        <p:spPr>
          <a:xfrm>
            <a:off x="6446122" y="5085635"/>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位</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71" name="四角形: 角を丸くする 70">
            <a:extLst>
              <a:ext uri="{FF2B5EF4-FFF2-40B4-BE49-F238E27FC236}">
                <a16:creationId xmlns:a16="http://schemas.microsoft.com/office/drawing/2014/main" id="{F586D5AC-7A5B-091D-92E6-2ACB836FA600}"/>
              </a:ext>
            </a:extLst>
          </p:cNvPr>
          <p:cNvSpPr>
            <a:spLocks/>
          </p:cNvSpPr>
          <p:nvPr/>
        </p:nvSpPr>
        <p:spPr>
          <a:xfrm>
            <a:off x="8086601" y="5085635"/>
            <a:ext cx="435600"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位</a:t>
            </a:r>
            <a:endParaRPr kumimoji="1" lang="ja-JP" altLang="en-US" sz="1400" b="1">
              <a:solidFill>
                <a:schemeClr val="bg1"/>
              </a:solidFill>
              <a:latin typeface="Meiryo UI" panose="020B0604030504040204" pitchFamily="50" charset="-128"/>
              <a:ea typeface="Meiryo UI" panose="020B0604030504040204" pitchFamily="50" charset="-128"/>
            </a:endParaRPr>
          </a:p>
        </p:txBody>
      </p:sp>
      <p:graphicFrame>
        <p:nvGraphicFramePr>
          <p:cNvPr id="72" name="表 10">
            <a:extLst>
              <a:ext uri="{FF2B5EF4-FFF2-40B4-BE49-F238E27FC236}">
                <a16:creationId xmlns:a16="http://schemas.microsoft.com/office/drawing/2014/main" id="{6D90B249-3B73-0071-ECB8-94B56D9A2BFC}"/>
              </a:ext>
            </a:extLst>
          </p:cNvPr>
          <p:cNvGraphicFramePr>
            <a:graphicFrameLocks noGrp="1"/>
          </p:cNvGraphicFramePr>
          <p:nvPr>
            <p:extLst>
              <p:ext uri="{D42A27DB-BD31-4B8C-83A1-F6EECF244321}">
                <p14:modId xmlns:p14="http://schemas.microsoft.com/office/powerpoint/2010/main" val="2961854055"/>
              </p:ext>
            </p:extLst>
          </p:nvPr>
        </p:nvGraphicFramePr>
        <p:xfrm>
          <a:off x="920552" y="4078672"/>
          <a:ext cx="7939359" cy="822960"/>
        </p:xfrm>
        <a:graphic>
          <a:graphicData uri="http://schemas.openxmlformats.org/drawingml/2006/table">
            <a:tbl>
              <a:tblPr firstRow="1" bandRow="1">
                <a:tableStyleId>{5C22544A-7EE6-4342-B048-85BDC9FD1C3A}</a:tableStyleId>
              </a:tblPr>
              <a:tblGrid>
                <a:gridCol w="1656024">
                  <a:extLst>
                    <a:ext uri="{9D8B030D-6E8A-4147-A177-3AD203B41FA5}">
                      <a16:colId xmlns:a16="http://schemas.microsoft.com/office/drawing/2014/main" val="1136872220"/>
                    </a:ext>
                  </a:extLst>
                </a:gridCol>
                <a:gridCol w="1256667">
                  <a:extLst>
                    <a:ext uri="{9D8B030D-6E8A-4147-A177-3AD203B41FA5}">
                      <a16:colId xmlns:a16="http://schemas.microsoft.com/office/drawing/2014/main" val="217068195"/>
                    </a:ext>
                  </a:extLst>
                </a:gridCol>
                <a:gridCol w="1256667">
                  <a:extLst>
                    <a:ext uri="{9D8B030D-6E8A-4147-A177-3AD203B41FA5}">
                      <a16:colId xmlns:a16="http://schemas.microsoft.com/office/drawing/2014/main" val="3700007825"/>
                    </a:ext>
                  </a:extLst>
                </a:gridCol>
                <a:gridCol w="1256667">
                  <a:extLst>
                    <a:ext uri="{9D8B030D-6E8A-4147-A177-3AD203B41FA5}">
                      <a16:colId xmlns:a16="http://schemas.microsoft.com/office/drawing/2014/main" val="2729993161"/>
                    </a:ext>
                  </a:extLst>
                </a:gridCol>
                <a:gridCol w="1256667">
                  <a:extLst>
                    <a:ext uri="{9D8B030D-6E8A-4147-A177-3AD203B41FA5}">
                      <a16:colId xmlns:a16="http://schemas.microsoft.com/office/drawing/2014/main" val="3466853292"/>
                    </a:ext>
                  </a:extLst>
                </a:gridCol>
                <a:gridCol w="1256667">
                  <a:extLst>
                    <a:ext uri="{9D8B030D-6E8A-4147-A177-3AD203B41FA5}">
                      <a16:colId xmlns:a16="http://schemas.microsoft.com/office/drawing/2014/main" val="2712944703"/>
                    </a:ext>
                  </a:extLst>
                </a:gridCol>
              </a:tblGrid>
              <a:tr h="138546">
                <a:tc>
                  <a:txBody>
                    <a:bodyPr/>
                    <a:lstStyle/>
                    <a:p>
                      <a:r>
                        <a:rPr kumimoji="1" lang="ja-JP" altLang="en-US" sz="1200" b="0" dirty="0">
                          <a:solidFill>
                            <a:schemeClr val="tx1"/>
                          </a:solidFill>
                          <a:latin typeface="Meiryo UI" panose="020B0604030504040204" pitchFamily="50" charset="-128"/>
                          <a:ea typeface="Meiryo UI" panose="020B0604030504040204" pitchFamily="50" charset="-128"/>
                        </a:rPr>
                        <a:t>年度</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endParaRPr kumimoji="1" lang="ja-JP" altLang="en-US" sz="120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endParaRPr kumimoji="1" lang="ja-JP" altLang="en-US" sz="120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en-US" altLang="ja-JP" sz="1200" b="0" err="1">
                          <a:solidFill>
                            <a:schemeClr val="tx1"/>
                          </a:solidFill>
                          <a:latin typeface="Meiryo UI" panose="020B0604030504040204" pitchFamily="50" charset="-128"/>
                          <a:ea typeface="Meiryo UI" panose="020B0604030504040204" pitchFamily="50" charset="-128"/>
                        </a:rPr>
                        <a:t>Xxx</a:t>
                      </a:r>
                      <a:r>
                        <a:rPr kumimoji="1" lang="ja-JP" altLang="en-US" sz="1200" b="0">
                          <a:solidFill>
                            <a:schemeClr val="tx1"/>
                          </a:solidFill>
                          <a:latin typeface="Meiryo UI" panose="020B0604030504040204" pitchFamily="50" charset="-128"/>
                          <a:ea typeface="Meiryo UI" panose="020B0604030504040204" pitchFamily="50" charset="-128"/>
                        </a:rPr>
                        <a:t>年</a:t>
                      </a:r>
                      <a:endParaRPr kumimoji="1" lang="ja-JP" altLang="en-US" sz="120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280799715"/>
                  </a:ext>
                </a:extLst>
              </a:tr>
              <a:tr h="138546">
                <a:tc>
                  <a:txBody>
                    <a:bodyPr/>
                    <a:lstStyle/>
                    <a:p>
                      <a:r>
                        <a:rPr kumimoji="1" lang="ja-JP" altLang="en-US" sz="1200">
                          <a:latin typeface="Meiryo UI" panose="020B0604030504040204" pitchFamily="50" charset="-128"/>
                          <a:ea typeface="Meiryo UI" panose="020B0604030504040204" pitchFamily="50" charset="-128"/>
                        </a:rPr>
                        <a:t>金額（百万円）</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43860136"/>
                  </a:ext>
                </a:extLst>
              </a:tr>
              <a:tr h="138546">
                <a:tc>
                  <a:txBody>
                    <a:bodyPr/>
                    <a:lstStyle/>
                    <a:p>
                      <a:r>
                        <a:rPr kumimoji="1" lang="ja-JP" altLang="en-US" sz="1200" dirty="0">
                          <a:latin typeface="Meiryo UI" panose="020B0604030504040204" pitchFamily="50" charset="-128"/>
                          <a:ea typeface="Meiryo UI" panose="020B0604030504040204" pitchFamily="50" charset="-128"/>
                        </a:rPr>
                        <a:t>対売上比率（</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a:solidFill>
                            <a:schemeClr val="tx1"/>
                          </a:solidFill>
                          <a:latin typeface="Meiryo UI" panose="020B0604030504040204" pitchFamily="50" charset="-128"/>
                          <a:ea typeface="Meiryo UI" panose="020B0604030504040204" pitchFamily="50" charset="-128"/>
                        </a:rPr>
                        <a:t>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Ｘｘ</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042343719"/>
                  </a:ext>
                </a:extLst>
              </a:tr>
            </a:tbl>
          </a:graphicData>
        </a:graphic>
      </p:graphicFrame>
      <p:sp>
        <p:nvSpPr>
          <p:cNvPr id="73" name="正方形/長方形 72">
            <a:extLst>
              <a:ext uri="{FF2B5EF4-FFF2-40B4-BE49-F238E27FC236}">
                <a16:creationId xmlns:a16="http://schemas.microsoft.com/office/drawing/2014/main" id="{CFE701B4-B98C-F4FA-E1FD-76E6FFBAB2A5}"/>
              </a:ext>
            </a:extLst>
          </p:cNvPr>
          <p:cNvSpPr/>
          <p:nvPr/>
        </p:nvSpPr>
        <p:spPr>
          <a:xfrm>
            <a:off x="200026" y="4078672"/>
            <a:ext cx="347891" cy="2518680"/>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r>
              <a:rPr kumimoji="1" lang="ja-JP" altLang="en-US" sz="1600" b="1">
                <a:solidFill>
                  <a:schemeClr val="bg1"/>
                </a:solidFill>
                <a:latin typeface="Meiryo UI" panose="020B0604030504040204" pitchFamily="50" charset="-128"/>
                <a:ea typeface="Meiryo UI" panose="020B0604030504040204" pitchFamily="50" charset="-128"/>
              </a:rPr>
              <a:t>販管費</a:t>
            </a:r>
          </a:p>
        </p:txBody>
      </p:sp>
      <p:cxnSp>
        <p:nvCxnSpPr>
          <p:cNvPr id="86" name="直線コネクタ 85">
            <a:extLst>
              <a:ext uri="{FF2B5EF4-FFF2-40B4-BE49-F238E27FC236}">
                <a16:creationId xmlns:a16="http://schemas.microsoft.com/office/drawing/2014/main" id="{60BC1C7F-E245-C4C8-ADBF-9D262969B5B9}"/>
              </a:ext>
            </a:extLst>
          </p:cNvPr>
          <p:cNvCxnSpPr>
            <a:cxnSpLocks/>
          </p:cNvCxnSpPr>
          <p:nvPr/>
        </p:nvCxnSpPr>
        <p:spPr>
          <a:xfrm>
            <a:off x="580018" y="3933057"/>
            <a:ext cx="9053502" cy="0"/>
          </a:xfrm>
          <a:prstGeom prst="line">
            <a:avLst/>
          </a:prstGeom>
          <a:ln w="19050">
            <a:solidFill>
              <a:schemeClr val="tx2">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88" name="スライド番号プレースホルダー 87">
            <a:extLst>
              <a:ext uri="{FF2B5EF4-FFF2-40B4-BE49-F238E27FC236}">
                <a16:creationId xmlns:a16="http://schemas.microsoft.com/office/drawing/2014/main" id="{523981D9-4C25-3745-21BF-3D481EF5B2DD}"/>
              </a:ext>
            </a:extLst>
          </p:cNvPr>
          <p:cNvSpPr>
            <a:spLocks noGrp="1"/>
          </p:cNvSpPr>
          <p:nvPr>
            <p:ph type="sldNum" sz="quarter" idx="12"/>
          </p:nvPr>
        </p:nvSpPr>
        <p:spPr/>
        <p:txBody>
          <a:bodyPr/>
          <a:lstStyle/>
          <a:p>
            <a:fld id="{D9550142-B990-490A-A107-ED7302A7FD52}" type="slidenum">
              <a:rPr kumimoji="1" lang="ja-JP" altLang="en-US" smtClean="0"/>
              <a:t>15</a:t>
            </a:fld>
            <a:endParaRPr kumimoji="1" lang="ja-JP" altLang="en-US"/>
          </a:p>
        </p:txBody>
      </p:sp>
    </p:spTree>
    <p:extLst>
      <p:ext uri="{BB962C8B-B14F-4D97-AF65-F5344CB8AC3E}">
        <p14:creationId xmlns:p14="http://schemas.microsoft.com/office/powerpoint/2010/main" val="170245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495108"/>
          </a:xfrm>
        </p:spPr>
        <p:txBody>
          <a:bodyPr/>
          <a:lstStyle/>
          <a:p>
            <a:pPr algn="just"/>
            <a:r>
              <a:rPr lang="ja-JP" altLang="en-US" sz="1800" dirty="0">
                <a:uFill>
                  <a:solidFill>
                    <a:srgbClr val="FF0000"/>
                  </a:solidFill>
                </a:uFill>
              </a:rPr>
              <a:t>売上指標・収益性指標に関する現状の整理を記載してください。</a:t>
            </a:r>
          </a:p>
        </p:txBody>
      </p:sp>
      <p:sp>
        <p:nvSpPr>
          <p:cNvPr id="13" name="タイトル 2"/>
          <p:cNvSpPr>
            <a:spLocks noGrp="1"/>
          </p:cNvSpPr>
          <p:nvPr>
            <p:ph type="title"/>
          </p:nvPr>
        </p:nvSpPr>
        <p:spPr>
          <a:xfrm>
            <a:off x="200471" y="147409"/>
            <a:ext cx="9505503" cy="400110"/>
          </a:xfrm>
        </p:spPr>
        <p:txBody>
          <a:bodyPr/>
          <a:lstStyle/>
          <a:p>
            <a:r>
              <a:rPr lang="ja-JP" altLang="en-US" sz="2000" dirty="0"/>
              <a:t>（参考）</a:t>
            </a:r>
            <a:r>
              <a:rPr kumimoji="1" lang="ja-JP" altLang="en-US" sz="2000" dirty="0"/>
              <a:t>現状把握</a:t>
            </a:r>
            <a:r>
              <a:rPr lang="ja-JP" altLang="en-US" sz="2000" dirty="0"/>
              <a:t>｜定量分析②（売上・収益性指標）</a:t>
            </a:r>
          </a:p>
        </p:txBody>
      </p:sp>
      <p:sp>
        <p:nvSpPr>
          <p:cNvPr id="20" name="正方形/長方形 19">
            <a:extLst>
              <a:ext uri="{FF2B5EF4-FFF2-40B4-BE49-F238E27FC236}">
                <a16:creationId xmlns:a16="http://schemas.microsoft.com/office/drawing/2014/main" id="{CDA60958-721C-F9F3-DD2F-4CDAF58AD731}"/>
              </a:ext>
            </a:extLst>
          </p:cNvPr>
          <p:cNvSpPr/>
          <p:nvPr/>
        </p:nvSpPr>
        <p:spPr>
          <a:xfrm>
            <a:off x="199539" y="1196999"/>
            <a:ext cx="1441093" cy="270000"/>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dirty="0">
                <a:solidFill>
                  <a:schemeClr val="bg1"/>
                </a:solidFill>
                <a:latin typeface="Meiryo UI" panose="020B0604030504040204" pitchFamily="50" charset="-128"/>
                <a:ea typeface="Meiryo UI" panose="020B0604030504040204" pitchFamily="50" charset="-128"/>
              </a:rPr>
              <a:t>売上指標</a:t>
            </a:r>
          </a:p>
        </p:txBody>
      </p:sp>
      <p:sp>
        <p:nvSpPr>
          <p:cNvPr id="24" name="正方形/長方形 23">
            <a:extLst>
              <a:ext uri="{FF2B5EF4-FFF2-40B4-BE49-F238E27FC236}">
                <a16:creationId xmlns:a16="http://schemas.microsoft.com/office/drawing/2014/main" id="{CCBB0B1A-ADDB-C04D-5173-505CD873CD44}"/>
              </a:ext>
            </a:extLst>
          </p:cNvPr>
          <p:cNvSpPr/>
          <p:nvPr/>
        </p:nvSpPr>
        <p:spPr>
          <a:xfrm>
            <a:off x="492378" y="1782305"/>
            <a:ext cx="777618" cy="1959451"/>
          </a:xfrm>
          <a:prstGeom prst="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dirty="0">
                <a:solidFill>
                  <a:schemeClr val="bg1"/>
                </a:solidFill>
                <a:latin typeface="Meiryo UI" panose="020B0604030504040204" pitchFamily="50" charset="-128"/>
                <a:ea typeface="Meiryo UI" panose="020B0604030504040204" pitchFamily="50" charset="-128"/>
              </a:rPr>
              <a:t>売上</a:t>
            </a:r>
          </a:p>
        </p:txBody>
      </p:sp>
      <p:sp>
        <p:nvSpPr>
          <p:cNvPr id="25" name="正方形/長方形 24">
            <a:extLst>
              <a:ext uri="{FF2B5EF4-FFF2-40B4-BE49-F238E27FC236}">
                <a16:creationId xmlns:a16="http://schemas.microsoft.com/office/drawing/2014/main" id="{C5BAF848-7D11-B92B-AAE3-B3559808427A}"/>
              </a:ext>
            </a:extLst>
          </p:cNvPr>
          <p:cNvSpPr/>
          <p:nvPr/>
        </p:nvSpPr>
        <p:spPr>
          <a:xfrm>
            <a:off x="1496616" y="1782306"/>
            <a:ext cx="1426291" cy="360039"/>
          </a:xfrm>
          <a:prstGeom prst="rect">
            <a:avLst/>
          </a:prstGeom>
          <a:solidFill>
            <a:schemeClr val="bg1">
              <a:lumMod val="8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a:t>
            </a:r>
            <a:r>
              <a:rPr kumimoji="1" lang="ja-JP" altLang="en-US" sz="1400">
                <a:solidFill>
                  <a:schemeClr val="tx1"/>
                </a:solidFill>
                <a:latin typeface="Meiryo UI" panose="020B0604030504040204" pitchFamily="50" charset="-128"/>
                <a:ea typeface="Meiryo UI" panose="020B0604030504040204" pitchFamily="50" charset="-128"/>
              </a:rPr>
              <a:t>ｘｘ</a:t>
            </a:r>
          </a:p>
        </p:txBody>
      </p:sp>
      <p:sp>
        <p:nvSpPr>
          <p:cNvPr id="26" name="正方形/長方形 25">
            <a:extLst>
              <a:ext uri="{FF2B5EF4-FFF2-40B4-BE49-F238E27FC236}">
                <a16:creationId xmlns:a16="http://schemas.microsoft.com/office/drawing/2014/main" id="{74C02684-418F-67A2-EE9C-11A0695C5BCB}"/>
              </a:ext>
            </a:extLst>
          </p:cNvPr>
          <p:cNvSpPr/>
          <p:nvPr/>
        </p:nvSpPr>
        <p:spPr>
          <a:xfrm>
            <a:off x="1496616" y="2141926"/>
            <a:ext cx="1426291" cy="1599830"/>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400" dirty="0">
                <a:solidFill>
                  <a:schemeClr val="tx1"/>
                </a:solidFill>
                <a:latin typeface="Meiryo UI" panose="020B0604030504040204" pitchFamily="50" charset="-128"/>
                <a:ea typeface="Meiryo UI" panose="020B0604030504040204" pitchFamily="50" charset="-128"/>
              </a:rPr>
              <a:t>■目標と数値、</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トレンド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a:lnSpc>
                <a:spcPct val="100000"/>
              </a:lnSpc>
            </a:pPr>
            <a:r>
              <a:rPr lang="ja-JP" altLang="en-US" sz="1400" dirty="0">
                <a:solidFill>
                  <a:schemeClr val="tx1"/>
                </a:solidFill>
                <a:latin typeface="Meiryo UI" panose="020B0604030504040204" pitchFamily="50" charset="-128"/>
                <a:ea typeface="Meiryo UI" panose="020B0604030504040204" pitchFamily="50" charset="-128"/>
              </a:rPr>
              <a:t>■取組内容</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6B01B6F3-F354-97CB-FA95-1CAB3F61C5E4}"/>
              </a:ext>
            </a:extLst>
          </p:cNvPr>
          <p:cNvSpPr/>
          <p:nvPr/>
        </p:nvSpPr>
        <p:spPr>
          <a:xfrm>
            <a:off x="3149527" y="1782306"/>
            <a:ext cx="1426291" cy="360039"/>
          </a:xfrm>
          <a:prstGeom prst="rect">
            <a:avLst/>
          </a:prstGeom>
          <a:solidFill>
            <a:schemeClr val="bg1">
              <a:lumMod val="8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a:t>
            </a:r>
            <a:r>
              <a:rPr kumimoji="1" lang="ja-JP" altLang="en-US" sz="1400">
                <a:solidFill>
                  <a:schemeClr val="tx1"/>
                </a:solidFill>
                <a:latin typeface="Meiryo UI" panose="020B0604030504040204" pitchFamily="50" charset="-128"/>
                <a:ea typeface="Meiryo UI" panose="020B0604030504040204" pitchFamily="50" charset="-128"/>
              </a:rPr>
              <a:t>ｘｘ</a:t>
            </a:r>
          </a:p>
        </p:txBody>
      </p:sp>
      <p:sp>
        <p:nvSpPr>
          <p:cNvPr id="28" name="正方形/長方形 27">
            <a:extLst>
              <a:ext uri="{FF2B5EF4-FFF2-40B4-BE49-F238E27FC236}">
                <a16:creationId xmlns:a16="http://schemas.microsoft.com/office/drawing/2014/main" id="{D793403E-3D39-3F7B-72A0-13FB89134928}"/>
              </a:ext>
            </a:extLst>
          </p:cNvPr>
          <p:cNvSpPr/>
          <p:nvPr/>
        </p:nvSpPr>
        <p:spPr>
          <a:xfrm>
            <a:off x="3149527" y="2141926"/>
            <a:ext cx="1426291" cy="1599830"/>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400" dirty="0">
                <a:solidFill>
                  <a:schemeClr val="tx1"/>
                </a:solidFill>
                <a:latin typeface="Meiryo UI" panose="020B0604030504040204" pitchFamily="50" charset="-128"/>
                <a:ea typeface="Meiryo UI" panose="020B0604030504040204" pitchFamily="50" charset="-128"/>
              </a:rPr>
              <a:t>■目標と数値、</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トレンド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a:lnSpc>
                <a:spcPct val="100000"/>
              </a:lnSpc>
            </a:pPr>
            <a:r>
              <a:rPr lang="ja-JP" altLang="en-US" sz="1400" dirty="0">
                <a:solidFill>
                  <a:schemeClr val="tx1"/>
                </a:solidFill>
                <a:latin typeface="Meiryo UI" panose="020B0604030504040204" pitchFamily="50" charset="-128"/>
                <a:ea typeface="Meiryo UI" panose="020B0604030504040204" pitchFamily="50" charset="-128"/>
              </a:rPr>
              <a:t>■取組内容</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9F675529-AB8E-66B5-DA4A-E55C9C48F61B}"/>
              </a:ext>
            </a:extLst>
          </p:cNvPr>
          <p:cNvSpPr/>
          <p:nvPr/>
        </p:nvSpPr>
        <p:spPr>
          <a:xfrm>
            <a:off x="4802438" y="1782306"/>
            <a:ext cx="1426291" cy="360039"/>
          </a:xfrm>
          <a:prstGeom prst="rect">
            <a:avLst/>
          </a:prstGeom>
          <a:solidFill>
            <a:schemeClr val="bg1">
              <a:lumMod val="8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a:t>
            </a:r>
            <a:r>
              <a:rPr kumimoji="1" lang="ja-JP" altLang="en-US" sz="1400">
                <a:solidFill>
                  <a:schemeClr val="tx1"/>
                </a:solidFill>
                <a:latin typeface="Meiryo UI" panose="020B0604030504040204" pitchFamily="50" charset="-128"/>
                <a:ea typeface="Meiryo UI" panose="020B0604030504040204" pitchFamily="50" charset="-128"/>
              </a:rPr>
              <a:t>ｘｘ</a:t>
            </a:r>
          </a:p>
        </p:txBody>
      </p:sp>
      <p:sp>
        <p:nvSpPr>
          <p:cNvPr id="30" name="正方形/長方形 29">
            <a:extLst>
              <a:ext uri="{FF2B5EF4-FFF2-40B4-BE49-F238E27FC236}">
                <a16:creationId xmlns:a16="http://schemas.microsoft.com/office/drawing/2014/main" id="{7ACDA495-7C70-D56D-95DF-2E613F65B56E}"/>
              </a:ext>
            </a:extLst>
          </p:cNvPr>
          <p:cNvSpPr/>
          <p:nvPr/>
        </p:nvSpPr>
        <p:spPr>
          <a:xfrm>
            <a:off x="4802438" y="2141926"/>
            <a:ext cx="1426291" cy="1599830"/>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400" dirty="0">
                <a:solidFill>
                  <a:schemeClr val="tx1"/>
                </a:solidFill>
                <a:latin typeface="Meiryo UI" panose="020B0604030504040204" pitchFamily="50" charset="-128"/>
                <a:ea typeface="Meiryo UI" panose="020B0604030504040204" pitchFamily="50" charset="-128"/>
              </a:rPr>
              <a:t>■目標と数値、</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トレンド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a:lnSpc>
                <a:spcPct val="100000"/>
              </a:lnSpc>
            </a:pPr>
            <a:r>
              <a:rPr lang="ja-JP" altLang="en-US" sz="1400" dirty="0">
                <a:solidFill>
                  <a:schemeClr val="tx1"/>
                </a:solidFill>
                <a:latin typeface="Meiryo UI" panose="020B0604030504040204" pitchFamily="50" charset="-128"/>
                <a:ea typeface="Meiryo UI" panose="020B0604030504040204" pitchFamily="50" charset="-128"/>
              </a:rPr>
              <a:t>■取組内容</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3D59AB84-CFB4-3BE0-6320-CC74D90058D2}"/>
              </a:ext>
            </a:extLst>
          </p:cNvPr>
          <p:cNvSpPr/>
          <p:nvPr/>
        </p:nvSpPr>
        <p:spPr>
          <a:xfrm>
            <a:off x="6455349" y="1782306"/>
            <a:ext cx="1426291" cy="360039"/>
          </a:xfrm>
          <a:prstGeom prst="rect">
            <a:avLst/>
          </a:prstGeom>
          <a:solidFill>
            <a:schemeClr val="bg1">
              <a:lumMod val="8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a:t>
            </a:r>
            <a:r>
              <a:rPr kumimoji="1" lang="ja-JP" altLang="en-US" sz="1400">
                <a:solidFill>
                  <a:schemeClr val="tx1"/>
                </a:solidFill>
                <a:latin typeface="Meiryo UI" panose="020B0604030504040204" pitchFamily="50" charset="-128"/>
                <a:ea typeface="Meiryo UI" panose="020B0604030504040204" pitchFamily="50" charset="-128"/>
              </a:rPr>
              <a:t>ｘｘ</a:t>
            </a:r>
          </a:p>
        </p:txBody>
      </p:sp>
      <p:sp>
        <p:nvSpPr>
          <p:cNvPr id="45" name="正方形/長方形 44">
            <a:extLst>
              <a:ext uri="{FF2B5EF4-FFF2-40B4-BE49-F238E27FC236}">
                <a16:creationId xmlns:a16="http://schemas.microsoft.com/office/drawing/2014/main" id="{EBBD51D0-0D9B-B007-957A-B181A4E73FED}"/>
              </a:ext>
            </a:extLst>
          </p:cNvPr>
          <p:cNvSpPr/>
          <p:nvPr/>
        </p:nvSpPr>
        <p:spPr>
          <a:xfrm>
            <a:off x="6455349" y="2141926"/>
            <a:ext cx="1426291" cy="1599830"/>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400" dirty="0">
                <a:solidFill>
                  <a:schemeClr val="tx1"/>
                </a:solidFill>
                <a:latin typeface="Meiryo UI" panose="020B0604030504040204" pitchFamily="50" charset="-128"/>
                <a:ea typeface="Meiryo UI" panose="020B0604030504040204" pitchFamily="50" charset="-128"/>
              </a:rPr>
              <a:t>■目標と数値、</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トレンド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a:lnSpc>
                <a:spcPct val="100000"/>
              </a:lnSpc>
            </a:pPr>
            <a:r>
              <a:rPr lang="ja-JP" altLang="en-US" sz="1400" dirty="0">
                <a:solidFill>
                  <a:schemeClr val="tx1"/>
                </a:solidFill>
                <a:latin typeface="Meiryo UI" panose="020B0604030504040204" pitchFamily="50" charset="-128"/>
                <a:ea typeface="Meiryo UI" panose="020B0604030504040204" pitchFamily="50" charset="-128"/>
              </a:rPr>
              <a:t>■取組内容</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47" name="正方形/長方形 46">
            <a:extLst>
              <a:ext uri="{FF2B5EF4-FFF2-40B4-BE49-F238E27FC236}">
                <a16:creationId xmlns:a16="http://schemas.microsoft.com/office/drawing/2014/main" id="{EED62F26-71C4-0C89-1671-6FC217D90997}"/>
              </a:ext>
            </a:extLst>
          </p:cNvPr>
          <p:cNvSpPr/>
          <p:nvPr/>
        </p:nvSpPr>
        <p:spPr>
          <a:xfrm>
            <a:off x="8108260" y="1782306"/>
            <a:ext cx="1426291" cy="360039"/>
          </a:xfrm>
          <a:prstGeom prst="rect">
            <a:avLst/>
          </a:prstGeom>
          <a:solidFill>
            <a:schemeClr val="bg1">
              <a:lumMod val="8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a:t>
            </a:r>
            <a:r>
              <a:rPr kumimoji="1" lang="ja-JP" altLang="en-US" sz="1400">
                <a:solidFill>
                  <a:schemeClr val="tx1"/>
                </a:solidFill>
                <a:latin typeface="Meiryo UI" panose="020B0604030504040204" pitchFamily="50" charset="-128"/>
                <a:ea typeface="Meiryo UI" panose="020B0604030504040204" pitchFamily="50" charset="-128"/>
              </a:rPr>
              <a:t>ｘｘ</a:t>
            </a:r>
          </a:p>
        </p:txBody>
      </p:sp>
      <p:sp>
        <p:nvSpPr>
          <p:cNvPr id="48" name="正方形/長方形 47">
            <a:extLst>
              <a:ext uri="{FF2B5EF4-FFF2-40B4-BE49-F238E27FC236}">
                <a16:creationId xmlns:a16="http://schemas.microsoft.com/office/drawing/2014/main" id="{C3197C64-58B4-3346-1ED3-496B2CB7295A}"/>
              </a:ext>
            </a:extLst>
          </p:cNvPr>
          <p:cNvSpPr/>
          <p:nvPr/>
        </p:nvSpPr>
        <p:spPr>
          <a:xfrm>
            <a:off x="8108260" y="2141926"/>
            <a:ext cx="1426291" cy="1599830"/>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400" dirty="0">
                <a:solidFill>
                  <a:schemeClr val="tx1"/>
                </a:solidFill>
                <a:latin typeface="Meiryo UI" panose="020B0604030504040204" pitchFamily="50" charset="-128"/>
                <a:ea typeface="Meiryo UI" panose="020B0604030504040204" pitchFamily="50" charset="-128"/>
              </a:rPr>
              <a:t>■目標と数値、</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トレンド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a:lnSpc>
                <a:spcPct val="100000"/>
              </a:lnSpc>
            </a:pPr>
            <a:r>
              <a:rPr lang="ja-JP" altLang="en-US" sz="1400" dirty="0">
                <a:solidFill>
                  <a:schemeClr val="tx1"/>
                </a:solidFill>
                <a:latin typeface="Meiryo UI" panose="020B0604030504040204" pitchFamily="50" charset="-128"/>
                <a:ea typeface="Meiryo UI" panose="020B0604030504040204" pitchFamily="50" charset="-128"/>
              </a:rPr>
              <a:t>■取組内容</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28F721D4-B433-B361-6772-63DD51062C82}"/>
              </a:ext>
            </a:extLst>
          </p:cNvPr>
          <p:cNvSpPr/>
          <p:nvPr/>
        </p:nvSpPr>
        <p:spPr>
          <a:xfrm>
            <a:off x="1269994" y="1772816"/>
            <a:ext cx="226621" cy="297521"/>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600" b="1">
                <a:solidFill>
                  <a:schemeClr val="tx1"/>
                </a:solidFill>
                <a:latin typeface="Meiryo UI" panose="020B0604030504040204" pitchFamily="50" charset="-128"/>
                <a:ea typeface="Meiryo UI" panose="020B0604030504040204" pitchFamily="50" charset="-128"/>
              </a:rPr>
              <a:t>=</a:t>
            </a:r>
            <a:endParaRPr kumimoji="1" lang="ja-JP" altLang="en-US" sz="1600" b="1">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30D52E73-6700-89FE-BAF7-157F1F807118}"/>
              </a:ext>
            </a:extLst>
          </p:cNvPr>
          <p:cNvSpPr/>
          <p:nvPr/>
        </p:nvSpPr>
        <p:spPr>
          <a:xfrm>
            <a:off x="2922906" y="1782305"/>
            <a:ext cx="226621" cy="297521"/>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tx1"/>
                </a:solidFill>
                <a:latin typeface="Meiryo UI" panose="020B0604030504040204" pitchFamily="50" charset="-128"/>
                <a:ea typeface="Meiryo UI" panose="020B0604030504040204" pitchFamily="50" charset="-128"/>
              </a:rPr>
              <a:t>＋</a:t>
            </a:r>
          </a:p>
        </p:txBody>
      </p:sp>
      <p:sp>
        <p:nvSpPr>
          <p:cNvPr id="52" name="正方形/長方形 51">
            <a:extLst>
              <a:ext uri="{FF2B5EF4-FFF2-40B4-BE49-F238E27FC236}">
                <a16:creationId xmlns:a16="http://schemas.microsoft.com/office/drawing/2014/main" id="{B9323428-C818-8F95-A803-6F40E2A45DB2}"/>
              </a:ext>
            </a:extLst>
          </p:cNvPr>
          <p:cNvSpPr/>
          <p:nvPr/>
        </p:nvSpPr>
        <p:spPr>
          <a:xfrm>
            <a:off x="4575816" y="1782305"/>
            <a:ext cx="226621" cy="297521"/>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tx1"/>
                </a:solidFill>
                <a:latin typeface="Meiryo UI" panose="020B0604030504040204" pitchFamily="50" charset="-128"/>
                <a:ea typeface="Meiryo UI" panose="020B0604030504040204" pitchFamily="50" charset="-128"/>
              </a:rPr>
              <a:t>＋</a:t>
            </a:r>
          </a:p>
        </p:txBody>
      </p:sp>
      <p:sp>
        <p:nvSpPr>
          <p:cNvPr id="53" name="正方形/長方形 52">
            <a:extLst>
              <a:ext uri="{FF2B5EF4-FFF2-40B4-BE49-F238E27FC236}">
                <a16:creationId xmlns:a16="http://schemas.microsoft.com/office/drawing/2014/main" id="{98D46620-D9AE-BBB4-97A4-3716DB64108D}"/>
              </a:ext>
            </a:extLst>
          </p:cNvPr>
          <p:cNvSpPr/>
          <p:nvPr/>
        </p:nvSpPr>
        <p:spPr>
          <a:xfrm>
            <a:off x="6228726" y="1782305"/>
            <a:ext cx="226621" cy="297521"/>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tx1"/>
                </a:solidFill>
                <a:latin typeface="Meiryo UI" panose="020B0604030504040204" pitchFamily="50" charset="-128"/>
                <a:ea typeface="Meiryo UI" panose="020B0604030504040204" pitchFamily="50" charset="-128"/>
              </a:rPr>
              <a:t>＋</a:t>
            </a:r>
          </a:p>
        </p:txBody>
      </p:sp>
      <p:sp>
        <p:nvSpPr>
          <p:cNvPr id="54" name="正方形/長方形 53">
            <a:extLst>
              <a:ext uri="{FF2B5EF4-FFF2-40B4-BE49-F238E27FC236}">
                <a16:creationId xmlns:a16="http://schemas.microsoft.com/office/drawing/2014/main" id="{81F10AFA-1D06-5245-A022-56B66317D4A2}"/>
              </a:ext>
            </a:extLst>
          </p:cNvPr>
          <p:cNvSpPr/>
          <p:nvPr/>
        </p:nvSpPr>
        <p:spPr>
          <a:xfrm>
            <a:off x="7881635" y="1782305"/>
            <a:ext cx="226621" cy="297521"/>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tx1"/>
                </a:solidFill>
                <a:latin typeface="Meiryo UI" panose="020B0604030504040204" pitchFamily="50" charset="-128"/>
                <a:ea typeface="Meiryo UI" panose="020B0604030504040204" pitchFamily="50" charset="-128"/>
              </a:rPr>
              <a:t>＋</a:t>
            </a:r>
          </a:p>
        </p:txBody>
      </p:sp>
      <p:sp>
        <p:nvSpPr>
          <p:cNvPr id="2" name="四角形: 角を丸くする 1">
            <a:extLst>
              <a:ext uri="{FF2B5EF4-FFF2-40B4-BE49-F238E27FC236}">
                <a16:creationId xmlns:a16="http://schemas.microsoft.com/office/drawing/2014/main" id="{63162402-A4BB-860D-57A6-BB0EEAB721F8}"/>
              </a:ext>
            </a:extLst>
          </p:cNvPr>
          <p:cNvSpPr>
            <a:spLocks/>
          </p:cNvSpPr>
          <p:nvPr/>
        </p:nvSpPr>
        <p:spPr>
          <a:xfrm>
            <a:off x="1424608" y="1556792"/>
            <a:ext cx="701538"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指標①</a:t>
            </a:r>
          </a:p>
        </p:txBody>
      </p:sp>
      <p:sp>
        <p:nvSpPr>
          <p:cNvPr id="3" name="四角形: 角を丸くする 2">
            <a:extLst>
              <a:ext uri="{FF2B5EF4-FFF2-40B4-BE49-F238E27FC236}">
                <a16:creationId xmlns:a16="http://schemas.microsoft.com/office/drawing/2014/main" id="{88C4FB8F-AF0D-53A9-E13A-49C18318EE87}"/>
              </a:ext>
            </a:extLst>
          </p:cNvPr>
          <p:cNvSpPr>
            <a:spLocks/>
          </p:cNvSpPr>
          <p:nvPr/>
        </p:nvSpPr>
        <p:spPr>
          <a:xfrm>
            <a:off x="3077519" y="1556792"/>
            <a:ext cx="701538"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指標②</a:t>
            </a:r>
          </a:p>
        </p:txBody>
      </p:sp>
      <p:sp>
        <p:nvSpPr>
          <p:cNvPr id="4" name="四角形: 角を丸くする 3">
            <a:extLst>
              <a:ext uri="{FF2B5EF4-FFF2-40B4-BE49-F238E27FC236}">
                <a16:creationId xmlns:a16="http://schemas.microsoft.com/office/drawing/2014/main" id="{2B4A8B48-2F00-A386-FF51-8268745A9B3A}"/>
              </a:ext>
            </a:extLst>
          </p:cNvPr>
          <p:cNvSpPr>
            <a:spLocks/>
          </p:cNvSpPr>
          <p:nvPr/>
        </p:nvSpPr>
        <p:spPr>
          <a:xfrm>
            <a:off x="4730430" y="1556792"/>
            <a:ext cx="701538"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指標③</a:t>
            </a:r>
          </a:p>
        </p:txBody>
      </p:sp>
      <p:sp>
        <p:nvSpPr>
          <p:cNvPr id="5" name="四角形: 角を丸くする 4">
            <a:extLst>
              <a:ext uri="{FF2B5EF4-FFF2-40B4-BE49-F238E27FC236}">
                <a16:creationId xmlns:a16="http://schemas.microsoft.com/office/drawing/2014/main" id="{4CD65950-8FCC-B2EE-60E9-5F21BDF376C4}"/>
              </a:ext>
            </a:extLst>
          </p:cNvPr>
          <p:cNvSpPr>
            <a:spLocks/>
          </p:cNvSpPr>
          <p:nvPr/>
        </p:nvSpPr>
        <p:spPr>
          <a:xfrm>
            <a:off x="6383341" y="1556792"/>
            <a:ext cx="701538"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指標④</a:t>
            </a:r>
          </a:p>
        </p:txBody>
      </p:sp>
      <p:sp>
        <p:nvSpPr>
          <p:cNvPr id="6" name="四角形: 角を丸くする 5">
            <a:extLst>
              <a:ext uri="{FF2B5EF4-FFF2-40B4-BE49-F238E27FC236}">
                <a16:creationId xmlns:a16="http://schemas.microsoft.com/office/drawing/2014/main" id="{90900812-5CB9-9137-20FC-50A5E8419ACE}"/>
              </a:ext>
            </a:extLst>
          </p:cNvPr>
          <p:cNvSpPr>
            <a:spLocks/>
          </p:cNvSpPr>
          <p:nvPr/>
        </p:nvSpPr>
        <p:spPr>
          <a:xfrm>
            <a:off x="8036252" y="1556792"/>
            <a:ext cx="701538"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指標</a:t>
            </a:r>
            <a:r>
              <a:rPr lang="ja-JP" altLang="en-US" sz="1400" b="1">
                <a:solidFill>
                  <a:schemeClr val="bg1"/>
                </a:solidFill>
                <a:latin typeface="Meiryo UI" panose="020B0604030504040204" pitchFamily="50" charset="-128"/>
                <a:ea typeface="Meiryo UI" panose="020B0604030504040204" pitchFamily="50" charset="-128"/>
              </a:rPr>
              <a:t>⑤</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8392557-7D82-8EED-5E6C-A7A9202C648A}"/>
              </a:ext>
            </a:extLst>
          </p:cNvPr>
          <p:cNvSpPr/>
          <p:nvPr/>
        </p:nvSpPr>
        <p:spPr>
          <a:xfrm>
            <a:off x="199539" y="4023096"/>
            <a:ext cx="1441093" cy="270000"/>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bg1"/>
                </a:solidFill>
                <a:latin typeface="Meiryo UI" panose="020B0604030504040204" pitchFamily="50" charset="-128"/>
                <a:ea typeface="Meiryo UI" panose="020B0604030504040204" pitchFamily="50" charset="-128"/>
              </a:rPr>
              <a:t>収益性指標</a:t>
            </a:r>
          </a:p>
        </p:txBody>
      </p:sp>
      <p:sp>
        <p:nvSpPr>
          <p:cNvPr id="9" name="正方形/長方形 8">
            <a:extLst>
              <a:ext uri="{FF2B5EF4-FFF2-40B4-BE49-F238E27FC236}">
                <a16:creationId xmlns:a16="http://schemas.microsoft.com/office/drawing/2014/main" id="{5998633A-CFA7-5642-C765-FD34CBC73FDE}"/>
              </a:ext>
            </a:extLst>
          </p:cNvPr>
          <p:cNvSpPr/>
          <p:nvPr/>
        </p:nvSpPr>
        <p:spPr>
          <a:xfrm>
            <a:off x="492378" y="4608402"/>
            <a:ext cx="777618" cy="1959451"/>
          </a:xfrm>
          <a:prstGeom prst="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ja-JP" altLang="en-US" sz="1400" b="1">
                <a:solidFill>
                  <a:schemeClr val="bg1"/>
                </a:solidFill>
                <a:latin typeface="Meiryo UI" panose="020B0604030504040204" pitchFamily="50" charset="-128"/>
                <a:ea typeface="Meiryo UI" panose="020B0604030504040204" pitchFamily="50" charset="-128"/>
              </a:rPr>
              <a:t>収益性</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6A75E355-BEBD-08AF-3E30-9006702E5979}"/>
              </a:ext>
            </a:extLst>
          </p:cNvPr>
          <p:cNvSpPr/>
          <p:nvPr/>
        </p:nvSpPr>
        <p:spPr>
          <a:xfrm>
            <a:off x="1496616" y="4608403"/>
            <a:ext cx="1426291" cy="360039"/>
          </a:xfrm>
          <a:prstGeom prst="rect">
            <a:avLst/>
          </a:prstGeom>
          <a:solidFill>
            <a:schemeClr val="bg1">
              <a:lumMod val="8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a:t>
            </a:r>
            <a:r>
              <a:rPr kumimoji="1" lang="ja-JP" altLang="en-US" sz="1400">
                <a:solidFill>
                  <a:schemeClr val="tx1"/>
                </a:solidFill>
                <a:latin typeface="Meiryo UI" panose="020B0604030504040204" pitchFamily="50" charset="-128"/>
                <a:ea typeface="Meiryo UI" panose="020B0604030504040204" pitchFamily="50" charset="-128"/>
              </a:rPr>
              <a:t>ｘｘ</a:t>
            </a:r>
          </a:p>
        </p:txBody>
      </p:sp>
      <p:sp>
        <p:nvSpPr>
          <p:cNvPr id="11" name="正方形/長方形 10">
            <a:extLst>
              <a:ext uri="{FF2B5EF4-FFF2-40B4-BE49-F238E27FC236}">
                <a16:creationId xmlns:a16="http://schemas.microsoft.com/office/drawing/2014/main" id="{9BDE602F-CD27-C316-C38B-6166DD016482}"/>
              </a:ext>
            </a:extLst>
          </p:cNvPr>
          <p:cNvSpPr/>
          <p:nvPr/>
        </p:nvSpPr>
        <p:spPr>
          <a:xfrm>
            <a:off x="1496616" y="4968023"/>
            <a:ext cx="1426291" cy="1599830"/>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400" dirty="0">
                <a:solidFill>
                  <a:schemeClr val="tx1"/>
                </a:solidFill>
                <a:latin typeface="Meiryo UI" panose="020B0604030504040204" pitchFamily="50" charset="-128"/>
                <a:ea typeface="Meiryo UI" panose="020B0604030504040204" pitchFamily="50" charset="-128"/>
              </a:rPr>
              <a:t>■目標と数値、</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トレンド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a:lnSpc>
                <a:spcPct val="100000"/>
              </a:lnSpc>
            </a:pPr>
            <a:r>
              <a:rPr lang="ja-JP" altLang="en-US" sz="1400" dirty="0">
                <a:solidFill>
                  <a:schemeClr val="tx1"/>
                </a:solidFill>
                <a:latin typeface="Meiryo UI" panose="020B0604030504040204" pitchFamily="50" charset="-128"/>
                <a:ea typeface="Meiryo UI" panose="020B0604030504040204" pitchFamily="50" charset="-128"/>
              </a:rPr>
              <a:t>■取組内容</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B9FD4954-C17C-504E-F06C-7DBAB513789C}"/>
              </a:ext>
            </a:extLst>
          </p:cNvPr>
          <p:cNvSpPr/>
          <p:nvPr/>
        </p:nvSpPr>
        <p:spPr>
          <a:xfrm>
            <a:off x="3149527" y="4608403"/>
            <a:ext cx="1426291" cy="360039"/>
          </a:xfrm>
          <a:prstGeom prst="rect">
            <a:avLst/>
          </a:prstGeom>
          <a:solidFill>
            <a:schemeClr val="bg1">
              <a:lumMod val="8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a:t>
            </a:r>
            <a:r>
              <a:rPr kumimoji="1" lang="ja-JP" altLang="en-US" sz="1400">
                <a:solidFill>
                  <a:schemeClr val="tx1"/>
                </a:solidFill>
                <a:latin typeface="Meiryo UI" panose="020B0604030504040204" pitchFamily="50" charset="-128"/>
                <a:ea typeface="Meiryo UI" panose="020B0604030504040204" pitchFamily="50" charset="-128"/>
              </a:rPr>
              <a:t>ｘｘ</a:t>
            </a:r>
          </a:p>
        </p:txBody>
      </p:sp>
      <p:sp>
        <p:nvSpPr>
          <p:cNvPr id="14" name="正方形/長方形 13">
            <a:extLst>
              <a:ext uri="{FF2B5EF4-FFF2-40B4-BE49-F238E27FC236}">
                <a16:creationId xmlns:a16="http://schemas.microsoft.com/office/drawing/2014/main" id="{AC06C4B8-7DF1-5DC5-A5AF-6DB4CF2B5850}"/>
              </a:ext>
            </a:extLst>
          </p:cNvPr>
          <p:cNvSpPr/>
          <p:nvPr/>
        </p:nvSpPr>
        <p:spPr>
          <a:xfrm>
            <a:off x="3149527" y="4968023"/>
            <a:ext cx="1426291" cy="1599830"/>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400" dirty="0">
                <a:solidFill>
                  <a:schemeClr val="tx1"/>
                </a:solidFill>
                <a:latin typeface="Meiryo UI" panose="020B0604030504040204" pitchFamily="50" charset="-128"/>
                <a:ea typeface="Meiryo UI" panose="020B0604030504040204" pitchFamily="50" charset="-128"/>
              </a:rPr>
              <a:t>■目標と数値、</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トレンド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a:lnSpc>
                <a:spcPct val="100000"/>
              </a:lnSpc>
            </a:pPr>
            <a:r>
              <a:rPr lang="ja-JP" altLang="en-US" sz="1400" dirty="0">
                <a:solidFill>
                  <a:schemeClr val="tx1"/>
                </a:solidFill>
                <a:latin typeface="Meiryo UI" panose="020B0604030504040204" pitchFamily="50" charset="-128"/>
                <a:ea typeface="Meiryo UI" panose="020B0604030504040204" pitchFamily="50" charset="-128"/>
              </a:rPr>
              <a:t>■取組内容</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086F5368-D645-5B93-F953-FD9A224E6082}"/>
              </a:ext>
            </a:extLst>
          </p:cNvPr>
          <p:cNvSpPr/>
          <p:nvPr/>
        </p:nvSpPr>
        <p:spPr>
          <a:xfrm>
            <a:off x="4802438" y="4608403"/>
            <a:ext cx="1426291" cy="360039"/>
          </a:xfrm>
          <a:prstGeom prst="rect">
            <a:avLst/>
          </a:prstGeom>
          <a:solidFill>
            <a:schemeClr val="bg1">
              <a:lumMod val="8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a:t>
            </a:r>
            <a:r>
              <a:rPr kumimoji="1" lang="ja-JP" altLang="en-US" sz="1400">
                <a:solidFill>
                  <a:schemeClr val="tx1"/>
                </a:solidFill>
                <a:latin typeface="Meiryo UI" panose="020B0604030504040204" pitchFamily="50" charset="-128"/>
                <a:ea typeface="Meiryo UI" panose="020B0604030504040204" pitchFamily="50" charset="-128"/>
              </a:rPr>
              <a:t>ｘｘ</a:t>
            </a:r>
          </a:p>
        </p:txBody>
      </p:sp>
      <p:sp>
        <p:nvSpPr>
          <p:cNvPr id="16" name="正方形/長方形 15">
            <a:extLst>
              <a:ext uri="{FF2B5EF4-FFF2-40B4-BE49-F238E27FC236}">
                <a16:creationId xmlns:a16="http://schemas.microsoft.com/office/drawing/2014/main" id="{535A507D-0F5E-623E-A8C4-4E2B570F6432}"/>
              </a:ext>
            </a:extLst>
          </p:cNvPr>
          <p:cNvSpPr/>
          <p:nvPr/>
        </p:nvSpPr>
        <p:spPr>
          <a:xfrm>
            <a:off x="4802438" y="4968023"/>
            <a:ext cx="1426291" cy="1599830"/>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400" dirty="0">
                <a:solidFill>
                  <a:schemeClr val="tx1"/>
                </a:solidFill>
                <a:latin typeface="Meiryo UI" panose="020B0604030504040204" pitchFamily="50" charset="-128"/>
                <a:ea typeface="Meiryo UI" panose="020B0604030504040204" pitchFamily="50" charset="-128"/>
              </a:rPr>
              <a:t>■目標と数値、</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トレンド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a:lnSpc>
                <a:spcPct val="100000"/>
              </a:lnSpc>
            </a:pPr>
            <a:r>
              <a:rPr lang="ja-JP" altLang="en-US" sz="1400" dirty="0">
                <a:solidFill>
                  <a:schemeClr val="tx1"/>
                </a:solidFill>
                <a:latin typeface="Meiryo UI" panose="020B0604030504040204" pitchFamily="50" charset="-128"/>
                <a:ea typeface="Meiryo UI" panose="020B0604030504040204" pitchFamily="50" charset="-128"/>
              </a:rPr>
              <a:t>■取組内容</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0D4B905D-3AA7-C118-422E-574B1799C797}"/>
              </a:ext>
            </a:extLst>
          </p:cNvPr>
          <p:cNvSpPr/>
          <p:nvPr/>
        </p:nvSpPr>
        <p:spPr>
          <a:xfrm>
            <a:off x="6455349" y="4608403"/>
            <a:ext cx="1426291" cy="360039"/>
          </a:xfrm>
          <a:prstGeom prst="rect">
            <a:avLst/>
          </a:prstGeom>
          <a:solidFill>
            <a:schemeClr val="bg1">
              <a:lumMod val="8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a:t>
            </a:r>
            <a:r>
              <a:rPr kumimoji="1" lang="ja-JP" altLang="en-US" sz="1400">
                <a:solidFill>
                  <a:schemeClr val="tx1"/>
                </a:solidFill>
                <a:latin typeface="Meiryo UI" panose="020B0604030504040204" pitchFamily="50" charset="-128"/>
                <a:ea typeface="Meiryo UI" panose="020B0604030504040204" pitchFamily="50" charset="-128"/>
              </a:rPr>
              <a:t>ｘｘ</a:t>
            </a:r>
          </a:p>
        </p:txBody>
      </p:sp>
      <p:sp>
        <p:nvSpPr>
          <p:cNvPr id="18" name="正方形/長方形 17">
            <a:extLst>
              <a:ext uri="{FF2B5EF4-FFF2-40B4-BE49-F238E27FC236}">
                <a16:creationId xmlns:a16="http://schemas.microsoft.com/office/drawing/2014/main" id="{42CD9873-5C21-3D33-3C45-6F037C229A66}"/>
              </a:ext>
            </a:extLst>
          </p:cNvPr>
          <p:cNvSpPr/>
          <p:nvPr/>
        </p:nvSpPr>
        <p:spPr>
          <a:xfrm>
            <a:off x="6455349" y="4968023"/>
            <a:ext cx="1426291" cy="1599830"/>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400" dirty="0">
                <a:solidFill>
                  <a:schemeClr val="tx1"/>
                </a:solidFill>
                <a:latin typeface="Meiryo UI" panose="020B0604030504040204" pitchFamily="50" charset="-128"/>
                <a:ea typeface="Meiryo UI" panose="020B0604030504040204" pitchFamily="50" charset="-128"/>
              </a:rPr>
              <a:t>■目標と数値、</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トレンド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a:lnSpc>
                <a:spcPct val="100000"/>
              </a:lnSpc>
            </a:pPr>
            <a:r>
              <a:rPr lang="ja-JP" altLang="en-US" sz="1400" dirty="0">
                <a:solidFill>
                  <a:schemeClr val="tx1"/>
                </a:solidFill>
                <a:latin typeface="Meiryo UI" panose="020B0604030504040204" pitchFamily="50" charset="-128"/>
                <a:ea typeface="Meiryo UI" panose="020B0604030504040204" pitchFamily="50" charset="-128"/>
              </a:rPr>
              <a:t>■取組内容</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42FB2A8F-6634-3F89-37FF-6B5D6AC8694B}"/>
              </a:ext>
            </a:extLst>
          </p:cNvPr>
          <p:cNvSpPr/>
          <p:nvPr/>
        </p:nvSpPr>
        <p:spPr>
          <a:xfrm>
            <a:off x="8108260" y="4608403"/>
            <a:ext cx="1426291" cy="360039"/>
          </a:xfrm>
          <a:prstGeom prst="rect">
            <a:avLst/>
          </a:prstGeom>
          <a:solidFill>
            <a:schemeClr val="bg1">
              <a:lumMod val="8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a:solidFill>
                  <a:schemeClr val="tx1"/>
                </a:solidFill>
                <a:latin typeface="Meiryo UI" panose="020B0604030504040204" pitchFamily="50" charset="-128"/>
                <a:ea typeface="Meiryo UI" panose="020B0604030504040204" pitchFamily="50" charset="-128"/>
              </a:rPr>
              <a:t>X</a:t>
            </a:r>
            <a:r>
              <a:rPr kumimoji="1" lang="ja-JP" altLang="en-US" sz="1400">
                <a:solidFill>
                  <a:schemeClr val="tx1"/>
                </a:solidFill>
                <a:latin typeface="Meiryo UI" panose="020B0604030504040204" pitchFamily="50" charset="-128"/>
                <a:ea typeface="Meiryo UI" panose="020B0604030504040204" pitchFamily="50" charset="-128"/>
              </a:rPr>
              <a:t>ｘｘ</a:t>
            </a:r>
          </a:p>
        </p:txBody>
      </p:sp>
      <p:sp>
        <p:nvSpPr>
          <p:cNvPr id="21" name="正方形/長方形 20">
            <a:extLst>
              <a:ext uri="{FF2B5EF4-FFF2-40B4-BE49-F238E27FC236}">
                <a16:creationId xmlns:a16="http://schemas.microsoft.com/office/drawing/2014/main" id="{BD783089-BE47-6A37-F99C-4E135ED866EE}"/>
              </a:ext>
            </a:extLst>
          </p:cNvPr>
          <p:cNvSpPr/>
          <p:nvPr/>
        </p:nvSpPr>
        <p:spPr>
          <a:xfrm>
            <a:off x="8108260" y="4968023"/>
            <a:ext cx="1426291" cy="1599830"/>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400" dirty="0">
                <a:solidFill>
                  <a:schemeClr val="tx1"/>
                </a:solidFill>
                <a:latin typeface="Meiryo UI" panose="020B0604030504040204" pitchFamily="50" charset="-128"/>
                <a:ea typeface="Meiryo UI" panose="020B0604030504040204" pitchFamily="50" charset="-128"/>
              </a:rPr>
              <a:t>■目標と数値、</a:t>
            </a:r>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トレンド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a:lnSpc>
                <a:spcPct val="100000"/>
              </a:lnSpc>
            </a:pPr>
            <a:r>
              <a:rPr lang="ja-JP" altLang="en-US" sz="1400" dirty="0">
                <a:solidFill>
                  <a:schemeClr val="tx1"/>
                </a:solidFill>
                <a:latin typeface="Meiryo UI" panose="020B0604030504040204" pitchFamily="50" charset="-128"/>
                <a:ea typeface="Meiryo UI" panose="020B0604030504040204" pitchFamily="50" charset="-128"/>
              </a:rPr>
              <a:t>■取組内容</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74646B3F-F463-CA63-7992-BB891F6A2BEB}"/>
              </a:ext>
            </a:extLst>
          </p:cNvPr>
          <p:cNvSpPr/>
          <p:nvPr/>
        </p:nvSpPr>
        <p:spPr>
          <a:xfrm>
            <a:off x="1269994" y="4598913"/>
            <a:ext cx="226621" cy="297521"/>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600" b="1">
                <a:solidFill>
                  <a:schemeClr val="tx1"/>
                </a:solidFill>
                <a:latin typeface="Meiryo UI" panose="020B0604030504040204" pitchFamily="50" charset="-128"/>
                <a:ea typeface="Meiryo UI" panose="020B0604030504040204" pitchFamily="50" charset="-128"/>
              </a:rPr>
              <a:t>=</a:t>
            </a:r>
            <a:endParaRPr kumimoji="1" lang="ja-JP" altLang="en-US" sz="1600" b="1">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F0DD98F8-9F73-3ADD-E17B-8F01A520F352}"/>
              </a:ext>
            </a:extLst>
          </p:cNvPr>
          <p:cNvSpPr/>
          <p:nvPr/>
        </p:nvSpPr>
        <p:spPr>
          <a:xfrm>
            <a:off x="2922906" y="4608402"/>
            <a:ext cx="226621" cy="297521"/>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tx1"/>
                </a:solidFill>
                <a:latin typeface="Meiryo UI" panose="020B0604030504040204" pitchFamily="50" charset="-128"/>
                <a:ea typeface="Meiryo UI" panose="020B0604030504040204" pitchFamily="50" charset="-128"/>
              </a:rPr>
              <a:t>＋</a:t>
            </a:r>
          </a:p>
        </p:txBody>
      </p:sp>
      <p:sp>
        <p:nvSpPr>
          <p:cNvPr id="32" name="正方形/長方形 31">
            <a:extLst>
              <a:ext uri="{FF2B5EF4-FFF2-40B4-BE49-F238E27FC236}">
                <a16:creationId xmlns:a16="http://schemas.microsoft.com/office/drawing/2014/main" id="{5D985FB6-18FD-616E-CF84-F4576CDDDF52}"/>
              </a:ext>
            </a:extLst>
          </p:cNvPr>
          <p:cNvSpPr/>
          <p:nvPr/>
        </p:nvSpPr>
        <p:spPr>
          <a:xfrm>
            <a:off x="4575816" y="4608402"/>
            <a:ext cx="226621" cy="297521"/>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tx1"/>
                </a:solidFill>
                <a:latin typeface="Meiryo UI" panose="020B0604030504040204" pitchFamily="50" charset="-128"/>
                <a:ea typeface="Meiryo UI" panose="020B0604030504040204" pitchFamily="50" charset="-128"/>
              </a:rPr>
              <a:t>＋</a:t>
            </a:r>
          </a:p>
        </p:txBody>
      </p:sp>
      <p:sp>
        <p:nvSpPr>
          <p:cNvPr id="33" name="正方形/長方形 32">
            <a:extLst>
              <a:ext uri="{FF2B5EF4-FFF2-40B4-BE49-F238E27FC236}">
                <a16:creationId xmlns:a16="http://schemas.microsoft.com/office/drawing/2014/main" id="{C14450DE-7809-AC78-0D9C-B869CE7289D8}"/>
              </a:ext>
            </a:extLst>
          </p:cNvPr>
          <p:cNvSpPr/>
          <p:nvPr/>
        </p:nvSpPr>
        <p:spPr>
          <a:xfrm>
            <a:off x="6228726" y="4608402"/>
            <a:ext cx="226621" cy="297521"/>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tx1"/>
                </a:solidFill>
                <a:latin typeface="Meiryo UI" panose="020B0604030504040204" pitchFamily="50" charset="-128"/>
                <a:ea typeface="Meiryo UI" panose="020B0604030504040204" pitchFamily="50" charset="-128"/>
              </a:rPr>
              <a:t>＋</a:t>
            </a:r>
          </a:p>
        </p:txBody>
      </p:sp>
      <p:sp>
        <p:nvSpPr>
          <p:cNvPr id="34" name="正方形/長方形 33">
            <a:extLst>
              <a:ext uri="{FF2B5EF4-FFF2-40B4-BE49-F238E27FC236}">
                <a16:creationId xmlns:a16="http://schemas.microsoft.com/office/drawing/2014/main" id="{F4704E1D-DBD4-2534-9AEB-4FC7E3ABFA0E}"/>
              </a:ext>
            </a:extLst>
          </p:cNvPr>
          <p:cNvSpPr/>
          <p:nvPr/>
        </p:nvSpPr>
        <p:spPr>
          <a:xfrm>
            <a:off x="7881635" y="4608402"/>
            <a:ext cx="226621" cy="297521"/>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tx1"/>
                </a:solidFill>
                <a:latin typeface="Meiryo UI" panose="020B0604030504040204" pitchFamily="50" charset="-128"/>
                <a:ea typeface="Meiryo UI" panose="020B0604030504040204" pitchFamily="50" charset="-128"/>
              </a:rPr>
              <a:t>＋</a:t>
            </a:r>
          </a:p>
        </p:txBody>
      </p:sp>
      <p:sp>
        <p:nvSpPr>
          <p:cNvPr id="35" name="四角形: 角を丸くする 34">
            <a:extLst>
              <a:ext uri="{FF2B5EF4-FFF2-40B4-BE49-F238E27FC236}">
                <a16:creationId xmlns:a16="http://schemas.microsoft.com/office/drawing/2014/main" id="{387C511A-4FD4-9684-6826-A6A48AF4634B}"/>
              </a:ext>
            </a:extLst>
          </p:cNvPr>
          <p:cNvSpPr>
            <a:spLocks/>
          </p:cNvSpPr>
          <p:nvPr/>
        </p:nvSpPr>
        <p:spPr>
          <a:xfrm>
            <a:off x="1424608" y="4382889"/>
            <a:ext cx="701538"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指標①</a:t>
            </a:r>
          </a:p>
        </p:txBody>
      </p:sp>
      <p:sp>
        <p:nvSpPr>
          <p:cNvPr id="37" name="四角形: 角を丸くする 36">
            <a:extLst>
              <a:ext uri="{FF2B5EF4-FFF2-40B4-BE49-F238E27FC236}">
                <a16:creationId xmlns:a16="http://schemas.microsoft.com/office/drawing/2014/main" id="{A355E869-5462-EAC1-D2D3-7C5818072B52}"/>
              </a:ext>
            </a:extLst>
          </p:cNvPr>
          <p:cNvSpPr>
            <a:spLocks/>
          </p:cNvSpPr>
          <p:nvPr/>
        </p:nvSpPr>
        <p:spPr>
          <a:xfrm>
            <a:off x="3077519" y="4382889"/>
            <a:ext cx="701538"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指標②</a:t>
            </a:r>
          </a:p>
        </p:txBody>
      </p:sp>
      <p:sp>
        <p:nvSpPr>
          <p:cNvPr id="38" name="四角形: 角を丸くする 37">
            <a:extLst>
              <a:ext uri="{FF2B5EF4-FFF2-40B4-BE49-F238E27FC236}">
                <a16:creationId xmlns:a16="http://schemas.microsoft.com/office/drawing/2014/main" id="{EC71A609-6780-51F6-2C11-43B894F91E47}"/>
              </a:ext>
            </a:extLst>
          </p:cNvPr>
          <p:cNvSpPr>
            <a:spLocks/>
          </p:cNvSpPr>
          <p:nvPr/>
        </p:nvSpPr>
        <p:spPr>
          <a:xfrm>
            <a:off x="4730430" y="4382889"/>
            <a:ext cx="701538"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指標③</a:t>
            </a:r>
          </a:p>
        </p:txBody>
      </p:sp>
      <p:sp>
        <p:nvSpPr>
          <p:cNvPr id="39" name="四角形: 角を丸くする 38">
            <a:extLst>
              <a:ext uri="{FF2B5EF4-FFF2-40B4-BE49-F238E27FC236}">
                <a16:creationId xmlns:a16="http://schemas.microsoft.com/office/drawing/2014/main" id="{3FE63481-641F-7B00-FB13-769E7DE9781A}"/>
              </a:ext>
            </a:extLst>
          </p:cNvPr>
          <p:cNvSpPr>
            <a:spLocks/>
          </p:cNvSpPr>
          <p:nvPr/>
        </p:nvSpPr>
        <p:spPr>
          <a:xfrm>
            <a:off x="6383341" y="4382889"/>
            <a:ext cx="701538"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指標④</a:t>
            </a:r>
          </a:p>
        </p:txBody>
      </p:sp>
      <p:sp>
        <p:nvSpPr>
          <p:cNvPr id="40" name="四角形: 角を丸くする 39">
            <a:extLst>
              <a:ext uri="{FF2B5EF4-FFF2-40B4-BE49-F238E27FC236}">
                <a16:creationId xmlns:a16="http://schemas.microsoft.com/office/drawing/2014/main" id="{DAE72CD3-022E-AEA4-9FD6-61F962F1EAA7}"/>
              </a:ext>
            </a:extLst>
          </p:cNvPr>
          <p:cNvSpPr>
            <a:spLocks/>
          </p:cNvSpPr>
          <p:nvPr/>
        </p:nvSpPr>
        <p:spPr>
          <a:xfrm>
            <a:off x="8036252" y="4382889"/>
            <a:ext cx="701538" cy="245885"/>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指標</a:t>
            </a:r>
            <a:r>
              <a:rPr lang="ja-JP" altLang="en-US" sz="1400" b="1">
                <a:solidFill>
                  <a:schemeClr val="bg1"/>
                </a:solidFill>
                <a:latin typeface="Meiryo UI" panose="020B0604030504040204" pitchFamily="50" charset="-128"/>
                <a:ea typeface="Meiryo UI" panose="020B0604030504040204" pitchFamily="50" charset="-128"/>
              </a:rPr>
              <a:t>⑤</a:t>
            </a:r>
            <a:endParaRPr kumimoji="1" lang="ja-JP" altLang="en-US" sz="1400" b="1">
              <a:solidFill>
                <a:schemeClr val="bg1"/>
              </a:solidFill>
              <a:latin typeface="Meiryo UI" panose="020B0604030504040204" pitchFamily="50" charset="-128"/>
              <a:ea typeface="Meiryo UI" panose="020B0604030504040204" pitchFamily="50" charset="-128"/>
            </a:endParaRPr>
          </a:p>
        </p:txBody>
      </p:sp>
      <p:sp>
        <p:nvSpPr>
          <p:cNvPr id="42" name="スライド番号プレースホルダー 41">
            <a:extLst>
              <a:ext uri="{FF2B5EF4-FFF2-40B4-BE49-F238E27FC236}">
                <a16:creationId xmlns:a16="http://schemas.microsoft.com/office/drawing/2014/main" id="{D70DFCA9-43FC-9BC2-AC9B-B3449FB9856C}"/>
              </a:ext>
            </a:extLst>
          </p:cNvPr>
          <p:cNvSpPr>
            <a:spLocks noGrp="1"/>
          </p:cNvSpPr>
          <p:nvPr>
            <p:ph type="sldNum" sz="quarter" idx="12"/>
          </p:nvPr>
        </p:nvSpPr>
        <p:spPr/>
        <p:txBody>
          <a:bodyPr/>
          <a:lstStyle/>
          <a:p>
            <a:fld id="{D9550142-B990-490A-A107-ED7302A7FD52}" type="slidenum">
              <a:rPr kumimoji="1" lang="ja-JP" altLang="en-US" smtClean="0"/>
              <a:t>16</a:t>
            </a:fld>
            <a:endParaRPr kumimoji="1" lang="ja-JP" altLang="en-US"/>
          </a:p>
        </p:txBody>
      </p:sp>
    </p:spTree>
    <p:extLst>
      <p:ext uri="{BB962C8B-B14F-4D97-AF65-F5344CB8AC3E}">
        <p14:creationId xmlns:p14="http://schemas.microsoft.com/office/powerpoint/2010/main" val="1077749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772107"/>
          </a:xfrm>
        </p:spPr>
        <p:txBody>
          <a:bodyPr/>
          <a:lstStyle/>
          <a:p>
            <a:pPr algn="just"/>
            <a:r>
              <a:rPr lang="ja-JP" altLang="en-US" sz="1800">
                <a:uFill>
                  <a:solidFill>
                    <a:srgbClr val="FF0000"/>
                  </a:solidFill>
                </a:uFill>
              </a:rPr>
              <a:t>製品製造、サービス提供における業務フローと差別化ポイント、商流に関する現状の整理を記載してください。</a:t>
            </a:r>
          </a:p>
        </p:txBody>
      </p:sp>
      <p:sp>
        <p:nvSpPr>
          <p:cNvPr id="13" name="タイトル 2"/>
          <p:cNvSpPr>
            <a:spLocks noGrp="1"/>
          </p:cNvSpPr>
          <p:nvPr>
            <p:ph type="title"/>
          </p:nvPr>
        </p:nvSpPr>
        <p:spPr>
          <a:xfrm>
            <a:off x="200471" y="147409"/>
            <a:ext cx="9505503" cy="400110"/>
          </a:xfrm>
        </p:spPr>
        <p:txBody>
          <a:bodyPr/>
          <a:lstStyle/>
          <a:p>
            <a:r>
              <a:rPr lang="ja-JP" altLang="en-US" sz="2000"/>
              <a:t>（参考）</a:t>
            </a:r>
            <a:r>
              <a:rPr kumimoji="1" lang="ja-JP" altLang="en-US" sz="2000"/>
              <a:t>現状把握</a:t>
            </a:r>
            <a:r>
              <a:rPr lang="ja-JP" altLang="en-US" sz="2000"/>
              <a:t>｜定性分析①（業務フロー・商流）</a:t>
            </a:r>
          </a:p>
        </p:txBody>
      </p:sp>
      <p:sp>
        <p:nvSpPr>
          <p:cNvPr id="2" name="正方形/長方形 1">
            <a:extLst>
              <a:ext uri="{FF2B5EF4-FFF2-40B4-BE49-F238E27FC236}">
                <a16:creationId xmlns:a16="http://schemas.microsoft.com/office/drawing/2014/main" id="{7336205D-2EC0-F1A8-3C64-A44A409962DE}"/>
              </a:ext>
            </a:extLst>
          </p:cNvPr>
          <p:cNvSpPr/>
          <p:nvPr/>
        </p:nvSpPr>
        <p:spPr>
          <a:xfrm>
            <a:off x="199539" y="1340768"/>
            <a:ext cx="5905589" cy="270000"/>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bg1"/>
                </a:solidFill>
                <a:latin typeface="Meiryo UI" panose="020B0604030504040204" pitchFamily="50" charset="-128"/>
                <a:ea typeface="Meiryo UI" panose="020B0604030504040204" pitchFamily="50" charset="-128"/>
              </a:rPr>
              <a:t>製品製造、サービス提供における業務フローと差別化ポイント</a:t>
            </a:r>
          </a:p>
        </p:txBody>
      </p:sp>
      <p:sp>
        <p:nvSpPr>
          <p:cNvPr id="31" name="正方形/長方形 30">
            <a:extLst>
              <a:ext uri="{FF2B5EF4-FFF2-40B4-BE49-F238E27FC236}">
                <a16:creationId xmlns:a16="http://schemas.microsoft.com/office/drawing/2014/main" id="{4B2F06E0-1FEB-81DB-71D5-3CC3B44CADF8}"/>
              </a:ext>
            </a:extLst>
          </p:cNvPr>
          <p:cNvSpPr/>
          <p:nvPr/>
        </p:nvSpPr>
        <p:spPr>
          <a:xfrm>
            <a:off x="199539" y="2224324"/>
            <a:ext cx="540284" cy="109057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000">
                <a:solidFill>
                  <a:schemeClr val="tx1"/>
                </a:solidFill>
                <a:latin typeface="Meiryo UI" panose="020B0604030504040204" pitchFamily="50" charset="-128"/>
                <a:ea typeface="Meiryo UI" panose="020B0604030504040204" pitchFamily="50" charset="-128"/>
              </a:rPr>
              <a:t>実施</a:t>
            </a:r>
            <a:br>
              <a:rPr kumimoji="1" lang="en-US" altLang="ja-JP" sz="1000">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内容</a:t>
            </a:r>
          </a:p>
        </p:txBody>
      </p:sp>
      <p:sp>
        <p:nvSpPr>
          <p:cNvPr id="32" name="正方形/長方形 31">
            <a:extLst>
              <a:ext uri="{FF2B5EF4-FFF2-40B4-BE49-F238E27FC236}">
                <a16:creationId xmlns:a16="http://schemas.microsoft.com/office/drawing/2014/main" id="{FA1414FB-05E4-E0F7-A592-F4AA512F3A22}"/>
              </a:ext>
            </a:extLst>
          </p:cNvPr>
          <p:cNvSpPr/>
          <p:nvPr/>
        </p:nvSpPr>
        <p:spPr>
          <a:xfrm>
            <a:off x="199539" y="3347963"/>
            <a:ext cx="540284" cy="1090573"/>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000">
                <a:solidFill>
                  <a:schemeClr val="tx1"/>
                </a:solidFill>
                <a:latin typeface="Meiryo UI" panose="020B0604030504040204" pitchFamily="50" charset="-128"/>
                <a:ea typeface="Meiryo UI" panose="020B0604030504040204" pitchFamily="50" charset="-128"/>
              </a:rPr>
              <a:t>差別化</a:t>
            </a:r>
            <a:br>
              <a:rPr kumimoji="1" lang="en-US" altLang="ja-JP" sz="1000">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ポイント</a:t>
            </a:r>
          </a:p>
        </p:txBody>
      </p:sp>
      <p:sp>
        <p:nvSpPr>
          <p:cNvPr id="3" name="矢印: 五方向 2">
            <a:extLst>
              <a:ext uri="{FF2B5EF4-FFF2-40B4-BE49-F238E27FC236}">
                <a16:creationId xmlns:a16="http://schemas.microsoft.com/office/drawing/2014/main" id="{359EA5C9-F4ED-3072-49BA-24B9E98F40EF}"/>
              </a:ext>
            </a:extLst>
          </p:cNvPr>
          <p:cNvSpPr/>
          <p:nvPr/>
        </p:nvSpPr>
        <p:spPr>
          <a:xfrm>
            <a:off x="849976" y="1766767"/>
            <a:ext cx="1341669" cy="396613"/>
          </a:xfrm>
          <a:prstGeom prst="homePlate">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 name="矢印: 五方向 6">
            <a:extLst>
              <a:ext uri="{FF2B5EF4-FFF2-40B4-BE49-F238E27FC236}">
                <a16:creationId xmlns:a16="http://schemas.microsoft.com/office/drawing/2014/main" id="{889F2BDD-3FBD-53D4-745A-237B4FFC028F}"/>
              </a:ext>
            </a:extLst>
          </p:cNvPr>
          <p:cNvSpPr/>
          <p:nvPr/>
        </p:nvSpPr>
        <p:spPr>
          <a:xfrm>
            <a:off x="2352842" y="1766767"/>
            <a:ext cx="1341669" cy="396613"/>
          </a:xfrm>
          <a:prstGeom prst="homePlate">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 name="矢印: 五方向 10">
            <a:extLst>
              <a:ext uri="{FF2B5EF4-FFF2-40B4-BE49-F238E27FC236}">
                <a16:creationId xmlns:a16="http://schemas.microsoft.com/office/drawing/2014/main" id="{8B1D88B8-1238-3FF1-D10B-AF728E3692D8}"/>
              </a:ext>
            </a:extLst>
          </p:cNvPr>
          <p:cNvSpPr/>
          <p:nvPr/>
        </p:nvSpPr>
        <p:spPr>
          <a:xfrm>
            <a:off x="3855708" y="1766767"/>
            <a:ext cx="1341669" cy="396613"/>
          </a:xfrm>
          <a:prstGeom prst="homePlate">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 name="矢印: 五方向 14">
            <a:extLst>
              <a:ext uri="{FF2B5EF4-FFF2-40B4-BE49-F238E27FC236}">
                <a16:creationId xmlns:a16="http://schemas.microsoft.com/office/drawing/2014/main" id="{4C627EC2-A0BC-3D98-7B10-5337F4678A51}"/>
              </a:ext>
            </a:extLst>
          </p:cNvPr>
          <p:cNvSpPr/>
          <p:nvPr/>
        </p:nvSpPr>
        <p:spPr>
          <a:xfrm>
            <a:off x="5358574" y="1766767"/>
            <a:ext cx="1341669" cy="396613"/>
          </a:xfrm>
          <a:prstGeom prst="homePlate">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8" name="矢印: 五方向 17">
            <a:extLst>
              <a:ext uri="{FF2B5EF4-FFF2-40B4-BE49-F238E27FC236}">
                <a16:creationId xmlns:a16="http://schemas.microsoft.com/office/drawing/2014/main" id="{83A4FC19-E3D6-E0CF-114F-38AA12BAD968}"/>
              </a:ext>
            </a:extLst>
          </p:cNvPr>
          <p:cNvSpPr/>
          <p:nvPr/>
        </p:nvSpPr>
        <p:spPr>
          <a:xfrm>
            <a:off x="6861440" y="1766767"/>
            <a:ext cx="1341669" cy="396613"/>
          </a:xfrm>
          <a:prstGeom prst="homePlate">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矢印: 五方向 21">
            <a:extLst>
              <a:ext uri="{FF2B5EF4-FFF2-40B4-BE49-F238E27FC236}">
                <a16:creationId xmlns:a16="http://schemas.microsoft.com/office/drawing/2014/main" id="{2BE11395-51F1-36E0-B868-8C0D31CBFACD}"/>
              </a:ext>
            </a:extLst>
          </p:cNvPr>
          <p:cNvSpPr/>
          <p:nvPr/>
        </p:nvSpPr>
        <p:spPr>
          <a:xfrm>
            <a:off x="8364307" y="1766767"/>
            <a:ext cx="1341669" cy="396613"/>
          </a:xfrm>
          <a:prstGeom prst="homePlate">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200">
                <a:solidFill>
                  <a:schemeClr val="tx1"/>
                </a:solidFill>
                <a:latin typeface="Meiryo UI" panose="020B0604030504040204" pitchFamily="50" charset="-128"/>
                <a:ea typeface="Meiryo UI" panose="020B0604030504040204" pitchFamily="50" charset="-128"/>
              </a:rPr>
              <a:t>提供内容</a:t>
            </a:r>
            <a:r>
              <a:rPr kumimoji="1" lang="en-US" altLang="ja-JP" sz="1200">
                <a:solidFill>
                  <a:schemeClr val="tx1"/>
                </a:solidFill>
                <a:latin typeface="Meiryo UI" panose="020B0604030504040204" pitchFamily="50" charset="-128"/>
                <a:ea typeface="Meiryo UI" panose="020B0604030504040204" pitchFamily="50" charset="-128"/>
              </a:rPr>
              <a:t>/</a:t>
            </a:r>
          </a:p>
          <a:p>
            <a:pPr algn="ctr">
              <a:lnSpc>
                <a:spcPct val="100000"/>
              </a:lnSpc>
            </a:pPr>
            <a:r>
              <a:rPr kumimoji="1" lang="ja-JP" altLang="en-US" sz="1200">
                <a:solidFill>
                  <a:schemeClr val="tx1"/>
                </a:solidFill>
                <a:latin typeface="Meiryo UI" panose="020B0604030504040204" pitchFamily="50" charset="-128"/>
                <a:ea typeface="Meiryo UI" panose="020B0604030504040204" pitchFamily="50" charset="-128"/>
              </a:rPr>
              <a:t>顧客提供価値</a:t>
            </a:r>
          </a:p>
        </p:txBody>
      </p:sp>
      <p:sp>
        <p:nvSpPr>
          <p:cNvPr id="4" name="正方形/長方形 3">
            <a:extLst>
              <a:ext uri="{FF2B5EF4-FFF2-40B4-BE49-F238E27FC236}">
                <a16:creationId xmlns:a16="http://schemas.microsoft.com/office/drawing/2014/main" id="{434E834A-0738-E60B-433C-61D4E421A666}"/>
              </a:ext>
            </a:extLst>
          </p:cNvPr>
          <p:cNvSpPr/>
          <p:nvPr/>
        </p:nvSpPr>
        <p:spPr>
          <a:xfrm>
            <a:off x="849976" y="2224324"/>
            <a:ext cx="1341669" cy="1090572"/>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200" err="1">
                <a:solidFill>
                  <a:schemeClr val="tx1"/>
                </a:solidFill>
                <a:latin typeface="Meiryo UI" panose="020B0604030504040204" pitchFamily="50" charset="-128"/>
                <a:ea typeface="Meiryo UI" panose="020B0604030504040204" pitchFamily="50" charset="-128"/>
              </a:rPr>
              <a:t>Xxx</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F125CF87-64FA-07B5-64FA-3C0A9165F181}"/>
              </a:ext>
            </a:extLst>
          </p:cNvPr>
          <p:cNvSpPr/>
          <p:nvPr/>
        </p:nvSpPr>
        <p:spPr>
          <a:xfrm>
            <a:off x="2352842" y="2224324"/>
            <a:ext cx="1341669" cy="1090572"/>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200" err="1">
                <a:solidFill>
                  <a:schemeClr val="tx1"/>
                </a:solidFill>
                <a:latin typeface="Meiryo UI" panose="020B0604030504040204" pitchFamily="50" charset="-128"/>
                <a:ea typeface="Meiryo UI" panose="020B0604030504040204" pitchFamily="50" charset="-128"/>
              </a:rPr>
              <a:t>Xxx</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2C801CC-1B62-F1DD-F5DE-8E3F77A8BB17}"/>
              </a:ext>
            </a:extLst>
          </p:cNvPr>
          <p:cNvSpPr/>
          <p:nvPr/>
        </p:nvSpPr>
        <p:spPr>
          <a:xfrm>
            <a:off x="3855708" y="2224324"/>
            <a:ext cx="1341669" cy="1090572"/>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200" err="1">
                <a:solidFill>
                  <a:schemeClr val="tx1"/>
                </a:solidFill>
                <a:latin typeface="Meiryo UI" panose="020B0604030504040204" pitchFamily="50" charset="-128"/>
                <a:ea typeface="Meiryo UI" panose="020B0604030504040204" pitchFamily="50" charset="-128"/>
              </a:rPr>
              <a:t>Xxx</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4D587C-71D4-5A03-C8D7-425EC727FCC6}"/>
              </a:ext>
            </a:extLst>
          </p:cNvPr>
          <p:cNvSpPr/>
          <p:nvPr/>
        </p:nvSpPr>
        <p:spPr>
          <a:xfrm>
            <a:off x="5358574" y="2224324"/>
            <a:ext cx="1341669" cy="1090572"/>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200" err="1">
                <a:solidFill>
                  <a:schemeClr val="tx1"/>
                </a:solidFill>
                <a:latin typeface="Meiryo UI" panose="020B0604030504040204" pitchFamily="50" charset="-128"/>
                <a:ea typeface="Meiryo UI" panose="020B0604030504040204" pitchFamily="50" charset="-128"/>
              </a:rPr>
              <a:t>Xxx</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D52029EA-17A8-BA1A-AA80-10BEEA42E3E0}"/>
              </a:ext>
            </a:extLst>
          </p:cNvPr>
          <p:cNvSpPr/>
          <p:nvPr/>
        </p:nvSpPr>
        <p:spPr>
          <a:xfrm>
            <a:off x="6861440" y="2224324"/>
            <a:ext cx="1341669" cy="1090572"/>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200" err="1">
                <a:solidFill>
                  <a:schemeClr val="tx1"/>
                </a:solidFill>
                <a:latin typeface="Meiryo UI" panose="020B0604030504040204" pitchFamily="50" charset="-128"/>
                <a:ea typeface="Meiryo UI" panose="020B0604030504040204" pitchFamily="50" charset="-128"/>
              </a:rPr>
              <a:t>Xxx</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3A048B35-F70D-8EC2-9177-0D9FD2745E74}"/>
              </a:ext>
            </a:extLst>
          </p:cNvPr>
          <p:cNvSpPr/>
          <p:nvPr/>
        </p:nvSpPr>
        <p:spPr>
          <a:xfrm>
            <a:off x="8364307" y="2224324"/>
            <a:ext cx="1341669" cy="1090572"/>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lang="ja-JP"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製品・商品・サービスの内容）</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200" err="1">
                <a:solidFill>
                  <a:schemeClr val="tx1"/>
                </a:solidFill>
                <a:latin typeface="Meiryo UI" panose="020B0604030504040204" pitchFamily="50" charset="-128"/>
                <a:ea typeface="Meiryo UI" panose="020B0604030504040204" pitchFamily="50" charset="-128"/>
              </a:rPr>
              <a:t>Xxx</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75ADF9D2-95EB-94FB-DB66-FDE7E1DF3C5D}"/>
              </a:ext>
            </a:extLst>
          </p:cNvPr>
          <p:cNvSpPr/>
          <p:nvPr/>
        </p:nvSpPr>
        <p:spPr>
          <a:xfrm>
            <a:off x="849976" y="3347963"/>
            <a:ext cx="1341669" cy="1090572"/>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A58E27ED-0912-4889-6E86-ED683B05E6F6}"/>
              </a:ext>
            </a:extLst>
          </p:cNvPr>
          <p:cNvSpPr/>
          <p:nvPr/>
        </p:nvSpPr>
        <p:spPr>
          <a:xfrm>
            <a:off x="2352842" y="3347963"/>
            <a:ext cx="1341669" cy="1090572"/>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7AEF8A0E-2789-D8E8-2847-D30745C3042B}"/>
              </a:ext>
            </a:extLst>
          </p:cNvPr>
          <p:cNvSpPr/>
          <p:nvPr/>
        </p:nvSpPr>
        <p:spPr>
          <a:xfrm>
            <a:off x="3855708" y="3347963"/>
            <a:ext cx="1341669" cy="1090572"/>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F0B18A9-606C-C635-A39A-D061DEFBA4BF}"/>
              </a:ext>
            </a:extLst>
          </p:cNvPr>
          <p:cNvSpPr/>
          <p:nvPr/>
        </p:nvSpPr>
        <p:spPr>
          <a:xfrm>
            <a:off x="5358574" y="3347963"/>
            <a:ext cx="1341669" cy="1090572"/>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0BEED7C1-72D3-EFE7-9C21-B9872A34BECD}"/>
              </a:ext>
            </a:extLst>
          </p:cNvPr>
          <p:cNvSpPr/>
          <p:nvPr/>
        </p:nvSpPr>
        <p:spPr>
          <a:xfrm>
            <a:off x="6861440" y="3347963"/>
            <a:ext cx="1341669" cy="1090572"/>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DDBAABAB-860B-56E0-C7EB-2F46815023AC}"/>
              </a:ext>
            </a:extLst>
          </p:cNvPr>
          <p:cNvSpPr/>
          <p:nvPr/>
        </p:nvSpPr>
        <p:spPr>
          <a:xfrm>
            <a:off x="8364307" y="3347963"/>
            <a:ext cx="1341669" cy="1090572"/>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lang="ja-JP" altLang="en-US" sz="1200">
                <a:solidFill>
                  <a:schemeClr val="tx1"/>
                </a:solidFill>
                <a:latin typeface="Meiryo UI" panose="020B0604030504040204" pitchFamily="50" charset="-128"/>
                <a:ea typeface="Meiryo UI" panose="020B0604030504040204" pitchFamily="50" charset="-128"/>
              </a:rPr>
              <a:t>（どのような価値を提供しているか）</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en-US" altLang="ja-JP" sz="1200">
              <a:solidFill>
                <a:schemeClr val="tx1"/>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047D2A-57FD-7F8F-21ED-7623B623DF0C}"/>
              </a:ext>
            </a:extLst>
          </p:cNvPr>
          <p:cNvCxnSpPr>
            <a:cxnSpLocks/>
          </p:cNvCxnSpPr>
          <p:nvPr/>
        </p:nvCxnSpPr>
        <p:spPr>
          <a:xfrm>
            <a:off x="849976" y="3329128"/>
            <a:ext cx="8856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四角形: 角を丸くする 9">
            <a:extLst>
              <a:ext uri="{FF2B5EF4-FFF2-40B4-BE49-F238E27FC236}">
                <a16:creationId xmlns:a16="http://schemas.microsoft.com/office/drawing/2014/main" id="{921E4A72-1E65-EFAE-B953-BB115C89E671}"/>
              </a:ext>
            </a:extLst>
          </p:cNvPr>
          <p:cNvSpPr>
            <a:spLocks/>
          </p:cNvSpPr>
          <p:nvPr/>
        </p:nvSpPr>
        <p:spPr>
          <a:xfrm>
            <a:off x="741236" y="1693573"/>
            <a:ext cx="579784" cy="203211"/>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200" b="1">
                <a:solidFill>
                  <a:schemeClr val="bg1"/>
                </a:solidFill>
                <a:latin typeface="Meiryo UI" panose="020B0604030504040204" pitchFamily="50" charset="-128"/>
                <a:ea typeface="Meiryo UI" panose="020B0604030504040204" pitchFamily="50" charset="-128"/>
              </a:rPr>
              <a:t>業務①</a:t>
            </a:r>
          </a:p>
        </p:txBody>
      </p:sp>
      <p:sp>
        <p:nvSpPr>
          <p:cNvPr id="12" name="四角形: 角を丸くする 11">
            <a:extLst>
              <a:ext uri="{FF2B5EF4-FFF2-40B4-BE49-F238E27FC236}">
                <a16:creationId xmlns:a16="http://schemas.microsoft.com/office/drawing/2014/main" id="{69689F6A-A58B-BAEC-280F-00EC3BFF16A8}"/>
              </a:ext>
            </a:extLst>
          </p:cNvPr>
          <p:cNvSpPr>
            <a:spLocks/>
          </p:cNvSpPr>
          <p:nvPr/>
        </p:nvSpPr>
        <p:spPr>
          <a:xfrm>
            <a:off x="2244102" y="1693573"/>
            <a:ext cx="579784" cy="203211"/>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200" b="1">
                <a:solidFill>
                  <a:schemeClr val="bg1"/>
                </a:solidFill>
                <a:latin typeface="Meiryo UI" panose="020B0604030504040204" pitchFamily="50" charset="-128"/>
                <a:ea typeface="Meiryo UI" panose="020B0604030504040204" pitchFamily="50" charset="-128"/>
              </a:rPr>
              <a:t>業務②</a:t>
            </a:r>
          </a:p>
        </p:txBody>
      </p:sp>
      <p:sp>
        <p:nvSpPr>
          <p:cNvPr id="14" name="四角形: 角を丸くする 13">
            <a:extLst>
              <a:ext uri="{FF2B5EF4-FFF2-40B4-BE49-F238E27FC236}">
                <a16:creationId xmlns:a16="http://schemas.microsoft.com/office/drawing/2014/main" id="{BA67B3EE-D82C-A1BC-2661-BEB8D0CFA200}"/>
              </a:ext>
            </a:extLst>
          </p:cNvPr>
          <p:cNvSpPr>
            <a:spLocks/>
          </p:cNvSpPr>
          <p:nvPr/>
        </p:nvSpPr>
        <p:spPr>
          <a:xfrm>
            <a:off x="3746968" y="1693573"/>
            <a:ext cx="579784" cy="203211"/>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200" b="1">
                <a:solidFill>
                  <a:schemeClr val="bg1"/>
                </a:solidFill>
                <a:latin typeface="Meiryo UI" panose="020B0604030504040204" pitchFamily="50" charset="-128"/>
                <a:ea typeface="Meiryo UI" panose="020B0604030504040204" pitchFamily="50" charset="-128"/>
              </a:rPr>
              <a:t>業務③</a:t>
            </a:r>
          </a:p>
        </p:txBody>
      </p:sp>
      <p:sp>
        <p:nvSpPr>
          <p:cNvPr id="16" name="四角形: 角を丸くする 15">
            <a:extLst>
              <a:ext uri="{FF2B5EF4-FFF2-40B4-BE49-F238E27FC236}">
                <a16:creationId xmlns:a16="http://schemas.microsoft.com/office/drawing/2014/main" id="{E8A05FF4-82DC-718D-8322-D40C13F4CB9B}"/>
              </a:ext>
            </a:extLst>
          </p:cNvPr>
          <p:cNvSpPr>
            <a:spLocks/>
          </p:cNvSpPr>
          <p:nvPr/>
        </p:nvSpPr>
        <p:spPr>
          <a:xfrm>
            <a:off x="5249834" y="1693573"/>
            <a:ext cx="579784" cy="203211"/>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200" b="1">
                <a:solidFill>
                  <a:schemeClr val="bg1"/>
                </a:solidFill>
                <a:latin typeface="Meiryo UI" panose="020B0604030504040204" pitchFamily="50" charset="-128"/>
                <a:ea typeface="Meiryo UI" panose="020B0604030504040204" pitchFamily="50" charset="-128"/>
              </a:rPr>
              <a:t>業務④</a:t>
            </a:r>
          </a:p>
        </p:txBody>
      </p:sp>
      <p:sp>
        <p:nvSpPr>
          <p:cNvPr id="17" name="四角形: 角を丸くする 16">
            <a:extLst>
              <a:ext uri="{FF2B5EF4-FFF2-40B4-BE49-F238E27FC236}">
                <a16:creationId xmlns:a16="http://schemas.microsoft.com/office/drawing/2014/main" id="{D79AB4E0-FF7F-8F75-1A81-774B0E03643C}"/>
              </a:ext>
            </a:extLst>
          </p:cNvPr>
          <p:cNvSpPr>
            <a:spLocks/>
          </p:cNvSpPr>
          <p:nvPr/>
        </p:nvSpPr>
        <p:spPr>
          <a:xfrm>
            <a:off x="6752700" y="1693573"/>
            <a:ext cx="579784" cy="203211"/>
          </a:xfrm>
          <a:prstGeom prst="roundRect">
            <a:avLst/>
          </a:prstGeom>
          <a:solidFill>
            <a:schemeClr val="tx1">
              <a:lumMod val="65000"/>
              <a:lumOff val="35000"/>
            </a:schemeClr>
          </a:solidFill>
          <a:ln w="9525">
            <a:no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200" b="1">
                <a:solidFill>
                  <a:schemeClr val="bg1"/>
                </a:solidFill>
                <a:latin typeface="Meiryo UI" panose="020B0604030504040204" pitchFamily="50" charset="-128"/>
                <a:ea typeface="Meiryo UI" panose="020B0604030504040204" pitchFamily="50" charset="-128"/>
              </a:rPr>
              <a:t>業務⑤</a:t>
            </a:r>
          </a:p>
        </p:txBody>
      </p:sp>
      <p:sp>
        <p:nvSpPr>
          <p:cNvPr id="19" name="正方形/長方形 18">
            <a:extLst>
              <a:ext uri="{FF2B5EF4-FFF2-40B4-BE49-F238E27FC236}">
                <a16:creationId xmlns:a16="http://schemas.microsoft.com/office/drawing/2014/main" id="{97AB6C89-ADE5-DD99-103E-C2A75B6F323F}"/>
              </a:ext>
            </a:extLst>
          </p:cNvPr>
          <p:cNvSpPr/>
          <p:nvPr/>
        </p:nvSpPr>
        <p:spPr>
          <a:xfrm>
            <a:off x="199539" y="4528576"/>
            <a:ext cx="1476000" cy="270000"/>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bg1"/>
                </a:solidFill>
                <a:latin typeface="Meiryo UI" panose="020B0604030504040204" pitchFamily="50" charset="-128"/>
                <a:ea typeface="Meiryo UI" panose="020B0604030504040204" pitchFamily="50" charset="-128"/>
              </a:rPr>
              <a:t>商流</a:t>
            </a:r>
          </a:p>
        </p:txBody>
      </p:sp>
      <p:sp>
        <p:nvSpPr>
          <p:cNvPr id="53" name="正方形/長方形 52">
            <a:extLst>
              <a:ext uri="{FF2B5EF4-FFF2-40B4-BE49-F238E27FC236}">
                <a16:creationId xmlns:a16="http://schemas.microsoft.com/office/drawing/2014/main" id="{DC7DF545-E10C-8486-2A2F-7C4F2F307FD7}"/>
              </a:ext>
            </a:extLst>
          </p:cNvPr>
          <p:cNvSpPr/>
          <p:nvPr/>
        </p:nvSpPr>
        <p:spPr>
          <a:xfrm>
            <a:off x="619293" y="4883713"/>
            <a:ext cx="2687891" cy="814524"/>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200">
                <a:solidFill>
                  <a:schemeClr val="tx1"/>
                </a:solidFill>
                <a:latin typeface="Meiryo UI" panose="020B0604030504040204" pitchFamily="50" charset="-128"/>
                <a:ea typeface="Meiryo UI" panose="020B0604030504040204" pitchFamily="50" charset="-128"/>
              </a:rPr>
              <a:t>■社名・取引金額・内容等</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Ｘｘｘ</a:t>
            </a:r>
            <a:endParaRPr kumimoji="1" lang="en-US" altLang="ja-JP" sz="1200">
              <a:solidFill>
                <a:schemeClr val="tx1"/>
              </a:solidFill>
              <a:latin typeface="Meiryo UI" panose="020B0604030504040204" pitchFamily="50" charset="-128"/>
              <a:ea typeface="Meiryo UI" panose="020B0604030504040204" pitchFamily="50" charset="-128"/>
            </a:endParaRPr>
          </a:p>
          <a:p>
            <a:pPr>
              <a:lnSpc>
                <a:spcPct val="100000"/>
              </a:lnSpc>
            </a:pPr>
            <a:r>
              <a:rPr kumimoji="1" lang="ja-JP" altLang="en-US" sz="1200">
                <a:solidFill>
                  <a:schemeClr val="tx1"/>
                </a:solidFill>
                <a:latin typeface="Meiryo UI" panose="020B0604030504040204" pitchFamily="50" charset="-128"/>
                <a:ea typeface="Meiryo UI" panose="020B0604030504040204" pitchFamily="50" charset="-128"/>
              </a:rPr>
              <a:t>■選定理由</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Ｘｘｘ</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BA732E0C-DB39-0844-7235-225E7999667C}"/>
              </a:ext>
            </a:extLst>
          </p:cNvPr>
          <p:cNvSpPr/>
          <p:nvPr/>
        </p:nvSpPr>
        <p:spPr>
          <a:xfrm>
            <a:off x="619293" y="5784252"/>
            <a:ext cx="2687891" cy="814524"/>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200">
                <a:solidFill>
                  <a:schemeClr val="tx1"/>
                </a:solidFill>
                <a:latin typeface="Meiryo UI" panose="020B0604030504040204" pitchFamily="50" charset="-128"/>
                <a:ea typeface="Meiryo UI" panose="020B0604030504040204" pitchFamily="50" charset="-128"/>
              </a:rPr>
              <a:t>■社名・取引金額・内容等</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Ｘｘｘ</a:t>
            </a:r>
            <a:endParaRPr kumimoji="1" lang="en-US" altLang="ja-JP" sz="1200">
              <a:solidFill>
                <a:schemeClr val="tx1"/>
              </a:solidFill>
              <a:latin typeface="Meiryo UI" panose="020B0604030504040204" pitchFamily="50" charset="-128"/>
              <a:ea typeface="Meiryo UI" panose="020B0604030504040204" pitchFamily="50" charset="-128"/>
            </a:endParaRPr>
          </a:p>
          <a:p>
            <a:pPr>
              <a:lnSpc>
                <a:spcPct val="100000"/>
              </a:lnSpc>
            </a:pPr>
            <a:r>
              <a:rPr kumimoji="1" lang="ja-JP" altLang="en-US" sz="1200">
                <a:solidFill>
                  <a:schemeClr val="tx1"/>
                </a:solidFill>
                <a:latin typeface="Meiryo UI" panose="020B0604030504040204" pitchFamily="50" charset="-128"/>
                <a:ea typeface="Meiryo UI" panose="020B0604030504040204" pitchFamily="50" charset="-128"/>
              </a:rPr>
              <a:t>■選定理由</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Ｘｘｘ</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4BF39C70-B736-02D4-D5FB-90048B75C90C}"/>
              </a:ext>
            </a:extLst>
          </p:cNvPr>
          <p:cNvSpPr/>
          <p:nvPr/>
        </p:nvSpPr>
        <p:spPr>
          <a:xfrm>
            <a:off x="308260" y="4883713"/>
            <a:ext cx="311627" cy="814524"/>
          </a:xfrm>
          <a:prstGeom prst="rect">
            <a:avLst/>
          </a:prstGeom>
          <a:solidFill>
            <a:schemeClr val="tx1">
              <a:lumMod val="65000"/>
              <a:lumOff val="3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仕入先</a:t>
            </a:r>
          </a:p>
        </p:txBody>
      </p:sp>
      <p:sp>
        <p:nvSpPr>
          <p:cNvPr id="55" name="正方形/長方形 54">
            <a:extLst>
              <a:ext uri="{FF2B5EF4-FFF2-40B4-BE49-F238E27FC236}">
                <a16:creationId xmlns:a16="http://schemas.microsoft.com/office/drawing/2014/main" id="{F13727F3-7385-2B3F-2FDE-EC98938E016E}"/>
              </a:ext>
            </a:extLst>
          </p:cNvPr>
          <p:cNvSpPr/>
          <p:nvPr/>
        </p:nvSpPr>
        <p:spPr>
          <a:xfrm>
            <a:off x="308260" y="5784252"/>
            <a:ext cx="311627" cy="814524"/>
          </a:xfrm>
          <a:prstGeom prst="rect">
            <a:avLst/>
          </a:prstGeom>
          <a:solidFill>
            <a:schemeClr val="tx1">
              <a:lumMod val="65000"/>
              <a:lumOff val="3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協力先</a:t>
            </a:r>
          </a:p>
        </p:txBody>
      </p:sp>
      <p:sp>
        <p:nvSpPr>
          <p:cNvPr id="56" name="正方形/長方形 55">
            <a:extLst>
              <a:ext uri="{FF2B5EF4-FFF2-40B4-BE49-F238E27FC236}">
                <a16:creationId xmlns:a16="http://schemas.microsoft.com/office/drawing/2014/main" id="{AB294CB3-D2DB-5E17-8597-252AE533167D}"/>
              </a:ext>
            </a:extLst>
          </p:cNvPr>
          <p:cNvSpPr/>
          <p:nvPr/>
        </p:nvSpPr>
        <p:spPr>
          <a:xfrm>
            <a:off x="3722921" y="4973777"/>
            <a:ext cx="1141181" cy="1534936"/>
          </a:xfrm>
          <a:prstGeom prst="rect">
            <a:avLst/>
          </a:prstGeom>
          <a:solidFill>
            <a:schemeClr val="accent1"/>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当社</a:t>
            </a:r>
          </a:p>
        </p:txBody>
      </p:sp>
      <p:sp>
        <p:nvSpPr>
          <p:cNvPr id="63" name="正方形/長方形 62">
            <a:extLst>
              <a:ext uri="{FF2B5EF4-FFF2-40B4-BE49-F238E27FC236}">
                <a16:creationId xmlns:a16="http://schemas.microsoft.com/office/drawing/2014/main" id="{24144C73-3185-769A-5251-2CBC84DF1201}"/>
              </a:ext>
            </a:extLst>
          </p:cNvPr>
          <p:cNvSpPr/>
          <p:nvPr/>
        </p:nvSpPr>
        <p:spPr>
          <a:xfrm>
            <a:off x="5279839" y="5169435"/>
            <a:ext cx="1951082" cy="1429334"/>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200">
                <a:solidFill>
                  <a:schemeClr val="tx1"/>
                </a:solidFill>
                <a:latin typeface="Meiryo UI" panose="020B0604030504040204" pitchFamily="50" charset="-128"/>
                <a:ea typeface="Meiryo UI" panose="020B0604030504040204" pitchFamily="50" charset="-128"/>
              </a:rPr>
              <a:t>■属性（消費者・企業等）</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Ｘｘｘ</a:t>
            </a:r>
            <a:endParaRPr kumimoji="1" lang="en-US" altLang="ja-JP" sz="1200">
              <a:solidFill>
                <a:schemeClr val="tx1"/>
              </a:solidFill>
              <a:latin typeface="Meiryo UI" panose="020B0604030504040204" pitchFamily="50" charset="-128"/>
              <a:ea typeface="Meiryo UI" panose="020B0604030504040204" pitchFamily="50" charset="-128"/>
            </a:endParaRPr>
          </a:p>
          <a:p>
            <a:pPr>
              <a:lnSpc>
                <a:spcPct val="100000"/>
              </a:lnSpc>
            </a:pPr>
            <a:r>
              <a:rPr kumimoji="1" lang="ja-JP" altLang="en-US" sz="1200">
                <a:solidFill>
                  <a:schemeClr val="tx1"/>
                </a:solidFill>
                <a:latin typeface="Meiryo UI" panose="020B0604030504040204" pitchFamily="50" charset="-128"/>
                <a:ea typeface="Meiryo UI" panose="020B0604030504040204" pitchFamily="50" charset="-128"/>
              </a:rPr>
              <a:t>■選ばれている理由</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Ｘｘｘ</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53F2C33F-BCDE-9038-A6E7-48E214B36C34}"/>
              </a:ext>
            </a:extLst>
          </p:cNvPr>
          <p:cNvSpPr/>
          <p:nvPr/>
        </p:nvSpPr>
        <p:spPr>
          <a:xfrm>
            <a:off x="5279839" y="4883713"/>
            <a:ext cx="1951082" cy="285722"/>
          </a:xfrm>
          <a:prstGeom prst="rect">
            <a:avLst/>
          </a:prstGeom>
          <a:solidFill>
            <a:schemeClr val="tx1">
              <a:lumMod val="65000"/>
              <a:lumOff val="3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得意先</a:t>
            </a:r>
          </a:p>
        </p:txBody>
      </p:sp>
      <p:sp>
        <p:nvSpPr>
          <p:cNvPr id="67" name="正方形/長方形 66">
            <a:extLst>
              <a:ext uri="{FF2B5EF4-FFF2-40B4-BE49-F238E27FC236}">
                <a16:creationId xmlns:a16="http://schemas.microsoft.com/office/drawing/2014/main" id="{DF53F041-E371-A22E-10BB-1A1B8AC468D1}"/>
              </a:ext>
            </a:extLst>
          </p:cNvPr>
          <p:cNvSpPr/>
          <p:nvPr/>
        </p:nvSpPr>
        <p:spPr>
          <a:xfrm>
            <a:off x="7646658" y="5169435"/>
            <a:ext cx="1951082" cy="1429334"/>
          </a:xfrm>
          <a:prstGeom prst="rect">
            <a:avLst/>
          </a:prstGeom>
          <a:no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200">
                <a:solidFill>
                  <a:schemeClr val="tx1"/>
                </a:solidFill>
                <a:latin typeface="Meiryo UI" panose="020B0604030504040204" pitchFamily="50" charset="-128"/>
                <a:ea typeface="Meiryo UI" panose="020B0604030504040204" pitchFamily="50" charset="-128"/>
              </a:rPr>
              <a:t>■属性（消費者・企業等）</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Ｘｘｘ</a:t>
            </a:r>
            <a:endParaRPr kumimoji="1" lang="en-US" altLang="ja-JP" sz="1200">
              <a:solidFill>
                <a:schemeClr val="tx1"/>
              </a:solidFill>
              <a:latin typeface="Meiryo UI" panose="020B0604030504040204" pitchFamily="50" charset="-128"/>
              <a:ea typeface="Meiryo UI" panose="020B0604030504040204" pitchFamily="50" charset="-128"/>
            </a:endParaRPr>
          </a:p>
          <a:p>
            <a:pPr>
              <a:lnSpc>
                <a:spcPct val="100000"/>
              </a:lnSpc>
            </a:pPr>
            <a:r>
              <a:rPr kumimoji="1" lang="ja-JP" altLang="en-US" sz="1200">
                <a:solidFill>
                  <a:schemeClr val="tx1"/>
                </a:solidFill>
                <a:latin typeface="Meiryo UI" panose="020B0604030504040204" pitchFamily="50" charset="-128"/>
                <a:ea typeface="Meiryo UI" panose="020B0604030504040204" pitchFamily="50" charset="-128"/>
              </a:rPr>
              <a:t>■選ばれている理由</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Ｘｘｘ</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589CD961-D431-93F9-FD21-DC1E78D29088}"/>
              </a:ext>
            </a:extLst>
          </p:cNvPr>
          <p:cNvSpPr/>
          <p:nvPr/>
        </p:nvSpPr>
        <p:spPr>
          <a:xfrm>
            <a:off x="7646658" y="4883713"/>
            <a:ext cx="1951082" cy="285722"/>
          </a:xfrm>
          <a:prstGeom prst="rect">
            <a:avLst/>
          </a:prstGeom>
          <a:solidFill>
            <a:schemeClr val="tx1">
              <a:lumMod val="65000"/>
              <a:lumOff val="35000"/>
            </a:schemeClr>
          </a:solidFill>
          <a:ln w="9525">
            <a:solidFill>
              <a:schemeClr val="bg1">
                <a:lumMod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得意先</a:t>
            </a:r>
          </a:p>
        </p:txBody>
      </p:sp>
      <p:cxnSp>
        <p:nvCxnSpPr>
          <p:cNvPr id="74" name="直線矢印コネクタ 73">
            <a:extLst>
              <a:ext uri="{FF2B5EF4-FFF2-40B4-BE49-F238E27FC236}">
                <a16:creationId xmlns:a16="http://schemas.microsoft.com/office/drawing/2014/main" id="{F750F285-9D82-B309-137F-459668EDAE57}"/>
              </a:ext>
            </a:extLst>
          </p:cNvPr>
          <p:cNvCxnSpPr>
            <a:cxnSpLocks/>
            <a:stCxn id="53" idx="3"/>
          </p:cNvCxnSpPr>
          <p:nvPr/>
        </p:nvCxnSpPr>
        <p:spPr>
          <a:xfrm>
            <a:off x="3307184" y="5290975"/>
            <a:ext cx="387327" cy="0"/>
          </a:xfrm>
          <a:prstGeom prst="straightConnector1">
            <a:avLst/>
          </a:prstGeom>
          <a:ln w="381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6" name="直線矢印コネクタ 75">
            <a:extLst>
              <a:ext uri="{FF2B5EF4-FFF2-40B4-BE49-F238E27FC236}">
                <a16:creationId xmlns:a16="http://schemas.microsoft.com/office/drawing/2014/main" id="{C3663558-4666-B2E9-9252-B21A655E92DE}"/>
              </a:ext>
            </a:extLst>
          </p:cNvPr>
          <p:cNvCxnSpPr>
            <a:cxnSpLocks/>
            <a:stCxn id="54" idx="3"/>
          </p:cNvCxnSpPr>
          <p:nvPr/>
        </p:nvCxnSpPr>
        <p:spPr>
          <a:xfrm>
            <a:off x="3307184" y="6191514"/>
            <a:ext cx="387327" cy="0"/>
          </a:xfrm>
          <a:prstGeom prst="straightConnector1">
            <a:avLst/>
          </a:prstGeom>
          <a:ln w="381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9" name="直線矢印コネクタ 78">
            <a:extLst>
              <a:ext uri="{FF2B5EF4-FFF2-40B4-BE49-F238E27FC236}">
                <a16:creationId xmlns:a16="http://schemas.microsoft.com/office/drawing/2014/main" id="{5E703C58-9A05-3891-0D11-8B880BA40E8C}"/>
              </a:ext>
            </a:extLst>
          </p:cNvPr>
          <p:cNvCxnSpPr>
            <a:cxnSpLocks/>
            <a:stCxn id="56" idx="3"/>
            <a:endCxn id="63" idx="1"/>
          </p:cNvCxnSpPr>
          <p:nvPr/>
        </p:nvCxnSpPr>
        <p:spPr>
          <a:xfrm>
            <a:off x="4864102" y="5741245"/>
            <a:ext cx="415737" cy="0"/>
          </a:xfrm>
          <a:prstGeom prst="straightConnector1">
            <a:avLst/>
          </a:prstGeom>
          <a:ln w="381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a:extLst>
              <a:ext uri="{FF2B5EF4-FFF2-40B4-BE49-F238E27FC236}">
                <a16:creationId xmlns:a16="http://schemas.microsoft.com/office/drawing/2014/main" id="{FFB2EA83-D2EF-AAFB-0E92-97235A4DECD4}"/>
              </a:ext>
            </a:extLst>
          </p:cNvPr>
          <p:cNvCxnSpPr>
            <a:cxnSpLocks/>
          </p:cNvCxnSpPr>
          <p:nvPr/>
        </p:nvCxnSpPr>
        <p:spPr>
          <a:xfrm>
            <a:off x="7230921" y="5741245"/>
            <a:ext cx="415737" cy="0"/>
          </a:xfrm>
          <a:prstGeom prst="straightConnector1">
            <a:avLst/>
          </a:prstGeom>
          <a:ln w="381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5" name="スライド番号プレースホルダー 84">
            <a:extLst>
              <a:ext uri="{FF2B5EF4-FFF2-40B4-BE49-F238E27FC236}">
                <a16:creationId xmlns:a16="http://schemas.microsoft.com/office/drawing/2014/main" id="{A7D9DE98-AC71-12A2-2D67-B50989EEB9E0}"/>
              </a:ext>
            </a:extLst>
          </p:cNvPr>
          <p:cNvSpPr>
            <a:spLocks noGrp="1"/>
          </p:cNvSpPr>
          <p:nvPr>
            <p:ph type="sldNum" sz="quarter" idx="12"/>
          </p:nvPr>
        </p:nvSpPr>
        <p:spPr/>
        <p:txBody>
          <a:bodyPr/>
          <a:lstStyle/>
          <a:p>
            <a:fld id="{D9550142-B990-490A-A107-ED7302A7FD52}" type="slidenum">
              <a:rPr kumimoji="1" lang="ja-JP" altLang="en-US" smtClean="0"/>
              <a:t>17</a:t>
            </a:fld>
            <a:endParaRPr kumimoji="1" lang="ja-JP" altLang="en-US"/>
          </a:p>
        </p:txBody>
      </p:sp>
    </p:spTree>
    <p:extLst>
      <p:ext uri="{BB962C8B-B14F-4D97-AF65-F5344CB8AC3E}">
        <p14:creationId xmlns:p14="http://schemas.microsoft.com/office/powerpoint/2010/main" val="3065698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772107"/>
          </a:xfrm>
        </p:spPr>
        <p:txBody>
          <a:bodyPr/>
          <a:lstStyle/>
          <a:p>
            <a:pPr algn="just"/>
            <a:r>
              <a:rPr lang="ja-JP" altLang="en-US" sz="1800">
                <a:uFill>
                  <a:solidFill>
                    <a:srgbClr val="FF0000"/>
                  </a:solidFill>
                </a:uFill>
              </a:rPr>
              <a:t>経営方針、事業の状況、取り巻く環境・関係者、内部管理体制を踏まえた現状の整理を記載してください。</a:t>
            </a:r>
          </a:p>
        </p:txBody>
      </p:sp>
      <p:sp>
        <p:nvSpPr>
          <p:cNvPr id="13" name="タイトル 2"/>
          <p:cNvSpPr>
            <a:spLocks noGrp="1"/>
          </p:cNvSpPr>
          <p:nvPr>
            <p:ph type="title"/>
          </p:nvPr>
        </p:nvSpPr>
        <p:spPr>
          <a:xfrm>
            <a:off x="200471" y="147409"/>
            <a:ext cx="9505503" cy="400110"/>
          </a:xfrm>
        </p:spPr>
        <p:txBody>
          <a:bodyPr/>
          <a:lstStyle/>
          <a:p>
            <a:r>
              <a:rPr lang="ja-JP" altLang="en-US" sz="2000"/>
              <a:t>（参考）</a:t>
            </a:r>
            <a:r>
              <a:rPr kumimoji="1" lang="ja-JP" altLang="en-US" sz="2000"/>
              <a:t>現状把握</a:t>
            </a:r>
            <a:r>
              <a:rPr lang="ja-JP" altLang="en-US" sz="2000"/>
              <a:t>｜定性分析②（</a:t>
            </a:r>
            <a:r>
              <a:rPr lang="en-US" altLang="ja-JP" sz="2000"/>
              <a:t>4</a:t>
            </a:r>
            <a:r>
              <a:rPr lang="ja-JP" altLang="en-US" sz="2000"/>
              <a:t>つの視点）</a:t>
            </a:r>
          </a:p>
        </p:txBody>
      </p:sp>
      <p:sp>
        <p:nvSpPr>
          <p:cNvPr id="3" name="スライド番号プレースホルダー 2">
            <a:extLst>
              <a:ext uri="{FF2B5EF4-FFF2-40B4-BE49-F238E27FC236}">
                <a16:creationId xmlns:a16="http://schemas.microsoft.com/office/drawing/2014/main" id="{939F57F6-51C6-8DA8-A96F-FE3F648C5FC9}"/>
              </a:ext>
            </a:extLst>
          </p:cNvPr>
          <p:cNvSpPr>
            <a:spLocks noGrp="1"/>
          </p:cNvSpPr>
          <p:nvPr>
            <p:ph type="sldNum" sz="quarter" idx="12"/>
          </p:nvPr>
        </p:nvSpPr>
        <p:spPr/>
        <p:txBody>
          <a:bodyPr/>
          <a:lstStyle/>
          <a:p>
            <a:fld id="{D9550142-B990-490A-A107-ED7302A7FD52}" type="slidenum">
              <a:rPr kumimoji="1" lang="ja-JP" altLang="en-US" smtClean="0"/>
              <a:t>18</a:t>
            </a:fld>
            <a:endParaRPr kumimoji="1" lang="ja-JP" altLang="en-US"/>
          </a:p>
        </p:txBody>
      </p:sp>
      <p:sp>
        <p:nvSpPr>
          <p:cNvPr id="17" name="正方形/長方形 16">
            <a:extLst>
              <a:ext uri="{FF2B5EF4-FFF2-40B4-BE49-F238E27FC236}">
                <a16:creationId xmlns:a16="http://schemas.microsoft.com/office/drawing/2014/main" id="{4297E4F8-B5D5-7308-E32D-6DB66F5744A1}"/>
              </a:ext>
            </a:extLst>
          </p:cNvPr>
          <p:cNvSpPr/>
          <p:nvPr/>
        </p:nvSpPr>
        <p:spPr>
          <a:xfrm>
            <a:off x="200026" y="1371327"/>
            <a:ext cx="2304000" cy="270000"/>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bg1"/>
                </a:solidFill>
                <a:latin typeface="Meiryo UI" panose="020B0604030504040204" pitchFamily="50" charset="-128"/>
                <a:ea typeface="Meiryo UI" panose="020B0604030504040204" pitchFamily="50" charset="-128"/>
              </a:rPr>
              <a:t>経営方針</a:t>
            </a:r>
          </a:p>
        </p:txBody>
      </p:sp>
      <p:sp>
        <p:nvSpPr>
          <p:cNvPr id="27" name="正方形/長方形 26">
            <a:extLst>
              <a:ext uri="{FF2B5EF4-FFF2-40B4-BE49-F238E27FC236}">
                <a16:creationId xmlns:a16="http://schemas.microsoft.com/office/drawing/2014/main" id="{3DABDB50-AF0E-D403-68AB-3063C046B7D2}"/>
              </a:ext>
            </a:extLst>
          </p:cNvPr>
          <p:cNvSpPr/>
          <p:nvPr/>
        </p:nvSpPr>
        <p:spPr>
          <a:xfrm>
            <a:off x="2600847" y="1371327"/>
            <a:ext cx="2304000" cy="270000"/>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bg1"/>
                </a:solidFill>
                <a:latin typeface="Meiryo UI" panose="020B0604030504040204" pitchFamily="50" charset="-128"/>
                <a:ea typeface="Meiryo UI" panose="020B0604030504040204" pitchFamily="50" charset="-128"/>
              </a:rPr>
              <a:t>事業の状況</a:t>
            </a:r>
          </a:p>
        </p:txBody>
      </p:sp>
      <p:sp>
        <p:nvSpPr>
          <p:cNvPr id="28" name="正方形/長方形 27">
            <a:extLst>
              <a:ext uri="{FF2B5EF4-FFF2-40B4-BE49-F238E27FC236}">
                <a16:creationId xmlns:a16="http://schemas.microsoft.com/office/drawing/2014/main" id="{C187FF33-D166-FB86-6887-9E3A9C0A4848}"/>
              </a:ext>
            </a:extLst>
          </p:cNvPr>
          <p:cNvSpPr/>
          <p:nvPr/>
        </p:nvSpPr>
        <p:spPr>
          <a:xfrm>
            <a:off x="5001412" y="1371327"/>
            <a:ext cx="2304000" cy="270000"/>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bg1"/>
                </a:solidFill>
                <a:latin typeface="Meiryo UI" panose="020B0604030504040204" pitchFamily="50" charset="-128"/>
                <a:ea typeface="Meiryo UI" panose="020B0604030504040204" pitchFamily="50" charset="-128"/>
              </a:rPr>
              <a:t>取り巻く環境・関係者</a:t>
            </a:r>
          </a:p>
        </p:txBody>
      </p:sp>
      <p:sp>
        <p:nvSpPr>
          <p:cNvPr id="29" name="正方形/長方形 28">
            <a:extLst>
              <a:ext uri="{FF2B5EF4-FFF2-40B4-BE49-F238E27FC236}">
                <a16:creationId xmlns:a16="http://schemas.microsoft.com/office/drawing/2014/main" id="{438E2F85-019C-B787-7B5C-15D6313A9ABA}"/>
              </a:ext>
            </a:extLst>
          </p:cNvPr>
          <p:cNvSpPr/>
          <p:nvPr/>
        </p:nvSpPr>
        <p:spPr>
          <a:xfrm>
            <a:off x="7401976" y="1371327"/>
            <a:ext cx="2304000" cy="270000"/>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zh-CN" altLang="en-US" sz="1600" b="1">
                <a:solidFill>
                  <a:schemeClr val="bg1"/>
                </a:solidFill>
                <a:latin typeface="Meiryo UI" panose="020B0604030504040204" pitchFamily="50" charset="-128"/>
                <a:ea typeface="Meiryo UI" panose="020B0604030504040204" pitchFamily="50" charset="-128"/>
              </a:rPr>
              <a:t>内部管理体制</a:t>
            </a:r>
          </a:p>
        </p:txBody>
      </p:sp>
      <p:sp>
        <p:nvSpPr>
          <p:cNvPr id="5" name="正方形/長方形 4">
            <a:extLst>
              <a:ext uri="{FF2B5EF4-FFF2-40B4-BE49-F238E27FC236}">
                <a16:creationId xmlns:a16="http://schemas.microsoft.com/office/drawing/2014/main" id="{805C4DAC-E2DC-2DB4-8D86-C62F2F4DB844}"/>
              </a:ext>
            </a:extLst>
          </p:cNvPr>
          <p:cNvSpPr/>
          <p:nvPr/>
        </p:nvSpPr>
        <p:spPr>
          <a:xfrm>
            <a:off x="200026" y="1687047"/>
            <a:ext cx="2304256" cy="1558486"/>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経営理念・ビジョン</a:t>
            </a:r>
            <a:endParaRPr kumimoji="1" lang="en-US" altLang="ja-JP" sz="1050">
              <a:solidFill>
                <a:schemeClr val="tx1"/>
              </a:solidFill>
              <a:latin typeface="Meiryo UI" panose="020B0604030504040204" pitchFamily="50" charset="-128"/>
              <a:ea typeface="Meiryo UI" panose="020B0604030504040204" pitchFamily="50" charset="-128"/>
            </a:endParaRPr>
          </a:p>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経営哲学・考え・方針等</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A421F50C-DBD3-2D5F-2D20-8F368B3BFEB7}"/>
              </a:ext>
            </a:extLst>
          </p:cNvPr>
          <p:cNvSpPr/>
          <p:nvPr/>
        </p:nvSpPr>
        <p:spPr>
          <a:xfrm>
            <a:off x="200026" y="3348036"/>
            <a:ext cx="2304256" cy="1558486"/>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経営意欲</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251270F-E311-600A-DF82-BD5516EC0B83}"/>
              </a:ext>
            </a:extLst>
          </p:cNvPr>
          <p:cNvSpPr/>
          <p:nvPr/>
        </p:nvSpPr>
        <p:spPr>
          <a:xfrm>
            <a:off x="200026" y="5002285"/>
            <a:ext cx="2304256" cy="1558486"/>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経営体制・意思決定プロセス</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00DB62A-10CB-5393-BD63-CED6AE415C53}"/>
              </a:ext>
            </a:extLst>
          </p:cNvPr>
          <p:cNvSpPr/>
          <p:nvPr/>
        </p:nvSpPr>
        <p:spPr>
          <a:xfrm>
            <a:off x="2600847" y="1687047"/>
            <a:ext cx="2304000" cy="75410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企業及び事業沿革</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E671D07B-3D65-24E7-FE5F-21CB3AAB600F}"/>
              </a:ext>
            </a:extLst>
          </p:cNvPr>
          <p:cNvSpPr/>
          <p:nvPr/>
        </p:nvSpPr>
        <p:spPr>
          <a:xfrm>
            <a:off x="2600847" y="2510972"/>
            <a:ext cx="2304000" cy="75410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強み</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510EE3D3-5022-1F19-3534-A39C9BF0512B}"/>
              </a:ext>
            </a:extLst>
          </p:cNvPr>
          <p:cNvSpPr/>
          <p:nvPr/>
        </p:nvSpPr>
        <p:spPr>
          <a:xfrm>
            <a:off x="2600847" y="3334895"/>
            <a:ext cx="2304000" cy="75410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弱み</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BFD0B198-E404-22B3-7364-1FB291EAEC10}"/>
              </a:ext>
            </a:extLst>
          </p:cNvPr>
          <p:cNvSpPr/>
          <p:nvPr/>
        </p:nvSpPr>
        <p:spPr>
          <a:xfrm>
            <a:off x="2600847" y="4158820"/>
            <a:ext cx="2304000" cy="1578031"/>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en-US" altLang="ja-JP" sz="1050">
                <a:solidFill>
                  <a:schemeClr val="tx1"/>
                </a:solidFill>
                <a:latin typeface="Meiryo UI" panose="020B0604030504040204" pitchFamily="50" charset="-128"/>
                <a:ea typeface="Meiryo UI" panose="020B0604030504040204" pitchFamily="50" charset="-128"/>
              </a:rPr>
              <a:t>IT</a:t>
            </a:r>
            <a:r>
              <a:rPr kumimoji="1" lang="ja-JP" altLang="en-US" sz="1050">
                <a:solidFill>
                  <a:schemeClr val="tx1"/>
                </a:solidFill>
                <a:latin typeface="Meiryo UI" panose="020B0604030504040204" pitchFamily="50" charset="-128"/>
                <a:ea typeface="Meiryo UI" panose="020B0604030504040204" pitchFamily="50" charset="-128"/>
              </a:rPr>
              <a:t>に関する投資</a:t>
            </a:r>
            <a:r>
              <a:rPr lang="ja-JP" altLang="en-US"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活用の状況</a:t>
            </a:r>
            <a:r>
              <a:rPr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1</a:t>
            </a:r>
            <a:r>
              <a:rPr kumimoji="1" lang="ja-JP" altLang="en-US" sz="1050">
                <a:solidFill>
                  <a:schemeClr val="tx1"/>
                </a:solidFill>
                <a:latin typeface="Meiryo UI" panose="020B0604030504040204" pitchFamily="50" charset="-128"/>
                <a:ea typeface="Meiryo UI" panose="020B0604030504040204" pitchFamily="50" charset="-128"/>
              </a:rPr>
              <a:t>時間当たり付加価値（生産性）向上に向けた取り組み</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D610CC2-4031-13D2-217B-F961FF3B3BCA}"/>
              </a:ext>
            </a:extLst>
          </p:cNvPr>
          <p:cNvSpPr/>
          <p:nvPr/>
        </p:nvSpPr>
        <p:spPr>
          <a:xfrm>
            <a:off x="2600847" y="5806669"/>
            <a:ext cx="2304000" cy="75410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その他</a:t>
            </a:r>
            <a:r>
              <a:rPr lang="ja-JP" altLang="en-US" sz="1050">
                <a:solidFill>
                  <a:schemeClr val="tx1"/>
                </a:solidFill>
                <a:latin typeface="Meiryo UI" panose="020B0604030504040204" pitchFamily="50" charset="-128"/>
                <a:ea typeface="Meiryo UI" panose="020B0604030504040204" pitchFamily="50" charset="-128"/>
              </a:rPr>
              <a:t>（業務別の論点）</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5693DB61-54E3-EAB6-C776-62CF4C028466}"/>
              </a:ext>
            </a:extLst>
          </p:cNvPr>
          <p:cNvSpPr/>
          <p:nvPr/>
        </p:nvSpPr>
        <p:spPr>
          <a:xfrm>
            <a:off x="5001412" y="1687047"/>
            <a:ext cx="2304000" cy="907528"/>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ysClr val="windowText" lastClr="000000"/>
                </a:solidFill>
                <a:latin typeface="Meiryo UI" panose="020B0604030504040204" pitchFamily="50" charset="-128"/>
                <a:ea typeface="Meiryo UI" panose="020B0604030504040204" pitchFamily="50" charset="-128"/>
              </a:rPr>
              <a:t>市場動向・規模・シェアの把握</a:t>
            </a:r>
            <a:r>
              <a:rPr lang="ja-JP" altLang="en-US" sz="1050">
                <a:solidFill>
                  <a:sysClr val="windowText" lastClr="000000"/>
                </a:solidFill>
                <a:latin typeface="Meiryo UI" panose="020B0604030504040204" pitchFamily="50" charset="-128"/>
                <a:ea typeface="Meiryo UI" panose="020B0604030504040204" pitchFamily="50" charset="-128"/>
              </a:rPr>
              <a:t>、</a:t>
            </a:r>
            <a:r>
              <a:rPr kumimoji="1" lang="ja-JP" altLang="en-US" sz="1050">
                <a:solidFill>
                  <a:sysClr val="windowText" lastClr="000000"/>
                </a:solidFill>
                <a:latin typeface="Meiryo UI" panose="020B0604030504040204" pitchFamily="50" charset="-128"/>
                <a:ea typeface="Meiryo UI" panose="020B0604030504040204" pitchFamily="50" charset="-128"/>
              </a:rPr>
              <a:t>競合他社との比較</a:t>
            </a:r>
            <a:endParaRPr kumimoji="1" lang="en-US" altLang="ja-JP" sz="1050">
              <a:solidFill>
                <a:sysClr val="windowText" lastClr="000000"/>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1D860D0B-CEFA-9F40-F346-2904CA7DEE20}"/>
              </a:ext>
            </a:extLst>
          </p:cNvPr>
          <p:cNvSpPr/>
          <p:nvPr/>
        </p:nvSpPr>
        <p:spPr>
          <a:xfrm>
            <a:off x="5001412" y="2678596"/>
            <a:ext cx="2304000" cy="907528"/>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ysClr val="windowText" lastClr="000000"/>
                </a:solidFill>
                <a:latin typeface="Meiryo UI" panose="020B0604030504040204" pitchFamily="50" charset="-128"/>
                <a:ea typeface="Meiryo UI" panose="020B0604030504040204" pitchFamily="50" charset="-128"/>
              </a:rPr>
              <a:t>顧客リピート率・新規開拓率</a:t>
            </a:r>
            <a:r>
              <a:rPr lang="ja-JP" altLang="en-US" sz="1050">
                <a:solidFill>
                  <a:sysClr val="windowText" lastClr="000000"/>
                </a:solidFill>
                <a:latin typeface="Meiryo UI" panose="020B0604030504040204" pitchFamily="50" charset="-128"/>
                <a:ea typeface="Meiryo UI" panose="020B0604030504040204" pitchFamily="50" charset="-128"/>
              </a:rPr>
              <a:t>、</a:t>
            </a:r>
            <a:r>
              <a:rPr kumimoji="1" lang="ja-JP" altLang="en-US" sz="1050">
                <a:solidFill>
                  <a:sysClr val="windowText" lastClr="000000"/>
                </a:solidFill>
                <a:latin typeface="Meiryo UI" panose="020B0604030504040204" pitchFamily="50" charset="-128"/>
                <a:ea typeface="Meiryo UI" panose="020B0604030504040204" pitchFamily="50" charset="-128"/>
              </a:rPr>
              <a:t>主な取引先企業の推移</a:t>
            </a:r>
            <a:r>
              <a:rPr lang="ja-JP" altLang="en-US" sz="1050">
                <a:solidFill>
                  <a:sysClr val="windowText" lastClr="000000"/>
                </a:solidFill>
                <a:latin typeface="Meiryo UI" panose="020B0604030504040204" pitchFamily="50" charset="-128"/>
                <a:ea typeface="Meiryo UI" panose="020B0604030504040204" pitchFamily="50" charset="-128"/>
              </a:rPr>
              <a:t>、</a:t>
            </a:r>
            <a:r>
              <a:rPr kumimoji="1" lang="ja-JP" altLang="en-US" sz="1050">
                <a:solidFill>
                  <a:sysClr val="windowText" lastClr="000000"/>
                </a:solidFill>
                <a:latin typeface="Meiryo UI" panose="020B0604030504040204" pitchFamily="50" charset="-128"/>
                <a:ea typeface="Meiryo UI" panose="020B0604030504040204" pitchFamily="50" charset="-128"/>
              </a:rPr>
              <a:t>顧客からのフィードバックの有無</a:t>
            </a:r>
            <a:endParaRPr kumimoji="1" lang="en-US" altLang="ja-JP" sz="1050">
              <a:solidFill>
                <a:sysClr val="windowText" lastClr="000000"/>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32845CB8-C295-203B-4110-AAE1C538BC71}"/>
              </a:ext>
            </a:extLst>
          </p:cNvPr>
          <p:cNvSpPr/>
          <p:nvPr/>
        </p:nvSpPr>
        <p:spPr>
          <a:xfrm>
            <a:off x="5001412" y="3670147"/>
            <a:ext cx="2304000" cy="907528"/>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zh-TW" altLang="en-US" sz="1050">
                <a:solidFill>
                  <a:sysClr val="windowText" lastClr="000000"/>
                </a:solidFill>
                <a:latin typeface="Meiryo UI" panose="020B0604030504040204" pitchFamily="50" charset="-128"/>
                <a:ea typeface="Meiryo UI" panose="020B0604030504040204" pitchFamily="50" charset="-128"/>
              </a:rPr>
              <a:t>従業員定着率</a:t>
            </a:r>
            <a:r>
              <a:rPr lang="ja-JP" altLang="en-US" sz="1050">
                <a:solidFill>
                  <a:sysClr val="windowText" lastClr="000000"/>
                </a:solidFill>
                <a:latin typeface="Meiryo UI" panose="020B0604030504040204" pitchFamily="50" charset="-128"/>
                <a:ea typeface="Meiryo UI" panose="020B0604030504040204" pitchFamily="50" charset="-128"/>
              </a:rPr>
              <a:t>、</a:t>
            </a:r>
            <a:r>
              <a:rPr kumimoji="1" lang="ja-JP" altLang="en-US" sz="1050">
                <a:solidFill>
                  <a:sysClr val="windowText" lastClr="000000"/>
                </a:solidFill>
                <a:latin typeface="Meiryo UI" panose="020B0604030504040204" pitchFamily="50" charset="-128"/>
                <a:ea typeface="Meiryo UI" panose="020B0604030504040204" pitchFamily="50" charset="-128"/>
              </a:rPr>
              <a:t>勤続年数・平均給与</a:t>
            </a:r>
            <a:endParaRPr kumimoji="1" lang="en-US" altLang="ja-JP" sz="1050">
              <a:solidFill>
                <a:sysClr val="windowText" lastClr="000000"/>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79688B91-C508-543A-0DB9-53DB2752D030}"/>
              </a:ext>
            </a:extLst>
          </p:cNvPr>
          <p:cNvSpPr/>
          <p:nvPr/>
        </p:nvSpPr>
        <p:spPr>
          <a:xfrm>
            <a:off x="5001412" y="4661696"/>
            <a:ext cx="2304000" cy="907528"/>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ysClr val="windowText" lastClr="000000"/>
                </a:solidFill>
                <a:latin typeface="Meiryo UI" panose="020B0604030504040204" pitchFamily="50" charset="-128"/>
                <a:ea typeface="Meiryo UI" panose="020B0604030504040204" pitchFamily="50" charset="-128"/>
              </a:rPr>
              <a:t>ファミリービジネスとしての性格</a:t>
            </a:r>
            <a:r>
              <a:rPr lang="ja-JP" altLang="en-US" sz="1050">
                <a:solidFill>
                  <a:sysClr val="windowText" lastClr="000000"/>
                </a:solidFill>
                <a:latin typeface="Meiryo UI" panose="020B0604030504040204" pitchFamily="50" charset="-128"/>
                <a:ea typeface="Meiryo UI" panose="020B0604030504040204" pitchFamily="50" charset="-128"/>
              </a:rPr>
              <a:t>、</a:t>
            </a:r>
            <a:r>
              <a:rPr kumimoji="1" lang="ja-JP" altLang="en-US" sz="1050">
                <a:solidFill>
                  <a:sysClr val="windowText" lastClr="000000"/>
                </a:solidFill>
                <a:latin typeface="Meiryo UI" panose="020B0604030504040204" pitchFamily="50" charset="-128"/>
                <a:ea typeface="Meiryo UI" panose="020B0604030504040204" pitchFamily="50" charset="-128"/>
              </a:rPr>
              <a:t>関係者との関係</a:t>
            </a:r>
            <a:endParaRPr kumimoji="1" lang="en-US" altLang="ja-JP" sz="1050">
              <a:solidFill>
                <a:sysClr val="windowText" lastClr="000000"/>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95993F45-9F17-003D-551B-F158E5FC65B3}"/>
              </a:ext>
            </a:extLst>
          </p:cNvPr>
          <p:cNvSpPr/>
          <p:nvPr/>
        </p:nvSpPr>
        <p:spPr>
          <a:xfrm>
            <a:off x="5001412" y="5653247"/>
            <a:ext cx="2304000" cy="907528"/>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ysClr val="windowText" lastClr="000000"/>
                </a:solidFill>
                <a:latin typeface="Meiryo UI" panose="020B0604030504040204" pitchFamily="50" charset="-128"/>
                <a:ea typeface="Meiryo UI" panose="020B0604030504040204" pitchFamily="50" charset="-128"/>
              </a:rPr>
              <a:t>取引金融機関数・推移</a:t>
            </a:r>
            <a:r>
              <a:rPr lang="ja-JP" altLang="en-US" sz="1050">
                <a:solidFill>
                  <a:sysClr val="windowText" lastClr="000000"/>
                </a:solidFill>
                <a:latin typeface="Meiryo UI" panose="020B0604030504040204" pitchFamily="50" charset="-128"/>
                <a:ea typeface="Meiryo UI" panose="020B0604030504040204" pitchFamily="50" charset="-128"/>
              </a:rPr>
              <a:t>、</a:t>
            </a:r>
            <a:r>
              <a:rPr kumimoji="1" lang="ja-JP" altLang="en-US" sz="1050">
                <a:solidFill>
                  <a:sysClr val="windowText" lastClr="000000"/>
                </a:solidFill>
                <a:latin typeface="Meiryo UI" panose="020B0604030504040204" pitchFamily="50" charset="-128"/>
                <a:ea typeface="Meiryo UI" panose="020B0604030504040204" pitchFamily="50" charset="-128"/>
              </a:rPr>
              <a:t>メインバンクとの関係、外部専門家の活用状況</a:t>
            </a:r>
            <a:endParaRPr kumimoji="1" lang="en-US" altLang="ja-JP" sz="1050">
              <a:solidFill>
                <a:sysClr val="windowText" lastClr="000000"/>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81B683DD-AADE-299F-3304-FE21721E74D1}"/>
              </a:ext>
            </a:extLst>
          </p:cNvPr>
          <p:cNvSpPr/>
          <p:nvPr/>
        </p:nvSpPr>
        <p:spPr>
          <a:xfrm>
            <a:off x="7401976" y="1687047"/>
            <a:ext cx="2304000" cy="1139321"/>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組織体制（グループ全体含む）</a:t>
            </a:r>
            <a:r>
              <a:rPr lang="ja-JP" altLang="en-US"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品質管理・情報管理体制</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941E7D26-4075-2C4B-CA34-9C1F23B0B52C}"/>
              </a:ext>
            </a:extLst>
          </p:cNvPr>
          <p:cNvSpPr/>
          <p:nvPr/>
        </p:nvSpPr>
        <p:spPr>
          <a:xfrm>
            <a:off x="7401976" y="2931849"/>
            <a:ext cx="2304000" cy="1139321"/>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事業計画・経営計画の有無</a:t>
            </a:r>
            <a:r>
              <a:rPr lang="ja-JP" altLang="en-US"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従業員との共有状況</a:t>
            </a:r>
            <a:r>
              <a:rPr lang="ja-JP" altLang="en-US"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社内会議の実施状況</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81AE74FB-F51F-D877-0595-C908689FBAE2}"/>
              </a:ext>
            </a:extLst>
          </p:cNvPr>
          <p:cNvSpPr/>
          <p:nvPr/>
        </p:nvSpPr>
        <p:spPr>
          <a:xfrm>
            <a:off x="7401976" y="4176652"/>
            <a:ext cx="2304000" cy="1139321"/>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研究開発・商品開発の体制</a:t>
            </a:r>
            <a:r>
              <a:rPr lang="ja-JP" altLang="en-US"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知的財産権の保有・活用状況</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0125A8A2-F8F7-6035-0A7C-39B59C175720}"/>
              </a:ext>
            </a:extLst>
          </p:cNvPr>
          <p:cNvSpPr/>
          <p:nvPr/>
        </p:nvSpPr>
        <p:spPr>
          <a:xfrm>
            <a:off x="7401976" y="5421453"/>
            <a:ext cx="2304000" cy="1139321"/>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人材育成の取り組み状況</a:t>
            </a:r>
            <a:r>
              <a:rPr lang="ja-JP" altLang="en-US"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人材育成の仕組み</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lang="ja-JP" altLang="en-US" sz="1050">
                <a:solidFill>
                  <a:schemeClr val="tx1"/>
                </a:solidFill>
                <a:latin typeface="Meiryo UI" panose="020B0604030504040204" pitchFamily="50" charset="-128"/>
                <a:ea typeface="Meiryo UI" panose="020B0604030504040204" pitchFamily="50" charset="-128"/>
              </a:rPr>
              <a:t>Ｘｘｘ</a:t>
            </a:r>
            <a:endParaRPr lang="en-US" altLang="ja-JP" sz="1050">
              <a:solidFill>
                <a:schemeClr val="tx1"/>
              </a:solidFill>
              <a:latin typeface="Meiryo UI" panose="020B0604030504040204" pitchFamily="50" charset="-128"/>
              <a:ea typeface="Meiryo UI" panose="020B0604030504040204" pitchFamily="50" charset="-128"/>
            </a:endParaRPr>
          </a:p>
          <a:p>
            <a:pPr marL="171450" indent="-1714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62687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495108"/>
          </a:xfrm>
        </p:spPr>
        <p:txBody>
          <a:bodyPr/>
          <a:lstStyle/>
          <a:p>
            <a:pPr algn="just"/>
            <a:r>
              <a:rPr lang="ja-JP" altLang="en-US" sz="1800">
                <a:uFill>
                  <a:solidFill>
                    <a:srgbClr val="FF0000"/>
                  </a:solidFill>
                </a:uFill>
              </a:rPr>
              <a:t>人事・労務、会計・財務、法務、</a:t>
            </a:r>
            <a:r>
              <a:rPr lang="en-US" altLang="ja-JP" sz="1800">
                <a:uFill>
                  <a:solidFill>
                    <a:srgbClr val="FF0000"/>
                  </a:solidFill>
                </a:uFill>
              </a:rPr>
              <a:t>IT</a:t>
            </a:r>
            <a:r>
              <a:rPr lang="ja-JP" altLang="en-US" sz="1800">
                <a:uFill>
                  <a:solidFill>
                    <a:srgbClr val="FF0000"/>
                  </a:solidFill>
                </a:uFill>
              </a:rPr>
              <a:t>システムに関する現状の整理を記載してください。</a:t>
            </a:r>
          </a:p>
        </p:txBody>
      </p:sp>
      <p:sp>
        <p:nvSpPr>
          <p:cNvPr id="13" name="タイトル 2"/>
          <p:cNvSpPr>
            <a:spLocks noGrp="1"/>
          </p:cNvSpPr>
          <p:nvPr>
            <p:ph type="title"/>
          </p:nvPr>
        </p:nvSpPr>
        <p:spPr>
          <a:xfrm>
            <a:off x="200471" y="147409"/>
            <a:ext cx="9505503" cy="400110"/>
          </a:xfrm>
        </p:spPr>
        <p:txBody>
          <a:bodyPr/>
          <a:lstStyle/>
          <a:p>
            <a:r>
              <a:rPr lang="ja-JP" altLang="en-US" sz="2000"/>
              <a:t>（参考）</a:t>
            </a:r>
            <a:r>
              <a:rPr kumimoji="1" lang="ja-JP" altLang="en-US" sz="2000"/>
              <a:t>現状把握</a:t>
            </a:r>
            <a:r>
              <a:rPr lang="ja-JP" altLang="en-US" sz="2000"/>
              <a:t>｜定性分析③（管理機能）</a:t>
            </a:r>
          </a:p>
        </p:txBody>
      </p:sp>
      <p:sp>
        <p:nvSpPr>
          <p:cNvPr id="3" name="スライド番号プレースホルダー 2">
            <a:extLst>
              <a:ext uri="{FF2B5EF4-FFF2-40B4-BE49-F238E27FC236}">
                <a16:creationId xmlns:a16="http://schemas.microsoft.com/office/drawing/2014/main" id="{73C0021A-0252-72D9-DA43-2A5CAE0BC287}"/>
              </a:ext>
            </a:extLst>
          </p:cNvPr>
          <p:cNvSpPr>
            <a:spLocks noGrp="1"/>
          </p:cNvSpPr>
          <p:nvPr>
            <p:ph type="sldNum" sz="quarter" idx="12"/>
          </p:nvPr>
        </p:nvSpPr>
        <p:spPr/>
        <p:txBody>
          <a:bodyPr/>
          <a:lstStyle/>
          <a:p>
            <a:fld id="{D9550142-B990-490A-A107-ED7302A7FD52}" type="slidenum">
              <a:rPr kumimoji="1" lang="ja-JP" altLang="en-US" smtClean="0"/>
              <a:t>19</a:t>
            </a:fld>
            <a:endParaRPr kumimoji="1" lang="ja-JP" altLang="en-US"/>
          </a:p>
        </p:txBody>
      </p:sp>
      <p:sp>
        <p:nvSpPr>
          <p:cNvPr id="4" name="正方形/長方形 3">
            <a:extLst>
              <a:ext uri="{FF2B5EF4-FFF2-40B4-BE49-F238E27FC236}">
                <a16:creationId xmlns:a16="http://schemas.microsoft.com/office/drawing/2014/main" id="{7EC1654D-734F-F014-3441-33B3F648CE65}"/>
              </a:ext>
            </a:extLst>
          </p:cNvPr>
          <p:cNvSpPr/>
          <p:nvPr/>
        </p:nvSpPr>
        <p:spPr>
          <a:xfrm>
            <a:off x="4988999" y="4202827"/>
            <a:ext cx="4335680" cy="2106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rPr>
              <a:t>Ｘｘｘ</a:t>
            </a:r>
            <a:endParaRPr kumimoji="1" lang="en-US" altLang="ja-JP"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rPr>
              <a:t>Ｘｘｘ</a:t>
            </a:r>
            <a:endParaRPr kumimoji="1" lang="en-US" altLang="ja-JP"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rPr>
              <a:t>Ｘｘｘ</a:t>
            </a:r>
          </a:p>
        </p:txBody>
      </p:sp>
      <p:sp>
        <p:nvSpPr>
          <p:cNvPr id="9" name="正方形/長方形 8">
            <a:extLst>
              <a:ext uri="{FF2B5EF4-FFF2-40B4-BE49-F238E27FC236}">
                <a16:creationId xmlns:a16="http://schemas.microsoft.com/office/drawing/2014/main" id="{CB8DA13A-93CC-0088-1285-C4E352C78E0B}"/>
              </a:ext>
            </a:extLst>
          </p:cNvPr>
          <p:cNvSpPr/>
          <p:nvPr/>
        </p:nvSpPr>
        <p:spPr>
          <a:xfrm>
            <a:off x="581320" y="4202827"/>
            <a:ext cx="4335680" cy="2106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rPr>
              <a:t>Ｘｘｘ</a:t>
            </a:r>
            <a:endParaRPr kumimoji="1" lang="en-US" altLang="ja-JP"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rPr>
              <a:t>Ｘｘｘ</a:t>
            </a:r>
            <a:endParaRPr kumimoji="1" lang="en-US" altLang="ja-JP"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rPr>
              <a:t>Ｘｘｘ</a:t>
            </a:r>
          </a:p>
        </p:txBody>
      </p:sp>
      <p:sp>
        <p:nvSpPr>
          <p:cNvPr id="10" name="正方形/長方形 9">
            <a:extLst>
              <a:ext uri="{FF2B5EF4-FFF2-40B4-BE49-F238E27FC236}">
                <a16:creationId xmlns:a16="http://schemas.microsoft.com/office/drawing/2014/main" id="{FAA11C02-D5EB-12F9-4B00-7D95CEE23CCD}"/>
              </a:ext>
            </a:extLst>
          </p:cNvPr>
          <p:cNvSpPr/>
          <p:nvPr/>
        </p:nvSpPr>
        <p:spPr>
          <a:xfrm>
            <a:off x="4988999" y="1754784"/>
            <a:ext cx="4335680" cy="2106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rPr>
              <a:t>Ｘｘｘ</a:t>
            </a:r>
            <a:endParaRPr kumimoji="1" lang="en-US" altLang="ja-JP"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rPr>
              <a:t>Ｘｘｘ</a:t>
            </a:r>
            <a:endParaRPr kumimoji="1" lang="en-US" altLang="ja-JP"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noProof="0">
                <a:ln>
                  <a:noFill/>
                </a:ln>
                <a:solidFill>
                  <a:prstClr val="black"/>
                </a:solidFill>
                <a:effectLst/>
                <a:uLnTx/>
                <a:uFillTx/>
                <a:latin typeface="Meiryo UI" panose="020B0604030504040204" pitchFamily="50" charset="-128"/>
                <a:ea typeface="Meiryo UI" panose="020B0604030504040204" pitchFamily="50" charset="-128"/>
                <a:cs typeface="+mn-cs"/>
              </a:rPr>
              <a:t>Ｘｘｘ</a:t>
            </a:r>
          </a:p>
        </p:txBody>
      </p:sp>
      <p:sp>
        <p:nvSpPr>
          <p:cNvPr id="11" name="正方形/長方形 10">
            <a:extLst>
              <a:ext uri="{FF2B5EF4-FFF2-40B4-BE49-F238E27FC236}">
                <a16:creationId xmlns:a16="http://schemas.microsoft.com/office/drawing/2014/main" id="{432EC3A6-9E7E-F8F4-1FD6-8B49965DF559}"/>
              </a:ext>
            </a:extLst>
          </p:cNvPr>
          <p:cNvSpPr/>
          <p:nvPr/>
        </p:nvSpPr>
        <p:spPr>
          <a:xfrm>
            <a:off x="581320" y="1754784"/>
            <a:ext cx="4335680" cy="2106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Ｘｘｘ</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Ｘｘｘ</a:t>
            </a:r>
            <a:endParaRPr kumimoji="1" lang="en-US" altLang="ja-JP" sz="12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Ｘｘｘ</a:t>
            </a:r>
          </a:p>
        </p:txBody>
      </p:sp>
      <p:sp>
        <p:nvSpPr>
          <p:cNvPr id="12" name="正方形/長方形 11">
            <a:extLst>
              <a:ext uri="{FF2B5EF4-FFF2-40B4-BE49-F238E27FC236}">
                <a16:creationId xmlns:a16="http://schemas.microsoft.com/office/drawing/2014/main" id="{F8AD74DD-E3CF-A14C-537E-948D193FC351}"/>
              </a:ext>
            </a:extLst>
          </p:cNvPr>
          <p:cNvSpPr/>
          <p:nvPr/>
        </p:nvSpPr>
        <p:spPr>
          <a:xfrm>
            <a:off x="581320" y="1484784"/>
            <a:ext cx="4334400" cy="270000"/>
          </a:xfrm>
          <a:prstGeom prst="rect">
            <a:avLst/>
          </a:prstGeom>
          <a:solidFill>
            <a:schemeClr val="tx2">
              <a:lumMod val="7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bg1"/>
                </a:solidFill>
                <a:latin typeface="Meiryo UI" panose="020B0604030504040204" pitchFamily="50" charset="-128"/>
                <a:ea typeface="Meiryo UI" panose="020B0604030504040204" pitchFamily="50" charset="-128"/>
              </a:rPr>
              <a:t>人事・労務</a:t>
            </a:r>
          </a:p>
        </p:txBody>
      </p:sp>
      <p:sp>
        <p:nvSpPr>
          <p:cNvPr id="14" name="正方形/長方形 13">
            <a:extLst>
              <a:ext uri="{FF2B5EF4-FFF2-40B4-BE49-F238E27FC236}">
                <a16:creationId xmlns:a16="http://schemas.microsoft.com/office/drawing/2014/main" id="{59185F23-9729-8563-FE42-E9E74079EB86}"/>
              </a:ext>
            </a:extLst>
          </p:cNvPr>
          <p:cNvSpPr/>
          <p:nvPr/>
        </p:nvSpPr>
        <p:spPr>
          <a:xfrm>
            <a:off x="4990279" y="1484784"/>
            <a:ext cx="4334400" cy="270000"/>
          </a:xfrm>
          <a:prstGeom prst="rect">
            <a:avLst/>
          </a:prstGeom>
          <a:solidFill>
            <a:schemeClr val="tx2">
              <a:lumMod val="7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bg1"/>
                </a:solidFill>
                <a:latin typeface="Meiryo UI" panose="020B0604030504040204" pitchFamily="50" charset="-128"/>
                <a:ea typeface="Meiryo UI" panose="020B0604030504040204" pitchFamily="50" charset="-128"/>
              </a:rPr>
              <a:t>会計・財務</a:t>
            </a:r>
          </a:p>
        </p:txBody>
      </p:sp>
      <p:sp>
        <p:nvSpPr>
          <p:cNvPr id="15" name="正方形/長方形 14">
            <a:extLst>
              <a:ext uri="{FF2B5EF4-FFF2-40B4-BE49-F238E27FC236}">
                <a16:creationId xmlns:a16="http://schemas.microsoft.com/office/drawing/2014/main" id="{EC69B0BA-86EE-548C-B80C-7F83E5F72D56}"/>
              </a:ext>
            </a:extLst>
          </p:cNvPr>
          <p:cNvSpPr/>
          <p:nvPr/>
        </p:nvSpPr>
        <p:spPr>
          <a:xfrm>
            <a:off x="581320" y="3932827"/>
            <a:ext cx="4334400" cy="270000"/>
          </a:xfrm>
          <a:prstGeom prst="rect">
            <a:avLst/>
          </a:prstGeom>
          <a:solidFill>
            <a:schemeClr val="tx2">
              <a:lumMod val="7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600" b="1">
                <a:solidFill>
                  <a:schemeClr val="bg1"/>
                </a:solidFill>
                <a:latin typeface="Meiryo UI" panose="020B0604030504040204" pitchFamily="50" charset="-128"/>
                <a:ea typeface="Meiryo UI" panose="020B0604030504040204" pitchFamily="50" charset="-128"/>
              </a:rPr>
              <a:t>法務</a:t>
            </a:r>
          </a:p>
        </p:txBody>
      </p:sp>
      <p:sp>
        <p:nvSpPr>
          <p:cNvPr id="17" name="正方形/長方形 16">
            <a:extLst>
              <a:ext uri="{FF2B5EF4-FFF2-40B4-BE49-F238E27FC236}">
                <a16:creationId xmlns:a16="http://schemas.microsoft.com/office/drawing/2014/main" id="{B355C6AF-8E23-26C1-5B2E-62C30B6937F1}"/>
              </a:ext>
            </a:extLst>
          </p:cNvPr>
          <p:cNvSpPr/>
          <p:nvPr/>
        </p:nvSpPr>
        <p:spPr>
          <a:xfrm>
            <a:off x="4990279" y="3932827"/>
            <a:ext cx="4334400" cy="270000"/>
          </a:xfrm>
          <a:prstGeom prst="rect">
            <a:avLst/>
          </a:prstGeom>
          <a:solidFill>
            <a:schemeClr val="tx2">
              <a:lumMod val="7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600" b="1">
                <a:solidFill>
                  <a:schemeClr val="bg1"/>
                </a:solidFill>
                <a:latin typeface="Meiryo UI" panose="020B0604030504040204" pitchFamily="50" charset="-128"/>
                <a:ea typeface="Meiryo UI" panose="020B0604030504040204" pitchFamily="50" charset="-128"/>
              </a:rPr>
              <a:t>IT</a:t>
            </a:r>
            <a:r>
              <a:rPr lang="ja-JP" altLang="en-US" sz="1600" b="1">
                <a:solidFill>
                  <a:schemeClr val="bg1"/>
                </a:solidFill>
                <a:latin typeface="Meiryo UI" panose="020B0604030504040204" pitchFamily="50" charset="-128"/>
                <a:ea typeface="Meiryo UI" panose="020B0604030504040204" pitchFamily="50" charset="-128"/>
              </a:rPr>
              <a:t>システム</a:t>
            </a:r>
            <a:endParaRPr kumimoji="1" lang="ja-JP" altLang="en-US" sz="16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69205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9550142-B990-490A-A107-ED7302A7FD52}" type="slidenum">
              <a:rPr kumimoji="1" lang="ja-JP" altLang="en-US" smtClean="0"/>
              <a:t>2</a:t>
            </a:fld>
            <a:endParaRPr kumimoji="1" lang="ja-JP" altLang="en-US"/>
          </a:p>
        </p:txBody>
      </p:sp>
      <p:sp>
        <p:nvSpPr>
          <p:cNvPr id="3" name="タイトル 2"/>
          <p:cNvSpPr>
            <a:spLocks noGrp="1"/>
          </p:cNvSpPr>
          <p:nvPr>
            <p:ph type="title"/>
          </p:nvPr>
        </p:nvSpPr>
        <p:spPr/>
        <p:txBody>
          <a:bodyPr/>
          <a:lstStyle/>
          <a:p>
            <a:r>
              <a:rPr kumimoji="1" lang="ja-JP" altLang="en-US"/>
              <a:t>アジェンダ</a:t>
            </a:r>
          </a:p>
        </p:txBody>
      </p:sp>
      <p:sp>
        <p:nvSpPr>
          <p:cNvPr id="16" name="正方形/長方形 15">
            <a:extLst>
              <a:ext uri="{FF2B5EF4-FFF2-40B4-BE49-F238E27FC236}">
                <a16:creationId xmlns:a16="http://schemas.microsoft.com/office/drawing/2014/main" id="{2BE88E4E-C948-F15A-5A24-2565C65726E9}"/>
              </a:ext>
            </a:extLst>
          </p:cNvPr>
          <p:cNvSpPr/>
          <p:nvPr/>
        </p:nvSpPr>
        <p:spPr bwMode="auto">
          <a:xfrm>
            <a:off x="609321" y="1052736"/>
            <a:ext cx="8687358" cy="4752528"/>
          </a:xfrm>
          <a:prstGeom prst="rect">
            <a:avLst/>
          </a:prstGeom>
          <a:noFill/>
          <a:ln w="9525">
            <a:noFill/>
            <a:miter lim="800000"/>
            <a:headEnd/>
            <a:tailEnd/>
          </a:ln>
          <a:effectLst/>
        </p:spPr>
        <p:txBody>
          <a:bodyPr wrap="none" rtlCol="0" anchor="t"/>
          <a:lstStyle/>
          <a:p>
            <a:pPr marL="514350" indent="-514350" algn="l">
              <a:spcBef>
                <a:spcPts val="600"/>
              </a:spcBef>
              <a:buFont typeface="+mj-lt"/>
              <a:buAutoNum type="arabicPeriod"/>
            </a:pPr>
            <a:r>
              <a:rPr kumimoji="0" lang="ja-JP" altLang="en-US" sz="2400" dirty="0">
                <a:latin typeface="Meiryo UI" panose="020B0604030504040204" pitchFamily="50" charset="-128"/>
                <a:ea typeface="Meiryo UI" panose="020B0604030504040204" pitchFamily="50" charset="-128"/>
              </a:rPr>
              <a:t>企業紹介</a:t>
            </a:r>
          </a:p>
          <a:p>
            <a:pPr marL="514350" indent="-514350" algn="l">
              <a:spcBef>
                <a:spcPts val="600"/>
              </a:spcBef>
              <a:buFont typeface="+mj-lt"/>
              <a:buAutoNum type="arabicPeriod"/>
            </a:pPr>
            <a:r>
              <a:rPr kumimoji="0" lang="en-US" altLang="ja-JP" sz="2400" dirty="0">
                <a:latin typeface="Meiryo UI" panose="020B0604030504040204" pitchFamily="50" charset="-128"/>
                <a:ea typeface="Meiryo UI" panose="020B0604030504040204" pitchFamily="50" charset="-128"/>
              </a:rPr>
              <a:t>M&amp;A</a:t>
            </a:r>
            <a:r>
              <a:rPr kumimoji="0" lang="ja-JP" altLang="en-US" sz="2400" dirty="0">
                <a:latin typeface="Meiryo UI" panose="020B0604030504040204" pitchFamily="50" charset="-128"/>
                <a:ea typeface="Meiryo UI" panose="020B0604030504040204" pitchFamily="50" charset="-128"/>
              </a:rPr>
              <a:t>の目的・成功の定義</a:t>
            </a:r>
            <a:endParaRPr kumimoji="0" lang="en-US" altLang="ja-JP" sz="2400" dirty="0">
              <a:latin typeface="Meiryo UI" panose="020B0604030504040204" pitchFamily="50" charset="-128"/>
              <a:ea typeface="Meiryo UI" panose="020B0604030504040204" pitchFamily="50" charset="-128"/>
            </a:endParaRPr>
          </a:p>
          <a:p>
            <a:pPr marL="514350" indent="-514350">
              <a:spcBef>
                <a:spcPts val="600"/>
              </a:spcBef>
              <a:buFont typeface="+mj-lt"/>
              <a:buAutoNum type="arabicPeriod"/>
            </a:pPr>
            <a:r>
              <a:rPr kumimoji="0" lang="ja-JP" altLang="en-US" sz="2400" dirty="0">
                <a:latin typeface="Meiryo UI" panose="020B0604030504040204" pitchFamily="50" charset="-128"/>
                <a:ea typeface="Meiryo UI" panose="020B0604030504040204" pitchFamily="50" charset="-128"/>
              </a:rPr>
              <a:t>目指すグループ・組織体制</a:t>
            </a:r>
          </a:p>
          <a:p>
            <a:pPr marL="514350" indent="-514350" algn="l">
              <a:spcBef>
                <a:spcPts val="600"/>
              </a:spcBef>
              <a:buFont typeface="+mj-lt"/>
              <a:buAutoNum type="arabicPeriod"/>
            </a:pPr>
            <a:r>
              <a:rPr kumimoji="0" lang="ja-JP" altLang="en-US" sz="2400" dirty="0">
                <a:latin typeface="Meiryo UI" panose="020B0604030504040204" pitchFamily="50" charset="-128"/>
                <a:ea typeface="Meiryo UI" panose="020B0604030504040204" pitchFamily="50" charset="-128"/>
              </a:rPr>
              <a:t>課題・対応方針</a:t>
            </a:r>
          </a:p>
          <a:p>
            <a:pPr marL="514350" indent="-514350" algn="l">
              <a:spcBef>
                <a:spcPts val="600"/>
              </a:spcBef>
              <a:buFont typeface="+mj-lt"/>
              <a:buAutoNum type="arabicPeriod"/>
            </a:pPr>
            <a:r>
              <a:rPr kumimoji="0" lang="en-US" altLang="ja-JP" sz="2400" dirty="0">
                <a:latin typeface="Meiryo UI" panose="020B0604030504040204" pitchFamily="50" charset="-128"/>
                <a:ea typeface="Meiryo UI" panose="020B0604030504040204" pitchFamily="50" charset="-128"/>
              </a:rPr>
              <a:t>PMI</a:t>
            </a:r>
            <a:r>
              <a:rPr kumimoji="0" lang="ja-JP" altLang="en-US" sz="2400" dirty="0">
                <a:latin typeface="Meiryo UI" panose="020B0604030504040204" pitchFamily="50" charset="-128"/>
                <a:ea typeface="Meiryo UI" panose="020B0604030504040204" pitchFamily="50" charset="-128"/>
              </a:rPr>
              <a:t>推進体制</a:t>
            </a:r>
          </a:p>
          <a:p>
            <a:pPr marL="514350" indent="-514350" algn="l">
              <a:spcBef>
                <a:spcPts val="600"/>
              </a:spcBef>
              <a:buFont typeface="+mj-lt"/>
              <a:buAutoNum type="arabicPeriod"/>
            </a:pPr>
            <a:r>
              <a:rPr kumimoji="0" lang="ja-JP" altLang="en-US" sz="2400" dirty="0">
                <a:latin typeface="Meiryo UI" panose="020B0604030504040204" pitchFamily="50" charset="-128"/>
                <a:ea typeface="Meiryo UI" panose="020B0604030504040204" pitchFamily="50" charset="-128"/>
              </a:rPr>
              <a:t>会議体の持ち方</a:t>
            </a:r>
            <a:r>
              <a:rPr lang="ja-JP" altLang="en-US" sz="2400" dirty="0"/>
              <a:t>（振り返りの方針）</a:t>
            </a:r>
            <a:endParaRPr kumimoji="0" lang="en-US" altLang="ja-JP" sz="2400" dirty="0">
              <a:latin typeface="Meiryo UI" panose="020B0604030504040204" pitchFamily="50" charset="-128"/>
              <a:ea typeface="Meiryo UI" panose="020B0604030504040204" pitchFamily="50" charset="-128"/>
            </a:endParaRPr>
          </a:p>
          <a:p>
            <a:pPr algn="l">
              <a:spcBef>
                <a:spcPts val="600"/>
              </a:spcBef>
            </a:pPr>
            <a:endParaRPr kumimoji="0" lang="en-US" altLang="ja-JP" sz="2400" dirty="0">
              <a:latin typeface="Meiryo UI" panose="020B0604030504040204" pitchFamily="50" charset="-128"/>
              <a:ea typeface="Meiryo UI" panose="020B0604030504040204" pitchFamily="50" charset="-128"/>
            </a:endParaRPr>
          </a:p>
          <a:p>
            <a:pPr algn="l">
              <a:spcBef>
                <a:spcPts val="600"/>
              </a:spcBef>
            </a:pPr>
            <a:r>
              <a:rPr kumimoji="0" lang="ja-JP" altLang="en-US" sz="2400" dirty="0">
                <a:latin typeface="Meiryo UI" panose="020B0604030504040204" pitchFamily="50" charset="-128"/>
                <a:ea typeface="Meiryo UI" panose="020B0604030504040204" pitchFamily="50" charset="-128"/>
              </a:rPr>
              <a:t>参考　「現状把握」結果の様々な示し方</a:t>
            </a:r>
          </a:p>
        </p:txBody>
      </p:sp>
    </p:spTree>
    <p:extLst>
      <p:ext uri="{BB962C8B-B14F-4D97-AF65-F5344CB8AC3E}">
        <p14:creationId xmlns:p14="http://schemas.microsoft.com/office/powerpoint/2010/main" val="38502668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495108"/>
          </a:xfrm>
        </p:spPr>
        <p:txBody>
          <a:bodyPr/>
          <a:lstStyle/>
          <a:p>
            <a:pPr algn="just"/>
            <a:r>
              <a:rPr lang="ja-JP" altLang="en-US" sz="1800" dirty="0">
                <a:uFill>
                  <a:solidFill>
                    <a:srgbClr val="FF0000"/>
                  </a:solidFill>
                </a:uFill>
              </a:rPr>
              <a:t>財務の分析結果を踏まえて、実現したい売上・コストシナジーを特定する際にご活用ください。</a:t>
            </a:r>
          </a:p>
        </p:txBody>
      </p:sp>
      <p:sp>
        <p:nvSpPr>
          <p:cNvPr id="13" name="タイトル 2"/>
          <p:cNvSpPr>
            <a:spLocks noGrp="1"/>
          </p:cNvSpPr>
          <p:nvPr>
            <p:ph type="title"/>
          </p:nvPr>
        </p:nvSpPr>
        <p:spPr>
          <a:xfrm>
            <a:off x="200471" y="147409"/>
            <a:ext cx="9505503" cy="400110"/>
          </a:xfrm>
        </p:spPr>
        <p:txBody>
          <a:bodyPr/>
          <a:lstStyle/>
          <a:p>
            <a:r>
              <a:rPr lang="ja-JP" altLang="en-US" sz="2000" dirty="0">
                <a:cs typeface="Meiryo UI" panose="020B0604030504040204" pitchFamily="50" charset="-128"/>
              </a:rPr>
              <a:t>（参考）中小</a:t>
            </a:r>
            <a:r>
              <a:rPr lang="en-US" altLang="ja-JP" sz="2000" dirty="0">
                <a:cs typeface="Meiryo UI" panose="020B0604030504040204" pitchFamily="50" charset="-128"/>
              </a:rPr>
              <a:t>PMI</a:t>
            </a:r>
            <a:r>
              <a:rPr lang="ja-JP" altLang="en-US" sz="2000" dirty="0">
                <a:cs typeface="Meiryo UI" panose="020B0604030504040204" pitchFamily="50" charset="-128"/>
              </a:rPr>
              <a:t>の売上・コストシナジー特定マップ</a:t>
            </a:r>
            <a:endParaRPr lang="ja-JP" altLang="en-US" sz="2000" dirty="0"/>
          </a:p>
        </p:txBody>
      </p:sp>
      <p:sp>
        <p:nvSpPr>
          <p:cNvPr id="2" name="正方形/長方形 1">
            <a:extLst>
              <a:ext uri="{FF2B5EF4-FFF2-40B4-BE49-F238E27FC236}">
                <a16:creationId xmlns:a16="http://schemas.microsoft.com/office/drawing/2014/main" id="{3636923A-CDCC-9135-7FEA-3ED10EB960DE}"/>
              </a:ext>
            </a:extLst>
          </p:cNvPr>
          <p:cNvSpPr/>
          <p:nvPr/>
        </p:nvSpPr>
        <p:spPr>
          <a:xfrm>
            <a:off x="3718467" y="3352596"/>
            <a:ext cx="514632" cy="461621"/>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2ABCE1B2-D37F-2138-5C63-354EF1387236}"/>
              </a:ext>
            </a:extLst>
          </p:cNvPr>
          <p:cNvSpPr/>
          <p:nvPr/>
        </p:nvSpPr>
        <p:spPr>
          <a:xfrm>
            <a:off x="3718466" y="2830265"/>
            <a:ext cx="1095477" cy="461621"/>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DB11D710-CF6F-CB4D-686D-3D27C6013308}"/>
              </a:ext>
            </a:extLst>
          </p:cNvPr>
          <p:cNvSpPr/>
          <p:nvPr/>
        </p:nvSpPr>
        <p:spPr>
          <a:xfrm>
            <a:off x="4884052" y="4136000"/>
            <a:ext cx="1086168" cy="200400"/>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B0ABDFC8-7BF8-DCBE-8C83-2003DBCEAFAA}"/>
              </a:ext>
            </a:extLst>
          </p:cNvPr>
          <p:cNvSpPr/>
          <p:nvPr/>
        </p:nvSpPr>
        <p:spPr>
          <a:xfrm>
            <a:off x="7209712" y="5441922"/>
            <a:ext cx="805245" cy="200400"/>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8A1A116-F046-098E-C129-48B41F0E5C63}"/>
              </a:ext>
            </a:extLst>
          </p:cNvPr>
          <p:cNvSpPr/>
          <p:nvPr/>
        </p:nvSpPr>
        <p:spPr>
          <a:xfrm>
            <a:off x="3718466" y="6486585"/>
            <a:ext cx="6055200" cy="200400"/>
          </a:xfrm>
          <a:prstGeom prst="rect">
            <a:avLst/>
          </a:prstGeom>
          <a:solidFill>
            <a:schemeClr val="bg1">
              <a:lumMod val="95000"/>
            </a:schemeClr>
          </a:solidFill>
          <a:ln w="9525">
            <a:no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a:t>
            </a:r>
            <a:r>
              <a:rPr kumimoji="1" lang="en-US" altLang="ja-JP" sz="1200">
                <a:solidFill>
                  <a:sysClr val="windowText" lastClr="000000"/>
                </a:solidFill>
                <a:latin typeface="Meiryo UI" panose="020B0604030504040204" pitchFamily="50" charset="-128"/>
                <a:ea typeface="Meiryo UI" panose="020B0604030504040204" pitchFamily="50" charset="-128"/>
              </a:rPr>
              <a:t>※</a:t>
            </a:r>
            <a:r>
              <a:rPr kumimoji="1" lang="ja-JP" altLang="en-US" sz="1200">
                <a:solidFill>
                  <a:sysClr val="windowText" lastClr="000000"/>
                </a:solidFill>
                <a:latin typeface="Meiryo UI" panose="020B0604030504040204" pitchFamily="50" charset="-128"/>
                <a:ea typeface="Meiryo UI" panose="020B0604030504040204" pitchFamily="50" charset="-128"/>
              </a:rPr>
              <a:t>倒産しないよう利益やキャッシュフローの状況を必要に応じて確認）</a:t>
            </a:r>
          </a:p>
        </p:txBody>
      </p:sp>
      <p:sp>
        <p:nvSpPr>
          <p:cNvPr id="11" name="正方形/長方形 10">
            <a:extLst>
              <a:ext uri="{FF2B5EF4-FFF2-40B4-BE49-F238E27FC236}">
                <a16:creationId xmlns:a16="http://schemas.microsoft.com/office/drawing/2014/main" id="{9E56EE81-0528-BF29-AE55-6FFBC56A4A64}"/>
              </a:ext>
            </a:extLst>
          </p:cNvPr>
          <p:cNvSpPr/>
          <p:nvPr/>
        </p:nvSpPr>
        <p:spPr>
          <a:xfrm>
            <a:off x="6051951" y="5180831"/>
            <a:ext cx="510673" cy="200400"/>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7E4CB7C5-5A31-9E9A-4C45-11CDB902FDD7}"/>
              </a:ext>
            </a:extLst>
          </p:cNvPr>
          <p:cNvSpPr/>
          <p:nvPr/>
        </p:nvSpPr>
        <p:spPr>
          <a:xfrm>
            <a:off x="7217535" y="5964327"/>
            <a:ext cx="797422" cy="200400"/>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DD6B790-B3FC-E613-961C-9A73A986ADEF}"/>
              </a:ext>
            </a:extLst>
          </p:cNvPr>
          <p:cNvSpPr/>
          <p:nvPr/>
        </p:nvSpPr>
        <p:spPr>
          <a:xfrm>
            <a:off x="6919109" y="6225418"/>
            <a:ext cx="809099" cy="200400"/>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513BDAA7-C984-BBF3-F427-36C4146A1005}"/>
              </a:ext>
            </a:extLst>
          </p:cNvPr>
          <p:cNvSpPr/>
          <p:nvPr/>
        </p:nvSpPr>
        <p:spPr>
          <a:xfrm>
            <a:off x="8381551" y="4397334"/>
            <a:ext cx="1033649" cy="200400"/>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76DA5A76-0517-D7D3-485B-17FDE45AC2AE}"/>
              </a:ext>
            </a:extLst>
          </p:cNvPr>
          <p:cNvSpPr/>
          <p:nvPr/>
        </p:nvSpPr>
        <p:spPr>
          <a:xfrm>
            <a:off x="127200" y="2758264"/>
            <a:ext cx="3513600" cy="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rtlCol="0" anchor="b"/>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中小</a:t>
            </a:r>
            <a:r>
              <a:rPr kumimoji="1" lang="en-US" altLang="ja-JP" sz="1200">
                <a:solidFill>
                  <a:sysClr val="windowText" lastClr="000000"/>
                </a:solidFill>
                <a:latin typeface="Meiryo UI" panose="020B0604030504040204" pitchFamily="50" charset="-128"/>
                <a:ea typeface="Meiryo UI" panose="020B0604030504040204" pitchFamily="50" charset="-128"/>
              </a:rPr>
              <a:t>M&amp;A</a:t>
            </a:r>
            <a:r>
              <a:rPr kumimoji="1" lang="ja-JP" altLang="en-US" sz="1200">
                <a:solidFill>
                  <a:sysClr val="windowText" lastClr="000000"/>
                </a:solidFill>
                <a:latin typeface="Meiryo UI" panose="020B0604030504040204" pitchFamily="50" charset="-128"/>
                <a:ea typeface="Meiryo UI" panose="020B0604030504040204" pitchFamily="50" charset="-128"/>
              </a:rPr>
              <a:t>の目的</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78F24999-AFED-FBCF-07D2-F990EC9D76DB}"/>
              </a:ext>
            </a:extLst>
          </p:cNvPr>
          <p:cNvSpPr/>
          <p:nvPr/>
        </p:nvSpPr>
        <p:spPr>
          <a:xfrm>
            <a:off x="1645830" y="2830265"/>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クロスセル</a:t>
            </a:r>
          </a:p>
        </p:txBody>
      </p:sp>
      <p:sp>
        <p:nvSpPr>
          <p:cNvPr id="20" name="正方形/長方形 19">
            <a:extLst>
              <a:ext uri="{FF2B5EF4-FFF2-40B4-BE49-F238E27FC236}">
                <a16:creationId xmlns:a16="http://schemas.microsoft.com/office/drawing/2014/main" id="{DAD28308-1FB2-E29C-A6DA-AFB887AFE7C2}"/>
              </a:ext>
            </a:extLst>
          </p:cNvPr>
          <p:cNvSpPr/>
          <p:nvPr/>
        </p:nvSpPr>
        <p:spPr>
          <a:xfrm>
            <a:off x="1645830" y="3091431"/>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販売チャネルの拡大</a:t>
            </a:r>
          </a:p>
        </p:txBody>
      </p:sp>
      <p:sp>
        <p:nvSpPr>
          <p:cNvPr id="21" name="正方形/長方形 20">
            <a:extLst>
              <a:ext uri="{FF2B5EF4-FFF2-40B4-BE49-F238E27FC236}">
                <a16:creationId xmlns:a16="http://schemas.microsoft.com/office/drawing/2014/main" id="{9A096CC0-5E60-98BC-F787-859A7D713E36}"/>
              </a:ext>
            </a:extLst>
          </p:cNvPr>
          <p:cNvSpPr/>
          <p:nvPr/>
        </p:nvSpPr>
        <p:spPr>
          <a:xfrm>
            <a:off x="1645830" y="3352596"/>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製品・サービスの高付加価値化</a:t>
            </a:r>
          </a:p>
        </p:txBody>
      </p:sp>
      <p:sp>
        <p:nvSpPr>
          <p:cNvPr id="23" name="正方形/長方形 22">
            <a:extLst>
              <a:ext uri="{FF2B5EF4-FFF2-40B4-BE49-F238E27FC236}">
                <a16:creationId xmlns:a16="http://schemas.microsoft.com/office/drawing/2014/main" id="{3DE7F2F0-CAE5-DB9F-19A3-70B3C8CEBFFC}"/>
              </a:ext>
            </a:extLst>
          </p:cNvPr>
          <p:cNvSpPr/>
          <p:nvPr/>
        </p:nvSpPr>
        <p:spPr>
          <a:xfrm>
            <a:off x="1645830" y="3613762"/>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新製品・サービスの開発</a:t>
            </a:r>
          </a:p>
        </p:txBody>
      </p:sp>
      <p:sp>
        <p:nvSpPr>
          <p:cNvPr id="24" name="正方形/長方形 23">
            <a:extLst>
              <a:ext uri="{FF2B5EF4-FFF2-40B4-BE49-F238E27FC236}">
                <a16:creationId xmlns:a16="http://schemas.microsoft.com/office/drawing/2014/main" id="{6E9EE0B3-7168-B523-EDB2-AF82871C25E8}"/>
              </a:ext>
            </a:extLst>
          </p:cNvPr>
          <p:cNvSpPr/>
          <p:nvPr/>
        </p:nvSpPr>
        <p:spPr>
          <a:xfrm>
            <a:off x="1645830" y="3874927"/>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生産現場の改善</a:t>
            </a:r>
          </a:p>
        </p:txBody>
      </p:sp>
      <p:sp>
        <p:nvSpPr>
          <p:cNvPr id="27" name="正方形/長方形 26">
            <a:extLst>
              <a:ext uri="{FF2B5EF4-FFF2-40B4-BE49-F238E27FC236}">
                <a16:creationId xmlns:a16="http://schemas.microsoft.com/office/drawing/2014/main" id="{6577CDCF-A919-75DE-7A37-0B57EC500FDD}"/>
              </a:ext>
            </a:extLst>
          </p:cNvPr>
          <p:cNvSpPr/>
          <p:nvPr/>
        </p:nvSpPr>
        <p:spPr>
          <a:xfrm>
            <a:off x="1645830" y="4136093"/>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サプライヤーの見直し</a:t>
            </a:r>
          </a:p>
        </p:txBody>
      </p:sp>
      <p:sp>
        <p:nvSpPr>
          <p:cNvPr id="28" name="正方形/長方形 27">
            <a:extLst>
              <a:ext uri="{FF2B5EF4-FFF2-40B4-BE49-F238E27FC236}">
                <a16:creationId xmlns:a16="http://schemas.microsoft.com/office/drawing/2014/main" id="{7183A895-BE56-B9F7-9C55-7C8E71F12456}"/>
              </a:ext>
            </a:extLst>
          </p:cNvPr>
          <p:cNvSpPr/>
          <p:nvPr/>
        </p:nvSpPr>
        <p:spPr>
          <a:xfrm>
            <a:off x="1645830" y="4397259"/>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在庫管理方法の見直し</a:t>
            </a:r>
          </a:p>
        </p:txBody>
      </p:sp>
      <p:sp>
        <p:nvSpPr>
          <p:cNvPr id="29" name="正方形/長方形 28">
            <a:extLst>
              <a:ext uri="{FF2B5EF4-FFF2-40B4-BE49-F238E27FC236}">
                <a16:creationId xmlns:a16="http://schemas.microsoft.com/office/drawing/2014/main" id="{68AE844C-6E3F-EF0E-6476-44223689E73C}"/>
              </a:ext>
            </a:extLst>
          </p:cNvPr>
          <p:cNvSpPr/>
          <p:nvPr/>
        </p:nvSpPr>
        <p:spPr>
          <a:xfrm>
            <a:off x="1645830" y="4658424"/>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共同調達</a:t>
            </a:r>
          </a:p>
        </p:txBody>
      </p:sp>
      <p:sp>
        <p:nvSpPr>
          <p:cNvPr id="31" name="正方形/長方形 30">
            <a:extLst>
              <a:ext uri="{FF2B5EF4-FFF2-40B4-BE49-F238E27FC236}">
                <a16:creationId xmlns:a16="http://schemas.microsoft.com/office/drawing/2014/main" id="{E025A691-521A-2065-B073-70D97D78CB82}"/>
              </a:ext>
            </a:extLst>
          </p:cNvPr>
          <p:cNvSpPr/>
          <p:nvPr/>
        </p:nvSpPr>
        <p:spPr>
          <a:xfrm>
            <a:off x="1645830" y="4919590"/>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生産体制の見直し</a:t>
            </a:r>
          </a:p>
        </p:txBody>
      </p:sp>
      <p:sp>
        <p:nvSpPr>
          <p:cNvPr id="32" name="正方形/長方形 31">
            <a:extLst>
              <a:ext uri="{FF2B5EF4-FFF2-40B4-BE49-F238E27FC236}">
                <a16:creationId xmlns:a16="http://schemas.microsoft.com/office/drawing/2014/main" id="{E2DA8498-746D-48A7-644B-4408D45BDDE0}"/>
              </a:ext>
            </a:extLst>
          </p:cNvPr>
          <p:cNvSpPr/>
          <p:nvPr/>
        </p:nvSpPr>
        <p:spPr>
          <a:xfrm>
            <a:off x="1645830" y="5180756"/>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広告宣伝・販促活動の見直し</a:t>
            </a:r>
          </a:p>
        </p:txBody>
      </p:sp>
      <p:sp>
        <p:nvSpPr>
          <p:cNvPr id="34" name="正方形/長方形 33">
            <a:extLst>
              <a:ext uri="{FF2B5EF4-FFF2-40B4-BE49-F238E27FC236}">
                <a16:creationId xmlns:a16="http://schemas.microsoft.com/office/drawing/2014/main" id="{376B2D7C-8137-533A-498E-C6AADDDF471C}"/>
              </a:ext>
            </a:extLst>
          </p:cNvPr>
          <p:cNvSpPr/>
          <p:nvPr/>
        </p:nvSpPr>
        <p:spPr>
          <a:xfrm>
            <a:off x="1645830" y="5441922"/>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間接業務の見直し</a:t>
            </a:r>
          </a:p>
        </p:txBody>
      </p:sp>
      <p:sp>
        <p:nvSpPr>
          <p:cNvPr id="35" name="正方形/長方形 34">
            <a:extLst>
              <a:ext uri="{FF2B5EF4-FFF2-40B4-BE49-F238E27FC236}">
                <a16:creationId xmlns:a16="http://schemas.microsoft.com/office/drawing/2014/main" id="{3BCA5337-CCDE-D380-E392-4F52CD046F6A}"/>
              </a:ext>
            </a:extLst>
          </p:cNvPr>
          <p:cNvSpPr/>
          <p:nvPr/>
        </p:nvSpPr>
        <p:spPr>
          <a:xfrm>
            <a:off x="1645830" y="5703087"/>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共同配送</a:t>
            </a:r>
          </a:p>
        </p:txBody>
      </p:sp>
      <p:sp>
        <p:nvSpPr>
          <p:cNvPr id="36" name="正方形/長方形 35">
            <a:extLst>
              <a:ext uri="{FF2B5EF4-FFF2-40B4-BE49-F238E27FC236}">
                <a16:creationId xmlns:a16="http://schemas.microsoft.com/office/drawing/2014/main" id="{51205479-3400-EB75-D9E4-6562E2EA8349}"/>
              </a:ext>
            </a:extLst>
          </p:cNvPr>
          <p:cNvSpPr/>
          <p:nvPr/>
        </p:nvSpPr>
        <p:spPr>
          <a:xfrm>
            <a:off x="1645830" y="5964252"/>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管理機能の集約</a:t>
            </a:r>
          </a:p>
        </p:txBody>
      </p:sp>
      <p:sp>
        <p:nvSpPr>
          <p:cNvPr id="37" name="正方形/長方形 36">
            <a:extLst>
              <a:ext uri="{FF2B5EF4-FFF2-40B4-BE49-F238E27FC236}">
                <a16:creationId xmlns:a16="http://schemas.microsoft.com/office/drawing/2014/main" id="{851F46A3-DDE8-D7BD-F6B6-A9A93B14864B}"/>
              </a:ext>
            </a:extLst>
          </p:cNvPr>
          <p:cNvSpPr/>
          <p:nvPr/>
        </p:nvSpPr>
        <p:spPr>
          <a:xfrm>
            <a:off x="1645830" y="6225418"/>
            <a:ext cx="1994370" cy="2004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販売拠点の統廃合</a:t>
            </a:r>
          </a:p>
        </p:txBody>
      </p:sp>
      <p:sp>
        <p:nvSpPr>
          <p:cNvPr id="38" name="正方形/長方形 37">
            <a:extLst>
              <a:ext uri="{FF2B5EF4-FFF2-40B4-BE49-F238E27FC236}">
                <a16:creationId xmlns:a16="http://schemas.microsoft.com/office/drawing/2014/main" id="{314AD6E5-1DA7-6EC7-0515-DBD7B9899949}"/>
              </a:ext>
            </a:extLst>
          </p:cNvPr>
          <p:cNvSpPr/>
          <p:nvPr/>
        </p:nvSpPr>
        <p:spPr>
          <a:xfrm>
            <a:off x="707410" y="2830264"/>
            <a:ext cx="864000" cy="461640"/>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経営資源の</a:t>
            </a:r>
            <a:br>
              <a:rPr kumimoji="1" lang="en-US" altLang="ja-JP" sz="1200">
                <a:solidFill>
                  <a:sysClr val="windowText" lastClr="000000"/>
                </a:solidFill>
                <a:latin typeface="Meiryo UI" panose="020B0604030504040204" pitchFamily="50" charset="-128"/>
                <a:ea typeface="Meiryo UI" panose="020B0604030504040204" pitchFamily="50" charset="-128"/>
              </a:rPr>
            </a:br>
            <a:r>
              <a:rPr kumimoji="1" lang="ja-JP" altLang="en-US" sz="1200">
                <a:solidFill>
                  <a:sysClr val="windowText" lastClr="000000"/>
                </a:solidFill>
                <a:latin typeface="Meiryo UI" panose="020B0604030504040204" pitchFamily="50" charset="-128"/>
                <a:ea typeface="Meiryo UI" panose="020B0604030504040204" pitchFamily="50" charset="-128"/>
              </a:rPr>
              <a:t>相互活用</a:t>
            </a:r>
          </a:p>
        </p:txBody>
      </p:sp>
      <p:sp>
        <p:nvSpPr>
          <p:cNvPr id="39" name="正方形/長方形 38">
            <a:extLst>
              <a:ext uri="{FF2B5EF4-FFF2-40B4-BE49-F238E27FC236}">
                <a16:creationId xmlns:a16="http://schemas.microsoft.com/office/drawing/2014/main" id="{00A751AC-46D6-EAA1-E613-AED92B60B1F4}"/>
              </a:ext>
            </a:extLst>
          </p:cNvPr>
          <p:cNvSpPr/>
          <p:nvPr/>
        </p:nvSpPr>
        <p:spPr>
          <a:xfrm>
            <a:off x="707410" y="3352596"/>
            <a:ext cx="864000" cy="461640"/>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経営資源の</a:t>
            </a:r>
            <a:br>
              <a:rPr kumimoji="1" lang="en-US" altLang="ja-JP" sz="1200">
                <a:solidFill>
                  <a:sysClr val="windowText" lastClr="000000"/>
                </a:solidFill>
                <a:latin typeface="Meiryo UI" panose="020B0604030504040204" pitchFamily="50" charset="-128"/>
                <a:ea typeface="Meiryo UI" panose="020B0604030504040204" pitchFamily="50" charset="-128"/>
              </a:rPr>
            </a:br>
            <a:r>
              <a:rPr kumimoji="1" lang="ja-JP" altLang="en-US" sz="1200">
                <a:solidFill>
                  <a:sysClr val="windowText" lastClr="000000"/>
                </a:solidFill>
                <a:latin typeface="Meiryo UI" panose="020B0604030504040204" pitchFamily="50" charset="-128"/>
                <a:ea typeface="Meiryo UI" panose="020B0604030504040204" pitchFamily="50" charset="-128"/>
              </a:rPr>
              <a:t>組合せ</a:t>
            </a:r>
          </a:p>
        </p:txBody>
      </p:sp>
      <p:sp>
        <p:nvSpPr>
          <p:cNvPr id="40" name="正方形/長方形 39">
            <a:extLst>
              <a:ext uri="{FF2B5EF4-FFF2-40B4-BE49-F238E27FC236}">
                <a16:creationId xmlns:a16="http://schemas.microsoft.com/office/drawing/2014/main" id="{7E33F71D-BD6E-488A-13B5-AFFCD11BFAB7}"/>
              </a:ext>
            </a:extLst>
          </p:cNvPr>
          <p:cNvSpPr/>
          <p:nvPr/>
        </p:nvSpPr>
        <p:spPr>
          <a:xfrm>
            <a:off x="707410" y="3874927"/>
            <a:ext cx="864000" cy="722805"/>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改善</a:t>
            </a:r>
          </a:p>
        </p:txBody>
      </p:sp>
      <p:sp>
        <p:nvSpPr>
          <p:cNvPr id="41" name="正方形/長方形 40">
            <a:extLst>
              <a:ext uri="{FF2B5EF4-FFF2-40B4-BE49-F238E27FC236}">
                <a16:creationId xmlns:a16="http://schemas.microsoft.com/office/drawing/2014/main" id="{FA2E98F5-8B6A-CA85-37D4-80DD4BD84D54}"/>
              </a:ext>
            </a:extLst>
          </p:cNvPr>
          <p:cNvSpPr/>
          <p:nvPr/>
        </p:nvSpPr>
        <p:spPr>
          <a:xfrm>
            <a:off x="707410" y="4658424"/>
            <a:ext cx="864000" cy="461640"/>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共通化・</a:t>
            </a:r>
            <a:br>
              <a:rPr kumimoji="1" lang="en-US" altLang="ja-JP" sz="1200">
                <a:solidFill>
                  <a:sysClr val="windowText" lastClr="000000"/>
                </a:solidFill>
                <a:latin typeface="Meiryo UI" panose="020B0604030504040204" pitchFamily="50" charset="-128"/>
                <a:ea typeface="Meiryo UI" panose="020B0604030504040204" pitchFamily="50" charset="-128"/>
              </a:rPr>
            </a:br>
            <a:r>
              <a:rPr kumimoji="1" lang="ja-JP" altLang="en-US" sz="1200">
                <a:solidFill>
                  <a:sysClr val="windowText" lastClr="000000"/>
                </a:solidFill>
                <a:latin typeface="Meiryo UI" panose="020B0604030504040204" pitchFamily="50" charset="-128"/>
                <a:ea typeface="Meiryo UI" panose="020B0604030504040204" pitchFamily="50" charset="-128"/>
              </a:rPr>
              <a:t>統廃合</a:t>
            </a:r>
          </a:p>
        </p:txBody>
      </p:sp>
      <p:sp>
        <p:nvSpPr>
          <p:cNvPr id="42" name="正方形/長方形 41">
            <a:extLst>
              <a:ext uri="{FF2B5EF4-FFF2-40B4-BE49-F238E27FC236}">
                <a16:creationId xmlns:a16="http://schemas.microsoft.com/office/drawing/2014/main" id="{26BDCB74-1538-BE1F-DF3A-B706CDED1404}"/>
              </a:ext>
            </a:extLst>
          </p:cNvPr>
          <p:cNvSpPr/>
          <p:nvPr/>
        </p:nvSpPr>
        <p:spPr>
          <a:xfrm>
            <a:off x="707410" y="5180756"/>
            <a:ext cx="864000" cy="461640"/>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改善</a:t>
            </a:r>
          </a:p>
        </p:txBody>
      </p:sp>
      <p:sp>
        <p:nvSpPr>
          <p:cNvPr id="43" name="正方形/長方形 42">
            <a:extLst>
              <a:ext uri="{FF2B5EF4-FFF2-40B4-BE49-F238E27FC236}">
                <a16:creationId xmlns:a16="http://schemas.microsoft.com/office/drawing/2014/main" id="{679D3AB6-78C3-6B7C-6359-2F6908FDC1D1}"/>
              </a:ext>
            </a:extLst>
          </p:cNvPr>
          <p:cNvSpPr/>
          <p:nvPr/>
        </p:nvSpPr>
        <p:spPr>
          <a:xfrm>
            <a:off x="707410" y="5703087"/>
            <a:ext cx="864000" cy="722805"/>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共通化・</a:t>
            </a:r>
            <a:br>
              <a:rPr kumimoji="1" lang="en-US" altLang="ja-JP" sz="1200">
                <a:solidFill>
                  <a:sysClr val="windowText" lastClr="000000"/>
                </a:solidFill>
                <a:latin typeface="Meiryo UI" panose="020B0604030504040204" pitchFamily="50" charset="-128"/>
                <a:ea typeface="Meiryo UI" panose="020B0604030504040204" pitchFamily="50" charset="-128"/>
              </a:rPr>
            </a:br>
            <a:r>
              <a:rPr kumimoji="1" lang="ja-JP" altLang="en-US" sz="1200">
                <a:solidFill>
                  <a:sysClr val="windowText" lastClr="000000"/>
                </a:solidFill>
                <a:latin typeface="Meiryo UI" panose="020B0604030504040204" pitchFamily="50" charset="-128"/>
                <a:ea typeface="Meiryo UI" panose="020B0604030504040204" pitchFamily="50" charset="-128"/>
              </a:rPr>
              <a:t>統廃合</a:t>
            </a:r>
          </a:p>
        </p:txBody>
      </p:sp>
      <p:sp>
        <p:nvSpPr>
          <p:cNvPr id="44" name="正方形/長方形 43">
            <a:extLst>
              <a:ext uri="{FF2B5EF4-FFF2-40B4-BE49-F238E27FC236}">
                <a16:creationId xmlns:a16="http://schemas.microsoft.com/office/drawing/2014/main" id="{1AA7AF49-1C40-432D-D407-F2C8104B4796}"/>
              </a:ext>
            </a:extLst>
          </p:cNvPr>
          <p:cNvSpPr/>
          <p:nvPr/>
        </p:nvSpPr>
        <p:spPr>
          <a:xfrm>
            <a:off x="127200" y="2830264"/>
            <a:ext cx="507600" cy="983966"/>
          </a:xfrm>
          <a:prstGeom prst="rect">
            <a:avLst/>
          </a:prstGeom>
          <a:solidFill>
            <a:schemeClr val="bg1">
              <a:lumMod val="8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200" dirty="0">
                <a:solidFill>
                  <a:sysClr val="windowText" lastClr="000000"/>
                </a:solidFill>
                <a:latin typeface="Meiryo UI" panose="020B0604030504040204" pitchFamily="50" charset="-128"/>
                <a:ea typeface="Meiryo UI" panose="020B0604030504040204" pitchFamily="50" charset="-128"/>
              </a:rPr>
              <a:t>売上シナジー</a:t>
            </a:r>
          </a:p>
        </p:txBody>
      </p:sp>
      <p:sp>
        <p:nvSpPr>
          <p:cNvPr id="45" name="正方形/長方形 44">
            <a:extLst>
              <a:ext uri="{FF2B5EF4-FFF2-40B4-BE49-F238E27FC236}">
                <a16:creationId xmlns:a16="http://schemas.microsoft.com/office/drawing/2014/main" id="{21A9696D-5725-7E6E-76FD-E1544ECF3E0F}"/>
              </a:ext>
            </a:extLst>
          </p:cNvPr>
          <p:cNvSpPr/>
          <p:nvPr/>
        </p:nvSpPr>
        <p:spPr>
          <a:xfrm>
            <a:off x="417305" y="3874927"/>
            <a:ext cx="215686" cy="1245136"/>
          </a:xfrm>
          <a:prstGeom prst="rect">
            <a:avLst/>
          </a:prstGeom>
          <a:solidFill>
            <a:schemeClr val="bg1">
              <a:lumMod val="8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原価</a:t>
            </a:r>
          </a:p>
        </p:txBody>
      </p:sp>
      <p:sp>
        <p:nvSpPr>
          <p:cNvPr id="46" name="正方形/長方形 45">
            <a:extLst>
              <a:ext uri="{FF2B5EF4-FFF2-40B4-BE49-F238E27FC236}">
                <a16:creationId xmlns:a16="http://schemas.microsoft.com/office/drawing/2014/main" id="{0CF80B0E-DC46-42FC-324C-6FD340697BA1}"/>
              </a:ext>
            </a:extLst>
          </p:cNvPr>
          <p:cNvSpPr/>
          <p:nvPr/>
        </p:nvSpPr>
        <p:spPr>
          <a:xfrm>
            <a:off x="417305" y="5180756"/>
            <a:ext cx="215686" cy="1245136"/>
          </a:xfrm>
          <a:prstGeom prst="rect">
            <a:avLst/>
          </a:prstGeom>
          <a:solidFill>
            <a:schemeClr val="bg1">
              <a:lumMod val="8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販管費</a:t>
            </a:r>
          </a:p>
        </p:txBody>
      </p:sp>
      <p:sp>
        <p:nvSpPr>
          <p:cNvPr id="47" name="正方形/長方形 46">
            <a:extLst>
              <a:ext uri="{FF2B5EF4-FFF2-40B4-BE49-F238E27FC236}">
                <a16:creationId xmlns:a16="http://schemas.microsoft.com/office/drawing/2014/main" id="{47352669-A96E-23E9-4BA8-3371DAEDD582}"/>
              </a:ext>
            </a:extLst>
          </p:cNvPr>
          <p:cNvSpPr/>
          <p:nvPr/>
        </p:nvSpPr>
        <p:spPr>
          <a:xfrm>
            <a:off x="127200" y="3874927"/>
            <a:ext cx="215686" cy="2547140"/>
          </a:xfrm>
          <a:prstGeom prst="rect">
            <a:avLst/>
          </a:prstGeom>
          <a:solidFill>
            <a:schemeClr val="bg1">
              <a:lumMod val="8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コストシナジー</a:t>
            </a:r>
          </a:p>
        </p:txBody>
      </p:sp>
      <p:sp>
        <p:nvSpPr>
          <p:cNvPr id="48" name="正方形/長方形 47">
            <a:extLst>
              <a:ext uri="{FF2B5EF4-FFF2-40B4-BE49-F238E27FC236}">
                <a16:creationId xmlns:a16="http://schemas.microsoft.com/office/drawing/2014/main" id="{DD642277-FBBB-451D-23F5-E743E08FBF20}"/>
              </a:ext>
            </a:extLst>
          </p:cNvPr>
          <p:cNvSpPr/>
          <p:nvPr/>
        </p:nvSpPr>
        <p:spPr>
          <a:xfrm>
            <a:off x="127200" y="6486585"/>
            <a:ext cx="3513600" cy="200479"/>
          </a:xfrm>
          <a:prstGeom prst="rect">
            <a:avLst/>
          </a:prstGeom>
          <a:solidFill>
            <a:schemeClr val="bg1">
              <a:lumMod val="8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現状維持</a:t>
            </a:r>
          </a:p>
        </p:txBody>
      </p:sp>
      <p:sp>
        <p:nvSpPr>
          <p:cNvPr id="49" name="正方形/長方形 48">
            <a:extLst>
              <a:ext uri="{FF2B5EF4-FFF2-40B4-BE49-F238E27FC236}">
                <a16:creationId xmlns:a16="http://schemas.microsoft.com/office/drawing/2014/main" id="{07391A53-6A63-89B7-634B-B243AC54EFE0}"/>
              </a:ext>
            </a:extLst>
          </p:cNvPr>
          <p:cNvSpPr/>
          <p:nvPr/>
        </p:nvSpPr>
        <p:spPr>
          <a:xfrm>
            <a:off x="3714620" y="1474203"/>
            <a:ext cx="4599128" cy="174134"/>
          </a:xfrm>
          <a:prstGeom prst="rect">
            <a:avLst/>
          </a:prstGeom>
          <a:solidFill>
            <a:schemeClr val="bg1">
              <a:lumMod val="8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r>
              <a:rPr kumimoji="1" lang="en-US" altLang="ja-JP" sz="1000">
                <a:solidFill>
                  <a:sysClr val="windowText" lastClr="000000"/>
                </a:solidFill>
                <a:latin typeface="Meiryo UI" panose="020B0604030504040204" pitchFamily="50" charset="-128"/>
                <a:ea typeface="Meiryo UI" panose="020B0604030504040204" pitchFamily="50" charset="-128"/>
              </a:rPr>
              <a:t>PL</a:t>
            </a: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402EBE1-B336-5BB0-8D30-F2D8F813EFF0}"/>
              </a:ext>
            </a:extLst>
          </p:cNvPr>
          <p:cNvSpPr/>
          <p:nvPr/>
        </p:nvSpPr>
        <p:spPr>
          <a:xfrm>
            <a:off x="6037943" y="1705019"/>
            <a:ext cx="1985056" cy="174134"/>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販管費</a:t>
            </a:r>
          </a:p>
        </p:txBody>
      </p:sp>
      <p:sp>
        <p:nvSpPr>
          <p:cNvPr id="51" name="正方形/長方形 50">
            <a:extLst>
              <a:ext uri="{FF2B5EF4-FFF2-40B4-BE49-F238E27FC236}">
                <a16:creationId xmlns:a16="http://schemas.microsoft.com/office/drawing/2014/main" id="{08C98200-32FC-807B-B25D-B67930C69AEB}"/>
              </a:ext>
            </a:extLst>
          </p:cNvPr>
          <p:cNvSpPr/>
          <p:nvPr/>
        </p:nvSpPr>
        <p:spPr>
          <a:xfrm>
            <a:off x="8381629" y="1474203"/>
            <a:ext cx="1094528" cy="174134"/>
          </a:xfrm>
          <a:prstGeom prst="rect">
            <a:avLst/>
          </a:prstGeom>
          <a:solidFill>
            <a:schemeClr val="bg1">
              <a:lumMod val="8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r>
              <a:rPr kumimoji="1" lang="en-US" altLang="ja-JP" sz="1000">
                <a:solidFill>
                  <a:sysClr val="windowText" lastClr="000000"/>
                </a:solidFill>
                <a:latin typeface="Meiryo UI" panose="020B0604030504040204" pitchFamily="50" charset="-128"/>
                <a:ea typeface="Meiryo UI" panose="020B0604030504040204" pitchFamily="50" charset="-128"/>
              </a:rPr>
              <a:t>BS</a:t>
            </a: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C9C948F3-698C-5CF8-2760-6B6CEDFAB39E}"/>
              </a:ext>
            </a:extLst>
          </p:cNvPr>
          <p:cNvSpPr/>
          <p:nvPr/>
        </p:nvSpPr>
        <p:spPr>
          <a:xfrm>
            <a:off x="9543960" y="1474202"/>
            <a:ext cx="224040" cy="1281313"/>
          </a:xfrm>
          <a:prstGeom prst="rect">
            <a:avLst/>
          </a:prstGeom>
          <a:solidFill>
            <a:schemeClr val="bg1">
              <a:lumMod val="8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r>
              <a:rPr kumimoji="1" lang="en-US" altLang="ja-JP" sz="1000">
                <a:solidFill>
                  <a:sysClr val="windowText" lastClr="000000"/>
                </a:solidFill>
                <a:latin typeface="Meiryo UI" panose="020B0604030504040204" pitchFamily="50" charset="-128"/>
                <a:ea typeface="Meiryo UI" panose="020B0604030504040204" pitchFamily="50" charset="-128"/>
              </a:rPr>
              <a:t>CF</a:t>
            </a: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8E868E6B-AB0C-7FA1-7C72-4E0C6A86A7F1}"/>
              </a:ext>
            </a:extLst>
          </p:cNvPr>
          <p:cNvSpPr/>
          <p:nvPr/>
        </p:nvSpPr>
        <p:spPr>
          <a:xfrm>
            <a:off x="8381629" y="1705019"/>
            <a:ext cx="514632" cy="174134"/>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資産</a:t>
            </a:r>
          </a:p>
        </p:txBody>
      </p:sp>
      <p:sp>
        <p:nvSpPr>
          <p:cNvPr id="54" name="正方形/長方形 53">
            <a:extLst>
              <a:ext uri="{FF2B5EF4-FFF2-40B4-BE49-F238E27FC236}">
                <a16:creationId xmlns:a16="http://schemas.microsoft.com/office/drawing/2014/main" id="{9E025053-C031-70C8-80D3-341A6BF06B86}"/>
              </a:ext>
            </a:extLst>
          </p:cNvPr>
          <p:cNvSpPr/>
          <p:nvPr/>
        </p:nvSpPr>
        <p:spPr>
          <a:xfrm>
            <a:off x="8381551" y="1938567"/>
            <a:ext cx="224040" cy="81969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流動</a:t>
            </a:r>
          </a:p>
        </p:txBody>
      </p:sp>
      <p:sp>
        <p:nvSpPr>
          <p:cNvPr id="55" name="正方形/長方形 54">
            <a:extLst>
              <a:ext uri="{FF2B5EF4-FFF2-40B4-BE49-F238E27FC236}">
                <a16:creationId xmlns:a16="http://schemas.microsoft.com/office/drawing/2014/main" id="{6E9DCAF2-716D-FF26-511F-B728BE8B6148}"/>
              </a:ext>
            </a:extLst>
          </p:cNvPr>
          <p:cNvSpPr/>
          <p:nvPr/>
        </p:nvSpPr>
        <p:spPr>
          <a:xfrm>
            <a:off x="8672153" y="1938567"/>
            <a:ext cx="224040" cy="81969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固定</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4BF5EDD3-61AC-66DA-0C29-AB154DFDDFDD}"/>
              </a:ext>
            </a:extLst>
          </p:cNvPr>
          <p:cNvSpPr/>
          <p:nvPr/>
        </p:nvSpPr>
        <p:spPr>
          <a:xfrm>
            <a:off x="6038323" y="1935835"/>
            <a:ext cx="224040" cy="81969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広告宣伝費</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5E091BB8-356A-FE61-83F2-3508BC37EFBE}"/>
              </a:ext>
            </a:extLst>
          </p:cNvPr>
          <p:cNvSpPr/>
          <p:nvPr/>
        </p:nvSpPr>
        <p:spPr>
          <a:xfrm>
            <a:off x="6328926" y="1935835"/>
            <a:ext cx="224040" cy="81969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販売促進費</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B18BB0A7-CC01-684E-8B44-EAF3694F9682}"/>
              </a:ext>
            </a:extLst>
          </p:cNvPr>
          <p:cNvSpPr/>
          <p:nvPr/>
        </p:nvSpPr>
        <p:spPr>
          <a:xfrm>
            <a:off x="6619529" y="1935835"/>
            <a:ext cx="224040" cy="822429"/>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配送費</a:t>
            </a:r>
          </a:p>
        </p:txBody>
      </p:sp>
      <p:sp>
        <p:nvSpPr>
          <p:cNvPr id="60" name="正方形/長方形 59">
            <a:extLst>
              <a:ext uri="{FF2B5EF4-FFF2-40B4-BE49-F238E27FC236}">
                <a16:creationId xmlns:a16="http://schemas.microsoft.com/office/drawing/2014/main" id="{139DED1C-3A1F-6713-3FB5-A88676F1CA95}"/>
              </a:ext>
            </a:extLst>
          </p:cNvPr>
          <p:cNvSpPr/>
          <p:nvPr/>
        </p:nvSpPr>
        <p:spPr>
          <a:xfrm>
            <a:off x="6919109" y="1935835"/>
            <a:ext cx="224040" cy="81969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販売手数料</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B846F8F3-7344-493C-459A-8534F9A5C4D0}"/>
              </a:ext>
            </a:extLst>
          </p:cNvPr>
          <p:cNvSpPr/>
          <p:nvPr/>
        </p:nvSpPr>
        <p:spPr>
          <a:xfrm>
            <a:off x="7209712" y="1935835"/>
            <a:ext cx="224040" cy="81969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人件費</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5516A0A2-72AB-D9A9-365B-D1FE0A4BCAFF}"/>
              </a:ext>
            </a:extLst>
          </p:cNvPr>
          <p:cNvSpPr/>
          <p:nvPr/>
        </p:nvSpPr>
        <p:spPr>
          <a:xfrm>
            <a:off x="7500313" y="1935835"/>
            <a:ext cx="224040" cy="81969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zh-TW" altLang="en-US" sz="1000">
                <a:solidFill>
                  <a:sysClr val="windowText" lastClr="000000"/>
                </a:solidFill>
                <a:latin typeface="Meiryo UI" panose="020B0604030504040204" pitchFamily="50" charset="-128"/>
                <a:ea typeface="Meiryo UI" panose="020B0604030504040204" pitchFamily="50" charset="-128"/>
              </a:rPr>
              <a:t>拠点関連費用</a:t>
            </a: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0AE97461-A90C-A2A3-C69D-72EEDA7EA7A9}"/>
              </a:ext>
            </a:extLst>
          </p:cNvPr>
          <p:cNvSpPr/>
          <p:nvPr/>
        </p:nvSpPr>
        <p:spPr>
          <a:xfrm>
            <a:off x="7799895" y="1935835"/>
            <a:ext cx="224040" cy="81969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その他販管費</a:t>
            </a:r>
          </a:p>
        </p:txBody>
      </p:sp>
      <p:sp>
        <p:nvSpPr>
          <p:cNvPr id="64" name="正方形/長方形 63">
            <a:extLst>
              <a:ext uri="{FF2B5EF4-FFF2-40B4-BE49-F238E27FC236}">
                <a16:creationId xmlns:a16="http://schemas.microsoft.com/office/drawing/2014/main" id="{3D8C417F-0082-47ED-47A9-65F2C166E058}"/>
              </a:ext>
            </a:extLst>
          </p:cNvPr>
          <p:cNvSpPr/>
          <p:nvPr/>
        </p:nvSpPr>
        <p:spPr>
          <a:xfrm>
            <a:off x="8962813" y="1705732"/>
            <a:ext cx="223531" cy="1049783"/>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負債</a:t>
            </a:r>
          </a:p>
        </p:txBody>
      </p:sp>
      <p:sp>
        <p:nvSpPr>
          <p:cNvPr id="65" name="正方形/長方形 64">
            <a:extLst>
              <a:ext uri="{FF2B5EF4-FFF2-40B4-BE49-F238E27FC236}">
                <a16:creationId xmlns:a16="http://schemas.microsoft.com/office/drawing/2014/main" id="{BBFB5A71-D8CD-BF4B-CDD0-27605E161E37}"/>
              </a:ext>
            </a:extLst>
          </p:cNvPr>
          <p:cNvSpPr/>
          <p:nvPr/>
        </p:nvSpPr>
        <p:spPr>
          <a:xfrm>
            <a:off x="9253132" y="1705733"/>
            <a:ext cx="224040" cy="1049786"/>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純資産</a:t>
            </a:r>
          </a:p>
        </p:txBody>
      </p:sp>
      <p:sp>
        <p:nvSpPr>
          <p:cNvPr id="66" name="正方形/長方形 65">
            <a:extLst>
              <a:ext uri="{FF2B5EF4-FFF2-40B4-BE49-F238E27FC236}">
                <a16:creationId xmlns:a16="http://schemas.microsoft.com/office/drawing/2014/main" id="{67288B01-FA6C-00D0-07CC-DC6947FC2402}"/>
              </a:ext>
            </a:extLst>
          </p:cNvPr>
          <p:cNvSpPr/>
          <p:nvPr/>
        </p:nvSpPr>
        <p:spPr>
          <a:xfrm>
            <a:off x="8090723" y="1705019"/>
            <a:ext cx="224040" cy="1050506"/>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その他利益</a:t>
            </a:r>
          </a:p>
        </p:txBody>
      </p:sp>
      <p:grpSp>
        <p:nvGrpSpPr>
          <p:cNvPr id="67" name="グループ化 66">
            <a:extLst>
              <a:ext uri="{FF2B5EF4-FFF2-40B4-BE49-F238E27FC236}">
                <a16:creationId xmlns:a16="http://schemas.microsoft.com/office/drawing/2014/main" id="{92F7FD62-277B-B06E-AA11-AB9944E2B651}"/>
              </a:ext>
            </a:extLst>
          </p:cNvPr>
          <p:cNvGrpSpPr/>
          <p:nvPr/>
        </p:nvGrpSpPr>
        <p:grpSpPr>
          <a:xfrm>
            <a:off x="6047188" y="5180588"/>
            <a:ext cx="515436" cy="200475"/>
            <a:chOff x="5904989" y="5090689"/>
            <a:chExt cx="515436" cy="200475"/>
          </a:xfrm>
        </p:grpSpPr>
        <p:sp>
          <p:nvSpPr>
            <p:cNvPr id="68" name="正方形/長方形 67">
              <a:extLst>
                <a:ext uri="{FF2B5EF4-FFF2-40B4-BE49-F238E27FC236}">
                  <a16:creationId xmlns:a16="http://schemas.microsoft.com/office/drawing/2014/main" id="{957BFA15-99DF-93AF-8E6E-448A0329A8C7}"/>
                </a:ext>
              </a:extLst>
            </p:cNvPr>
            <p:cNvSpPr/>
            <p:nvPr/>
          </p:nvSpPr>
          <p:spPr>
            <a:xfrm>
              <a:off x="5904989" y="5090689"/>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69" name="正方形/長方形 68">
              <a:extLst>
                <a:ext uri="{FF2B5EF4-FFF2-40B4-BE49-F238E27FC236}">
                  <a16:creationId xmlns:a16="http://schemas.microsoft.com/office/drawing/2014/main" id="{0A021129-E5C2-5B5E-6F13-41AC5CBFDD1F}"/>
                </a:ext>
              </a:extLst>
            </p:cNvPr>
            <p:cNvSpPr/>
            <p:nvPr/>
          </p:nvSpPr>
          <p:spPr>
            <a:xfrm>
              <a:off x="6196385" y="5090689"/>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grpSp>
      <p:sp>
        <p:nvSpPr>
          <p:cNvPr id="70" name="正方形/長方形 69">
            <a:extLst>
              <a:ext uri="{FF2B5EF4-FFF2-40B4-BE49-F238E27FC236}">
                <a16:creationId xmlns:a16="http://schemas.microsoft.com/office/drawing/2014/main" id="{8762801B-67E9-0E85-74E7-9576252F7DA0}"/>
              </a:ext>
            </a:extLst>
          </p:cNvPr>
          <p:cNvSpPr/>
          <p:nvPr/>
        </p:nvSpPr>
        <p:spPr>
          <a:xfrm>
            <a:off x="7212772" y="5441735"/>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71" name="正方形/長方形 70">
            <a:extLst>
              <a:ext uri="{FF2B5EF4-FFF2-40B4-BE49-F238E27FC236}">
                <a16:creationId xmlns:a16="http://schemas.microsoft.com/office/drawing/2014/main" id="{3B8D046A-4F29-78A9-5BEA-67F5BB9CDCBD}"/>
              </a:ext>
            </a:extLst>
          </p:cNvPr>
          <p:cNvSpPr/>
          <p:nvPr/>
        </p:nvSpPr>
        <p:spPr>
          <a:xfrm>
            <a:off x="6629980" y="5702882"/>
            <a:ext cx="224040" cy="200475"/>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72" name="正方形/長方形 71">
            <a:extLst>
              <a:ext uri="{FF2B5EF4-FFF2-40B4-BE49-F238E27FC236}">
                <a16:creationId xmlns:a16="http://schemas.microsoft.com/office/drawing/2014/main" id="{69832E66-3EEC-1E18-B295-531E2DAD27A3}"/>
              </a:ext>
            </a:extLst>
          </p:cNvPr>
          <p:cNvSpPr/>
          <p:nvPr/>
        </p:nvSpPr>
        <p:spPr>
          <a:xfrm>
            <a:off x="7212772" y="5964029"/>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73" name="正方形/長方形 72">
            <a:extLst>
              <a:ext uri="{FF2B5EF4-FFF2-40B4-BE49-F238E27FC236}">
                <a16:creationId xmlns:a16="http://schemas.microsoft.com/office/drawing/2014/main" id="{1B383788-70FF-8FFB-63CE-26BBB331942C}"/>
              </a:ext>
            </a:extLst>
          </p:cNvPr>
          <p:cNvSpPr/>
          <p:nvPr/>
        </p:nvSpPr>
        <p:spPr>
          <a:xfrm>
            <a:off x="7504168" y="5964029"/>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74" name="正方形/長方形 73">
            <a:extLst>
              <a:ext uri="{FF2B5EF4-FFF2-40B4-BE49-F238E27FC236}">
                <a16:creationId xmlns:a16="http://schemas.microsoft.com/office/drawing/2014/main" id="{1F8C9DC1-4721-BAF2-FBEE-7B9F2CA427DC}"/>
              </a:ext>
            </a:extLst>
          </p:cNvPr>
          <p:cNvSpPr/>
          <p:nvPr/>
        </p:nvSpPr>
        <p:spPr>
          <a:xfrm>
            <a:off x="7799895" y="5964029"/>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grpSp>
        <p:nvGrpSpPr>
          <p:cNvPr id="75" name="グループ化 74">
            <a:extLst>
              <a:ext uri="{FF2B5EF4-FFF2-40B4-BE49-F238E27FC236}">
                <a16:creationId xmlns:a16="http://schemas.microsoft.com/office/drawing/2014/main" id="{FC780DF5-9FA5-B522-647B-03A98D06B011}"/>
              </a:ext>
            </a:extLst>
          </p:cNvPr>
          <p:cNvGrpSpPr/>
          <p:nvPr/>
        </p:nvGrpSpPr>
        <p:grpSpPr>
          <a:xfrm>
            <a:off x="6921376" y="6225176"/>
            <a:ext cx="806832" cy="200475"/>
            <a:chOff x="6779177" y="6135084"/>
            <a:chExt cx="806832" cy="200475"/>
          </a:xfrm>
        </p:grpSpPr>
        <p:sp>
          <p:nvSpPr>
            <p:cNvPr id="76" name="正方形/長方形 75">
              <a:extLst>
                <a:ext uri="{FF2B5EF4-FFF2-40B4-BE49-F238E27FC236}">
                  <a16:creationId xmlns:a16="http://schemas.microsoft.com/office/drawing/2014/main" id="{453E638E-A4A2-B40B-7512-5F8A40ADB241}"/>
                </a:ext>
              </a:extLst>
            </p:cNvPr>
            <p:cNvSpPr/>
            <p:nvPr/>
          </p:nvSpPr>
          <p:spPr>
            <a:xfrm>
              <a:off x="6779177" y="6135084"/>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77" name="正方形/長方形 76">
              <a:extLst>
                <a:ext uri="{FF2B5EF4-FFF2-40B4-BE49-F238E27FC236}">
                  <a16:creationId xmlns:a16="http://schemas.microsoft.com/office/drawing/2014/main" id="{AFCF4833-8CE9-06C4-763E-E286AE6E14DD}"/>
                </a:ext>
              </a:extLst>
            </p:cNvPr>
            <p:cNvSpPr/>
            <p:nvPr/>
          </p:nvSpPr>
          <p:spPr>
            <a:xfrm>
              <a:off x="7070573" y="6135084"/>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78" name="正方形/長方形 77">
              <a:extLst>
                <a:ext uri="{FF2B5EF4-FFF2-40B4-BE49-F238E27FC236}">
                  <a16:creationId xmlns:a16="http://schemas.microsoft.com/office/drawing/2014/main" id="{EDEE6EFB-8420-D274-19CB-3777F0CAC31E}"/>
                </a:ext>
              </a:extLst>
            </p:cNvPr>
            <p:cNvSpPr/>
            <p:nvPr/>
          </p:nvSpPr>
          <p:spPr>
            <a:xfrm>
              <a:off x="7361969" y="6135084"/>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grpSp>
      <p:sp>
        <p:nvSpPr>
          <p:cNvPr id="79" name="正方形/長方形 78">
            <a:extLst>
              <a:ext uri="{FF2B5EF4-FFF2-40B4-BE49-F238E27FC236}">
                <a16:creationId xmlns:a16="http://schemas.microsoft.com/office/drawing/2014/main" id="{22467851-C893-C1D3-8CD5-02210CE12075}"/>
              </a:ext>
            </a:extLst>
          </p:cNvPr>
          <p:cNvSpPr/>
          <p:nvPr/>
        </p:nvSpPr>
        <p:spPr>
          <a:xfrm>
            <a:off x="8381551" y="4397147"/>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a:t>
            </a:r>
          </a:p>
        </p:txBody>
      </p:sp>
      <p:sp>
        <p:nvSpPr>
          <p:cNvPr id="80" name="正方形/長方形 79">
            <a:extLst>
              <a:ext uri="{FF2B5EF4-FFF2-40B4-BE49-F238E27FC236}">
                <a16:creationId xmlns:a16="http://schemas.microsoft.com/office/drawing/2014/main" id="{4DC438BD-78CE-8E52-BACE-BF989E512A77}"/>
              </a:ext>
            </a:extLst>
          </p:cNvPr>
          <p:cNvSpPr/>
          <p:nvPr/>
        </p:nvSpPr>
        <p:spPr>
          <a:xfrm>
            <a:off x="8569439" y="4397147"/>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nSpc>
                <a:spcPct val="100000"/>
              </a:lnSpc>
            </a:pPr>
            <a:r>
              <a:rPr kumimoji="1" lang="en-US" altLang="ja-JP" sz="1200">
                <a:solidFill>
                  <a:sysClr val="windowText" lastClr="000000"/>
                </a:solidFill>
                <a:latin typeface="Meiryo UI" panose="020B0604030504040204" pitchFamily="50" charset="-128"/>
                <a:ea typeface="Meiryo UI" panose="020B0604030504040204" pitchFamily="50" charset="-128"/>
              </a:rPr>
              <a:t>※</a:t>
            </a:r>
            <a:r>
              <a:rPr kumimoji="1" lang="ja-JP" altLang="en-US" sz="1200">
                <a:solidFill>
                  <a:sysClr val="windowText" lastClr="000000"/>
                </a:solidFill>
                <a:latin typeface="Meiryo UI" panose="020B0604030504040204" pitchFamily="50" charset="-128"/>
                <a:ea typeface="Meiryo UI" panose="020B0604030504040204" pitchFamily="50" charset="-128"/>
              </a:rPr>
              <a:t>棚卸資産</a:t>
            </a:r>
          </a:p>
        </p:txBody>
      </p:sp>
      <p:cxnSp>
        <p:nvCxnSpPr>
          <p:cNvPr id="81" name="直線コネクタ 80">
            <a:extLst>
              <a:ext uri="{FF2B5EF4-FFF2-40B4-BE49-F238E27FC236}">
                <a16:creationId xmlns:a16="http://schemas.microsoft.com/office/drawing/2014/main" id="{A6423CE5-4F61-D55F-6750-BD1EA0CDA059}"/>
              </a:ext>
            </a:extLst>
          </p:cNvPr>
          <p:cNvCxnSpPr>
            <a:cxnSpLocks/>
          </p:cNvCxnSpPr>
          <p:nvPr/>
        </p:nvCxnSpPr>
        <p:spPr>
          <a:xfrm flipV="1">
            <a:off x="3714620" y="3061076"/>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82" name="直線コネクタ 81">
            <a:extLst>
              <a:ext uri="{FF2B5EF4-FFF2-40B4-BE49-F238E27FC236}">
                <a16:creationId xmlns:a16="http://schemas.microsoft.com/office/drawing/2014/main" id="{EB456D70-F76C-CFE7-9ED9-898F481C51E3}"/>
              </a:ext>
            </a:extLst>
          </p:cNvPr>
          <p:cNvCxnSpPr>
            <a:cxnSpLocks/>
          </p:cNvCxnSpPr>
          <p:nvPr/>
        </p:nvCxnSpPr>
        <p:spPr>
          <a:xfrm flipV="1">
            <a:off x="3714620" y="3322223"/>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83" name="直線コネクタ 82">
            <a:extLst>
              <a:ext uri="{FF2B5EF4-FFF2-40B4-BE49-F238E27FC236}">
                <a16:creationId xmlns:a16="http://schemas.microsoft.com/office/drawing/2014/main" id="{A026EBA5-FF06-247B-43F7-F5B8343A9C7C}"/>
              </a:ext>
            </a:extLst>
          </p:cNvPr>
          <p:cNvCxnSpPr>
            <a:cxnSpLocks/>
          </p:cNvCxnSpPr>
          <p:nvPr/>
        </p:nvCxnSpPr>
        <p:spPr>
          <a:xfrm flipV="1">
            <a:off x="3714620" y="3583370"/>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84" name="直線コネクタ 83">
            <a:extLst>
              <a:ext uri="{FF2B5EF4-FFF2-40B4-BE49-F238E27FC236}">
                <a16:creationId xmlns:a16="http://schemas.microsoft.com/office/drawing/2014/main" id="{DF2DD2AC-DF94-00F9-BCF8-E78C182BE17C}"/>
              </a:ext>
            </a:extLst>
          </p:cNvPr>
          <p:cNvCxnSpPr>
            <a:cxnSpLocks/>
          </p:cNvCxnSpPr>
          <p:nvPr/>
        </p:nvCxnSpPr>
        <p:spPr>
          <a:xfrm flipV="1">
            <a:off x="3714620" y="3844517"/>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85" name="直線コネクタ 84">
            <a:extLst>
              <a:ext uri="{FF2B5EF4-FFF2-40B4-BE49-F238E27FC236}">
                <a16:creationId xmlns:a16="http://schemas.microsoft.com/office/drawing/2014/main" id="{EF7D1512-817A-B90A-6627-89C8CD999510}"/>
              </a:ext>
            </a:extLst>
          </p:cNvPr>
          <p:cNvCxnSpPr>
            <a:cxnSpLocks/>
          </p:cNvCxnSpPr>
          <p:nvPr/>
        </p:nvCxnSpPr>
        <p:spPr>
          <a:xfrm flipV="1">
            <a:off x="3714620" y="4105664"/>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86" name="直線コネクタ 85">
            <a:extLst>
              <a:ext uri="{FF2B5EF4-FFF2-40B4-BE49-F238E27FC236}">
                <a16:creationId xmlns:a16="http://schemas.microsoft.com/office/drawing/2014/main" id="{36596379-A332-F018-3A19-80F24ABA7944}"/>
              </a:ext>
            </a:extLst>
          </p:cNvPr>
          <p:cNvCxnSpPr>
            <a:cxnSpLocks/>
          </p:cNvCxnSpPr>
          <p:nvPr/>
        </p:nvCxnSpPr>
        <p:spPr>
          <a:xfrm flipV="1">
            <a:off x="3714620" y="4366811"/>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87" name="直線コネクタ 86">
            <a:extLst>
              <a:ext uri="{FF2B5EF4-FFF2-40B4-BE49-F238E27FC236}">
                <a16:creationId xmlns:a16="http://schemas.microsoft.com/office/drawing/2014/main" id="{F9746A8B-CD8A-F338-E5F3-CD7E5A8C1DB9}"/>
              </a:ext>
            </a:extLst>
          </p:cNvPr>
          <p:cNvCxnSpPr>
            <a:cxnSpLocks/>
          </p:cNvCxnSpPr>
          <p:nvPr/>
        </p:nvCxnSpPr>
        <p:spPr>
          <a:xfrm flipV="1">
            <a:off x="3714620" y="4627958"/>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88" name="直線コネクタ 87">
            <a:extLst>
              <a:ext uri="{FF2B5EF4-FFF2-40B4-BE49-F238E27FC236}">
                <a16:creationId xmlns:a16="http://schemas.microsoft.com/office/drawing/2014/main" id="{23FFDEB3-831C-5E46-498B-A6398D544939}"/>
              </a:ext>
            </a:extLst>
          </p:cNvPr>
          <p:cNvCxnSpPr>
            <a:cxnSpLocks/>
          </p:cNvCxnSpPr>
          <p:nvPr/>
        </p:nvCxnSpPr>
        <p:spPr>
          <a:xfrm flipV="1">
            <a:off x="3714620" y="4889105"/>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89" name="直線コネクタ 88">
            <a:extLst>
              <a:ext uri="{FF2B5EF4-FFF2-40B4-BE49-F238E27FC236}">
                <a16:creationId xmlns:a16="http://schemas.microsoft.com/office/drawing/2014/main" id="{D2532838-A76D-01D6-C486-7B1E2E4C5C1E}"/>
              </a:ext>
            </a:extLst>
          </p:cNvPr>
          <p:cNvCxnSpPr>
            <a:cxnSpLocks/>
          </p:cNvCxnSpPr>
          <p:nvPr/>
        </p:nvCxnSpPr>
        <p:spPr>
          <a:xfrm flipV="1">
            <a:off x="3714620" y="5150252"/>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90" name="直線コネクタ 89">
            <a:extLst>
              <a:ext uri="{FF2B5EF4-FFF2-40B4-BE49-F238E27FC236}">
                <a16:creationId xmlns:a16="http://schemas.microsoft.com/office/drawing/2014/main" id="{830C8D15-6145-F02F-A001-643E513D8CC9}"/>
              </a:ext>
            </a:extLst>
          </p:cNvPr>
          <p:cNvCxnSpPr>
            <a:cxnSpLocks/>
          </p:cNvCxnSpPr>
          <p:nvPr/>
        </p:nvCxnSpPr>
        <p:spPr>
          <a:xfrm flipV="1">
            <a:off x="3714620" y="5411399"/>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91" name="直線コネクタ 90">
            <a:extLst>
              <a:ext uri="{FF2B5EF4-FFF2-40B4-BE49-F238E27FC236}">
                <a16:creationId xmlns:a16="http://schemas.microsoft.com/office/drawing/2014/main" id="{888E034A-F991-427B-0E96-E4D47AF9D6D3}"/>
              </a:ext>
            </a:extLst>
          </p:cNvPr>
          <p:cNvCxnSpPr>
            <a:cxnSpLocks/>
          </p:cNvCxnSpPr>
          <p:nvPr/>
        </p:nvCxnSpPr>
        <p:spPr>
          <a:xfrm flipV="1">
            <a:off x="3714620" y="5672546"/>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92" name="直線コネクタ 91">
            <a:extLst>
              <a:ext uri="{FF2B5EF4-FFF2-40B4-BE49-F238E27FC236}">
                <a16:creationId xmlns:a16="http://schemas.microsoft.com/office/drawing/2014/main" id="{359FBF1F-436C-7AA3-6B23-1CBF61569EC5}"/>
              </a:ext>
            </a:extLst>
          </p:cNvPr>
          <p:cNvCxnSpPr>
            <a:cxnSpLocks/>
          </p:cNvCxnSpPr>
          <p:nvPr/>
        </p:nvCxnSpPr>
        <p:spPr>
          <a:xfrm flipV="1">
            <a:off x="3714620" y="5933693"/>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93" name="直線コネクタ 92">
            <a:extLst>
              <a:ext uri="{FF2B5EF4-FFF2-40B4-BE49-F238E27FC236}">
                <a16:creationId xmlns:a16="http://schemas.microsoft.com/office/drawing/2014/main" id="{ADCAC19C-B620-B8F2-5B2F-8F820274BE7F}"/>
              </a:ext>
            </a:extLst>
          </p:cNvPr>
          <p:cNvCxnSpPr>
            <a:cxnSpLocks/>
          </p:cNvCxnSpPr>
          <p:nvPr/>
        </p:nvCxnSpPr>
        <p:spPr>
          <a:xfrm flipV="1">
            <a:off x="3714620" y="6194840"/>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94" name="直線コネクタ 93">
            <a:extLst>
              <a:ext uri="{FF2B5EF4-FFF2-40B4-BE49-F238E27FC236}">
                <a16:creationId xmlns:a16="http://schemas.microsoft.com/office/drawing/2014/main" id="{C0D5643B-BF22-5FDD-45C3-02DF67F51267}"/>
              </a:ext>
            </a:extLst>
          </p:cNvPr>
          <p:cNvCxnSpPr>
            <a:cxnSpLocks/>
          </p:cNvCxnSpPr>
          <p:nvPr/>
        </p:nvCxnSpPr>
        <p:spPr>
          <a:xfrm flipV="1">
            <a:off x="3714620" y="6455987"/>
            <a:ext cx="6053355"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
        <p:nvSpPr>
          <p:cNvPr id="95" name="吹き出し: 四角形 94">
            <a:extLst>
              <a:ext uri="{FF2B5EF4-FFF2-40B4-BE49-F238E27FC236}">
                <a16:creationId xmlns:a16="http://schemas.microsoft.com/office/drawing/2014/main" id="{68A70BF5-6C47-5840-63A8-FA51E6938151}"/>
              </a:ext>
            </a:extLst>
          </p:cNvPr>
          <p:cNvSpPr/>
          <p:nvPr/>
        </p:nvSpPr>
        <p:spPr>
          <a:xfrm>
            <a:off x="5043200" y="2871064"/>
            <a:ext cx="3328900" cy="382395"/>
          </a:xfrm>
          <a:prstGeom prst="wedgeRectCallout">
            <a:avLst>
              <a:gd name="adj1" fmla="val -54812"/>
              <a:gd name="adj2" fmla="val -15967"/>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050" dirty="0">
                <a:solidFill>
                  <a:schemeClr val="tx1"/>
                </a:solidFill>
                <a:latin typeface="Meiryo UI" panose="020B0604030504040204" pitchFamily="50" charset="-128"/>
                <a:ea typeface="Meiryo UI" panose="020B0604030504040204" pitchFamily="50" charset="-128"/>
              </a:rPr>
              <a:t>売上拡大が見込める</a:t>
            </a:r>
            <a:r>
              <a:rPr kumimoji="1" lang="ja-JP" altLang="en-US" sz="1050" b="1" dirty="0">
                <a:solidFill>
                  <a:schemeClr val="tx1"/>
                </a:solidFill>
                <a:latin typeface="Meiryo UI" panose="020B0604030504040204" pitchFamily="50" charset="-128"/>
                <a:ea typeface="Meiryo UI" panose="020B0604030504040204" pitchFamily="50" charset="-128"/>
              </a:rPr>
              <a:t>商品</a:t>
            </a:r>
            <a:r>
              <a:rPr kumimoji="1" lang="ja-JP" altLang="en-US" sz="1050" dirty="0">
                <a:solidFill>
                  <a:schemeClr val="tx1"/>
                </a:solidFill>
                <a:latin typeface="Meiryo UI" panose="020B0604030504040204" pitchFamily="50" charset="-128"/>
                <a:ea typeface="Meiryo UI" panose="020B0604030504040204" pitchFamily="50" charset="-128"/>
              </a:rPr>
              <a:t>及び</a:t>
            </a:r>
            <a:r>
              <a:rPr kumimoji="1" lang="ja-JP" altLang="en-US" sz="1050" b="1" dirty="0">
                <a:solidFill>
                  <a:schemeClr val="tx1"/>
                </a:solidFill>
                <a:latin typeface="Meiryo UI" panose="020B0604030504040204" pitchFamily="50" charset="-128"/>
                <a:ea typeface="Meiryo UI" panose="020B0604030504040204" pitchFamily="50" charset="-128"/>
              </a:rPr>
              <a:t>取引先</a:t>
            </a:r>
            <a:r>
              <a:rPr kumimoji="1" lang="ja-JP" altLang="en-US" sz="1050" dirty="0">
                <a:solidFill>
                  <a:schemeClr val="tx1"/>
                </a:solidFill>
                <a:latin typeface="Meiryo UI" panose="020B0604030504040204" pitchFamily="50" charset="-128"/>
                <a:ea typeface="Meiryo UI" panose="020B0604030504040204" pitchFamily="50" charset="-128"/>
              </a:rPr>
              <a:t>を確認</a:t>
            </a:r>
            <a:br>
              <a:rPr kumimoji="1" lang="en-US" altLang="ja-JP" sz="1050" dirty="0">
                <a:solidFill>
                  <a:schemeClr val="tx1"/>
                </a:solidFill>
                <a:latin typeface="Meiryo UI" panose="020B0604030504040204" pitchFamily="50" charset="-128"/>
                <a:ea typeface="Meiryo UI" panose="020B0604030504040204" pitchFamily="50" charset="-128"/>
              </a:rPr>
            </a:br>
            <a:r>
              <a:rPr kumimoji="1" lang="ja-JP" altLang="en-US" sz="1050" dirty="0">
                <a:solidFill>
                  <a:schemeClr val="tx1"/>
                </a:solidFill>
                <a:latin typeface="Meiryo UI" panose="020B0604030504040204" pitchFamily="50" charset="-128"/>
                <a:ea typeface="Meiryo UI" panose="020B0604030504040204" pitchFamily="50" charset="-128"/>
              </a:rPr>
              <a:t>（売上シェアの大きい商品及び取引先を相互活用したい）</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96" name="吹き出し: 四角形 95">
            <a:extLst>
              <a:ext uri="{FF2B5EF4-FFF2-40B4-BE49-F238E27FC236}">
                <a16:creationId xmlns:a16="http://schemas.microsoft.com/office/drawing/2014/main" id="{3A69BFEF-A547-0FE4-3EE2-9EBB17EEA679}"/>
              </a:ext>
            </a:extLst>
          </p:cNvPr>
          <p:cNvSpPr/>
          <p:nvPr/>
        </p:nvSpPr>
        <p:spPr>
          <a:xfrm>
            <a:off x="4447200" y="3370787"/>
            <a:ext cx="3138516" cy="382395"/>
          </a:xfrm>
          <a:prstGeom prst="wedgeRectCallout">
            <a:avLst>
              <a:gd name="adj1" fmla="val -54812"/>
              <a:gd name="adj2" fmla="val -15967"/>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050" dirty="0">
                <a:solidFill>
                  <a:schemeClr val="tx1"/>
                </a:solidFill>
                <a:latin typeface="Meiryo UI" panose="020B0604030504040204" pitchFamily="50" charset="-128"/>
                <a:ea typeface="Meiryo UI" panose="020B0604030504040204" pitchFamily="50" charset="-128"/>
              </a:rPr>
              <a:t>売上拡大が見込める</a:t>
            </a:r>
            <a:r>
              <a:rPr kumimoji="1" lang="ja-JP" altLang="en-US" sz="1050" b="1" dirty="0">
                <a:solidFill>
                  <a:schemeClr val="tx1"/>
                </a:solidFill>
                <a:latin typeface="Meiryo UI" panose="020B0604030504040204" pitchFamily="50" charset="-128"/>
                <a:ea typeface="Meiryo UI" panose="020B0604030504040204" pitchFamily="50" charset="-128"/>
              </a:rPr>
              <a:t>商品</a:t>
            </a:r>
            <a:r>
              <a:rPr kumimoji="1" lang="ja-JP" altLang="en-US" sz="1050" dirty="0">
                <a:solidFill>
                  <a:schemeClr val="tx1"/>
                </a:solidFill>
                <a:latin typeface="Meiryo UI" panose="020B0604030504040204" pitchFamily="50" charset="-128"/>
                <a:ea typeface="Meiryo UI" panose="020B0604030504040204" pitchFamily="50" charset="-128"/>
              </a:rPr>
              <a:t>（シーズ含む）を確認</a:t>
            </a:r>
            <a:br>
              <a:rPr kumimoji="1" lang="en-US" altLang="ja-JP" sz="1050" dirty="0">
                <a:solidFill>
                  <a:schemeClr val="tx1"/>
                </a:solidFill>
                <a:latin typeface="Meiryo UI" panose="020B0604030504040204" pitchFamily="50" charset="-128"/>
                <a:ea typeface="Meiryo UI" panose="020B0604030504040204" pitchFamily="50" charset="-128"/>
              </a:rPr>
            </a:br>
            <a:r>
              <a:rPr kumimoji="1" lang="ja-JP" altLang="en-US" sz="1050" dirty="0">
                <a:solidFill>
                  <a:schemeClr val="tx1"/>
                </a:solidFill>
                <a:latin typeface="Meiryo UI" panose="020B0604030504040204" pitchFamily="50" charset="-128"/>
                <a:ea typeface="Meiryo UI" panose="020B0604030504040204" pitchFamily="50" charset="-128"/>
              </a:rPr>
              <a:t>（売上シェアの大きい商品やシーズを相互活用したい）</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7D8EC9AD-69BA-E382-2A9E-3F6E3C3B701C}"/>
              </a:ext>
            </a:extLst>
          </p:cNvPr>
          <p:cNvSpPr/>
          <p:nvPr/>
        </p:nvSpPr>
        <p:spPr>
          <a:xfrm>
            <a:off x="127200" y="1412776"/>
            <a:ext cx="9651600" cy="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ysClr val="windowText" lastClr="000000"/>
                </a:solidFill>
                <a:latin typeface="Meiryo UI" panose="020B0604030504040204" pitchFamily="50" charset="-128"/>
                <a:ea typeface="Meiryo UI" panose="020B0604030504040204" pitchFamily="50" charset="-128"/>
              </a:rPr>
              <a:t>中小</a:t>
            </a:r>
            <a:r>
              <a:rPr kumimoji="1" lang="en-US" altLang="ja-JP" sz="1200" dirty="0">
                <a:solidFill>
                  <a:sysClr val="windowText" lastClr="000000"/>
                </a:solidFill>
                <a:latin typeface="Meiryo UI" panose="020B0604030504040204" pitchFamily="50" charset="-128"/>
                <a:ea typeface="Meiryo UI" panose="020B0604030504040204" pitchFamily="50" charset="-128"/>
              </a:rPr>
              <a:t>PMI</a:t>
            </a:r>
            <a:r>
              <a:rPr kumimoji="1" lang="ja-JP" altLang="en-US" sz="1200" dirty="0">
                <a:solidFill>
                  <a:sysClr val="windowText" lastClr="000000"/>
                </a:solidFill>
                <a:latin typeface="Meiryo UI" panose="020B0604030504040204" pitchFamily="50" charset="-128"/>
                <a:ea typeface="Meiryo UI" panose="020B0604030504040204" pitchFamily="50" charset="-128"/>
              </a:rPr>
              <a:t>の売上・コストシナジー特定マップ（譲受企業・譲渡企業共に分析を実施）</a:t>
            </a:r>
            <a:r>
              <a:rPr kumimoji="1" lang="en-US" altLang="ja-JP" sz="1200" dirty="0">
                <a:solidFill>
                  <a:sysClr val="windowText" lastClr="000000"/>
                </a:solidFill>
                <a:latin typeface="Meiryo UI" panose="020B0604030504040204" pitchFamily="50" charset="-128"/>
                <a:ea typeface="Meiryo UI" panose="020B0604030504040204" pitchFamily="50" charset="-128"/>
              </a:rPr>
              <a:t>※</a:t>
            </a:r>
            <a:r>
              <a:rPr kumimoji="1" lang="en-US" altLang="ja-JP" sz="1200" b="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a:t>
            </a:r>
            <a:r>
              <a:rPr kumimoji="1" lang="ja-JP" altLang="en-US" sz="1200" b="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凡例</a:t>
            </a:r>
            <a:r>
              <a:rPr kumimoji="1" lang="en-US" altLang="ja-JP" sz="1200" b="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a:t>
            </a:r>
            <a:r>
              <a:rPr kumimoji="1" lang="ja-JP" altLang="en-US" sz="1200" b="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　〇：必須、△：任意</a:t>
            </a:r>
            <a:endParaRPr kumimoji="1" lang="en-US" altLang="ja-JP" sz="1200" b="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endParaRPr>
          </a:p>
        </p:txBody>
      </p:sp>
      <p:sp>
        <p:nvSpPr>
          <p:cNvPr id="98" name="吹き出し: 四角形 97">
            <a:extLst>
              <a:ext uri="{FF2B5EF4-FFF2-40B4-BE49-F238E27FC236}">
                <a16:creationId xmlns:a16="http://schemas.microsoft.com/office/drawing/2014/main" id="{CD01EF07-65D6-406F-07F3-264F35D63B56}"/>
              </a:ext>
            </a:extLst>
          </p:cNvPr>
          <p:cNvSpPr/>
          <p:nvPr/>
        </p:nvSpPr>
        <p:spPr>
          <a:xfrm>
            <a:off x="8311000" y="3677547"/>
            <a:ext cx="1423255" cy="489517"/>
          </a:xfrm>
          <a:prstGeom prst="wedgeRectCallout">
            <a:avLst>
              <a:gd name="adj1" fmla="val 9225"/>
              <a:gd name="adj2" fmla="val 78979"/>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（必要に応じて）</a:t>
            </a:r>
            <a:r>
              <a:rPr kumimoji="1" lang="zh-TW" altLang="en-US" sz="1050" b="1">
                <a:solidFill>
                  <a:schemeClr val="tx1"/>
                </a:solidFill>
                <a:latin typeface="Meiryo UI" panose="020B0604030504040204" pitchFamily="50" charset="-128"/>
                <a:ea typeface="Meiryo UI" panose="020B0604030504040204" pitchFamily="50" charset="-128"/>
              </a:rPr>
              <a:t>在庫回転期間</a:t>
            </a:r>
            <a:r>
              <a:rPr kumimoji="1" lang="ja-JP" altLang="en-US" sz="1050">
                <a:solidFill>
                  <a:schemeClr val="tx1"/>
                </a:solidFill>
                <a:latin typeface="Meiryo UI" panose="020B0604030504040204" pitchFamily="50" charset="-128"/>
                <a:ea typeface="Meiryo UI" panose="020B0604030504040204" pitchFamily="50" charset="-128"/>
              </a:rPr>
              <a:t>もしくは</a:t>
            </a:r>
            <a:r>
              <a:rPr kumimoji="1" lang="ja-JP" altLang="en-US" sz="1050" b="1">
                <a:solidFill>
                  <a:schemeClr val="tx1"/>
                </a:solidFill>
                <a:latin typeface="Meiryo UI" panose="020B0604030504040204" pitchFamily="50" charset="-128"/>
                <a:ea typeface="Meiryo UI" panose="020B0604030504040204" pitchFamily="50" charset="-128"/>
              </a:rPr>
              <a:t>在庫回転率</a:t>
            </a:r>
            <a:r>
              <a:rPr kumimoji="1" lang="ja-JP" altLang="en-US" sz="1050">
                <a:solidFill>
                  <a:schemeClr val="tx1"/>
                </a:solidFill>
                <a:latin typeface="Meiryo UI" panose="020B0604030504040204" pitchFamily="50" charset="-128"/>
                <a:ea typeface="Meiryo UI" panose="020B0604030504040204" pitchFamily="50" charset="-128"/>
              </a:rPr>
              <a:t>を算出して分析</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9" name="吹き出し: 四角形 98">
            <a:extLst>
              <a:ext uri="{FF2B5EF4-FFF2-40B4-BE49-F238E27FC236}">
                <a16:creationId xmlns:a16="http://schemas.microsoft.com/office/drawing/2014/main" id="{499AE487-E2FF-57C3-8478-CC5569FDDD06}"/>
              </a:ext>
            </a:extLst>
          </p:cNvPr>
          <p:cNvSpPr/>
          <p:nvPr/>
        </p:nvSpPr>
        <p:spPr>
          <a:xfrm>
            <a:off x="5965684" y="4671064"/>
            <a:ext cx="1289516" cy="382395"/>
          </a:xfrm>
          <a:prstGeom prst="wedgeRectCallout">
            <a:avLst>
              <a:gd name="adj1" fmla="val -59776"/>
              <a:gd name="adj2" fmla="val 27075"/>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050" b="1">
                <a:solidFill>
                  <a:schemeClr val="tx1"/>
                </a:solidFill>
                <a:latin typeface="Meiryo UI" panose="020B0604030504040204" pitchFamily="50" charset="-128"/>
                <a:ea typeface="Meiryo UI" panose="020B0604030504040204" pitchFamily="50" charset="-128"/>
              </a:rPr>
              <a:t>生産設備及び拠点に係るコスト</a:t>
            </a:r>
            <a:r>
              <a:rPr kumimoji="1" lang="ja-JP" altLang="en-US" sz="1050">
                <a:solidFill>
                  <a:schemeClr val="tx1"/>
                </a:solidFill>
                <a:latin typeface="Meiryo UI" panose="020B0604030504040204" pitchFamily="50" charset="-128"/>
                <a:ea typeface="Meiryo UI" panose="020B0604030504040204" pitchFamily="50" charset="-128"/>
              </a:rPr>
              <a:t>を確認</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9BE6C5D8-0A2A-1834-1462-4469A435A529}"/>
              </a:ext>
            </a:extLst>
          </p:cNvPr>
          <p:cNvSpPr/>
          <p:nvPr/>
        </p:nvSpPr>
        <p:spPr>
          <a:xfrm>
            <a:off x="5175447" y="4919665"/>
            <a:ext cx="510673" cy="200400"/>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3D3158D6-88A6-DAAA-F7F1-8F912B512004}"/>
              </a:ext>
            </a:extLst>
          </p:cNvPr>
          <p:cNvSpPr/>
          <p:nvPr/>
        </p:nvSpPr>
        <p:spPr>
          <a:xfrm>
            <a:off x="4880875" y="3874928"/>
            <a:ext cx="805245" cy="200400"/>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EBB7E094-F686-C814-544B-ABCB7AC5DD4B}"/>
              </a:ext>
            </a:extLst>
          </p:cNvPr>
          <p:cNvSpPr/>
          <p:nvPr/>
        </p:nvSpPr>
        <p:spPr>
          <a:xfrm>
            <a:off x="4880875" y="4397334"/>
            <a:ext cx="805245" cy="200400"/>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CAADFFD7-DF2E-62A7-6D7B-72529493F523}"/>
              </a:ext>
            </a:extLst>
          </p:cNvPr>
          <p:cNvSpPr/>
          <p:nvPr/>
        </p:nvSpPr>
        <p:spPr>
          <a:xfrm>
            <a:off x="3718466" y="2166650"/>
            <a:ext cx="224040" cy="588866"/>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数量</a:t>
            </a:r>
          </a:p>
        </p:txBody>
      </p:sp>
      <p:sp>
        <p:nvSpPr>
          <p:cNvPr id="104" name="正方形/長方形 103">
            <a:extLst>
              <a:ext uri="{FF2B5EF4-FFF2-40B4-BE49-F238E27FC236}">
                <a16:creationId xmlns:a16="http://schemas.microsoft.com/office/drawing/2014/main" id="{C8817A8A-8CEC-7DF7-977E-6351557B9B95}"/>
              </a:ext>
            </a:extLst>
          </p:cNvPr>
          <p:cNvSpPr/>
          <p:nvPr/>
        </p:nvSpPr>
        <p:spPr>
          <a:xfrm>
            <a:off x="4009068" y="2166650"/>
            <a:ext cx="224040" cy="588866"/>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単価</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89289A29-D396-6FD0-CA03-A3B1ED2E6630}"/>
              </a:ext>
            </a:extLst>
          </p:cNvPr>
          <p:cNvSpPr/>
          <p:nvPr/>
        </p:nvSpPr>
        <p:spPr>
          <a:xfrm>
            <a:off x="4299671" y="2166650"/>
            <a:ext cx="224040" cy="588866"/>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数量</a:t>
            </a:r>
          </a:p>
        </p:txBody>
      </p:sp>
      <p:sp>
        <p:nvSpPr>
          <p:cNvPr id="106" name="正方形/長方形 105">
            <a:extLst>
              <a:ext uri="{FF2B5EF4-FFF2-40B4-BE49-F238E27FC236}">
                <a16:creationId xmlns:a16="http://schemas.microsoft.com/office/drawing/2014/main" id="{E6AA4839-151F-5E35-2827-552E7A52DE07}"/>
              </a:ext>
            </a:extLst>
          </p:cNvPr>
          <p:cNvSpPr/>
          <p:nvPr/>
        </p:nvSpPr>
        <p:spPr>
          <a:xfrm>
            <a:off x="3718466" y="1935835"/>
            <a:ext cx="514632" cy="174134"/>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商品別</a:t>
            </a:r>
          </a:p>
        </p:txBody>
      </p:sp>
      <p:sp>
        <p:nvSpPr>
          <p:cNvPr id="107" name="正方形/長方形 106">
            <a:extLst>
              <a:ext uri="{FF2B5EF4-FFF2-40B4-BE49-F238E27FC236}">
                <a16:creationId xmlns:a16="http://schemas.microsoft.com/office/drawing/2014/main" id="{052C1062-B7C6-8CCB-A134-34017AF5C13E}"/>
              </a:ext>
            </a:extLst>
          </p:cNvPr>
          <p:cNvSpPr/>
          <p:nvPr/>
        </p:nvSpPr>
        <p:spPr>
          <a:xfrm>
            <a:off x="4299649" y="1935835"/>
            <a:ext cx="514632" cy="174134"/>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取引先別</a:t>
            </a:r>
          </a:p>
        </p:txBody>
      </p:sp>
      <p:sp>
        <p:nvSpPr>
          <p:cNvPr id="108" name="正方形/長方形 107">
            <a:extLst>
              <a:ext uri="{FF2B5EF4-FFF2-40B4-BE49-F238E27FC236}">
                <a16:creationId xmlns:a16="http://schemas.microsoft.com/office/drawing/2014/main" id="{2EC3FD14-06FD-F395-E945-4DCF1B0FF7F1}"/>
              </a:ext>
            </a:extLst>
          </p:cNvPr>
          <p:cNvSpPr/>
          <p:nvPr/>
        </p:nvSpPr>
        <p:spPr>
          <a:xfrm>
            <a:off x="3718466" y="1705019"/>
            <a:ext cx="1095477" cy="174134"/>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r>
              <a:rPr kumimoji="1" lang="ja-JP" altLang="en-US" sz="1000" dirty="0">
                <a:solidFill>
                  <a:sysClr val="windowText" lastClr="000000"/>
                </a:solidFill>
                <a:latin typeface="Meiryo UI" panose="020B0604030504040204" pitchFamily="50" charset="-128"/>
                <a:ea typeface="Meiryo UI" panose="020B0604030504040204" pitchFamily="50" charset="-128"/>
              </a:rPr>
              <a:t>売上</a:t>
            </a:r>
            <a:r>
              <a:rPr kumimoji="1" lang="en-US" altLang="ja-JP" sz="1000" dirty="0">
                <a:solidFill>
                  <a:sysClr val="windowText" lastClr="000000"/>
                </a:solidFill>
                <a:latin typeface="Meiryo UI" panose="020B0604030504040204" pitchFamily="50" charset="-128"/>
                <a:ea typeface="Meiryo UI" panose="020B0604030504040204" pitchFamily="50" charset="-128"/>
              </a:rPr>
              <a:t>※</a:t>
            </a:r>
            <a:endParaRPr kumimoji="1" lang="ja-JP" altLang="en-US" sz="1000" dirty="0">
              <a:solidFill>
                <a:sysClr val="windowText" lastClr="000000"/>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A4507656-B452-53CA-9389-43B2D68D6AEA}"/>
              </a:ext>
            </a:extLst>
          </p:cNvPr>
          <p:cNvSpPr/>
          <p:nvPr/>
        </p:nvSpPr>
        <p:spPr>
          <a:xfrm>
            <a:off x="4880495" y="1705019"/>
            <a:ext cx="1089724" cy="174134"/>
          </a:xfrm>
          <a:prstGeom prst="rect">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horz"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原価</a:t>
            </a:r>
          </a:p>
        </p:txBody>
      </p:sp>
      <p:sp>
        <p:nvSpPr>
          <p:cNvPr id="110" name="正方形/長方形 109">
            <a:extLst>
              <a:ext uri="{FF2B5EF4-FFF2-40B4-BE49-F238E27FC236}">
                <a16:creationId xmlns:a16="http://schemas.microsoft.com/office/drawing/2014/main" id="{1ED96FCE-4561-82F4-F810-74FCDF81F7D6}"/>
              </a:ext>
            </a:extLst>
          </p:cNvPr>
          <p:cNvSpPr/>
          <p:nvPr/>
        </p:nvSpPr>
        <p:spPr>
          <a:xfrm>
            <a:off x="4590273" y="2166649"/>
            <a:ext cx="224040" cy="588875"/>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単価</a:t>
            </a:r>
          </a:p>
        </p:txBody>
      </p:sp>
      <p:sp>
        <p:nvSpPr>
          <p:cNvPr id="111" name="正方形/長方形 110">
            <a:extLst>
              <a:ext uri="{FF2B5EF4-FFF2-40B4-BE49-F238E27FC236}">
                <a16:creationId xmlns:a16="http://schemas.microsoft.com/office/drawing/2014/main" id="{2901DC5E-52E2-2480-02C1-CDB6446C8EFE}"/>
              </a:ext>
            </a:extLst>
          </p:cNvPr>
          <p:cNvSpPr/>
          <p:nvPr/>
        </p:nvSpPr>
        <p:spPr>
          <a:xfrm>
            <a:off x="4880875" y="1935835"/>
            <a:ext cx="224040" cy="81969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材料費</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8F4FFD98-F557-F398-8E76-92FE6732E4B1}"/>
              </a:ext>
            </a:extLst>
          </p:cNvPr>
          <p:cNvSpPr/>
          <p:nvPr/>
        </p:nvSpPr>
        <p:spPr>
          <a:xfrm>
            <a:off x="5171478" y="1935835"/>
            <a:ext cx="224040" cy="81969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労務費</a:t>
            </a:r>
            <a:endParaRPr kumimoji="1" lang="en-US" altLang="ja-JP" sz="1000">
              <a:solidFill>
                <a:sysClr val="windowText" lastClr="000000"/>
              </a:solidFill>
              <a:latin typeface="Meiryo UI" panose="020B0604030504040204" pitchFamily="50" charset="-128"/>
              <a:ea typeface="Meiryo UI" panose="020B0604030504040204" pitchFamily="50" charset="-128"/>
            </a:endParaRPr>
          </a:p>
        </p:txBody>
      </p:sp>
      <p:sp>
        <p:nvSpPr>
          <p:cNvPr id="113" name="正方形/長方形 112">
            <a:extLst>
              <a:ext uri="{FF2B5EF4-FFF2-40B4-BE49-F238E27FC236}">
                <a16:creationId xmlns:a16="http://schemas.microsoft.com/office/drawing/2014/main" id="{C7C95059-223E-48DA-BEA1-2F8BBFB157FF}"/>
              </a:ext>
            </a:extLst>
          </p:cNvPr>
          <p:cNvSpPr/>
          <p:nvPr/>
        </p:nvSpPr>
        <p:spPr>
          <a:xfrm>
            <a:off x="5462080" y="1935835"/>
            <a:ext cx="224040" cy="81969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経費</a:t>
            </a:r>
          </a:p>
        </p:txBody>
      </p:sp>
      <p:grpSp>
        <p:nvGrpSpPr>
          <p:cNvPr id="114" name="グループ化 113">
            <a:extLst>
              <a:ext uri="{FF2B5EF4-FFF2-40B4-BE49-F238E27FC236}">
                <a16:creationId xmlns:a16="http://schemas.microsoft.com/office/drawing/2014/main" id="{06FAD55C-E536-8366-4132-437135678C29}"/>
              </a:ext>
            </a:extLst>
          </p:cNvPr>
          <p:cNvGrpSpPr/>
          <p:nvPr/>
        </p:nvGrpSpPr>
        <p:grpSpPr>
          <a:xfrm>
            <a:off x="3718467" y="3352559"/>
            <a:ext cx="515436" cy="200475"/>
            <a:chOff x="3865217" y="3262532"/>
            <a:chExt cx="515436" cy="200475"/>
          </a:xfrm>
        </p:grpSpPr>
        <p:sp>
          <p:nvSpPr>
            <p:cNvPr id="115" name="正方形/長方形 114">
              <a:extLst>
                <a:ext uri="{FF2B5EF4-FFF2-40B4-BE49-F238E27FC236}">
                  <a16:creationId xmlns:a16="http://schemas.microsoft.com/office/drawing/2014/main" id="{2FD3CD62-7874-831F-D30D-758AE268E2B0}"/>
                </a:ext>
              </a:extLst>
            </p:cNvPr>
            <p:cNvSpPr/>
            <p:nvPr/>
          </p:nvSpPr>
          <p:spPr>
            <a:xfrm>
              <a:off x="3865217" y="3262532"/>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16" name="正方形/長方形 115">
              <a:extLst>
                <a:ext uri="{FF2B5EF4-FFF2-40B4-BE49-F238E27FC236}">
                  <a16:creationId xmlns:a16="http://schemas.microsoft.com/office/drawing/2014/main" id="{06F788BC-18B5-2FA8-A579-82664A605B7A}"/>
                </a:ext>
              </a:extLst>
            </p:cNvPr>
            <p:cNvSpPr/>
            <p:nvPr/>
          </p:nvSpPr>
          <p:spPr>
            <a:xfrm>
              <a:off x="4156613" y="3262532"/>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grpSp>
      <p:grpSp>
        <p:nvGrpSpPr>
          <p:cNvPr id="117" name="グループ化 116">
            <a:extLst>
              <a:ext uri="{FF2B5EF4-FFF2-40B4-BE49-F238E27FC236}">
                <a16:creationId xmlns:a16="http://schemas.microsoft.com/office/drawing/2014/main" id="{78773AD7-1D12-A7F5-9E63-4B4A87A14CD6}"/>
              </a:ext>
            </a:extLst>
          </p:cNvPr>
          <p:cNvGrpSpPr/>
          <p:nvPr/>
        </p:nvGrpSpPr>
        <p:grpSpPr>
          <a:xfrm>
            <a:off x="3718467" y="3613706"/>
            <a:ext cx="515436" cy="200475"/>
            <a:chOff x="3865217" y="3523698"/>
            <a:chExt cx="515436" cy="200475"/>
          </a:xfrm>
        </p:grpSpPr>
        <p:sp>
          <p:nvSpPr>
            <p:cNvPr id="118" name="正方形/長方形 117">
              <a:extLst>
                <a:ext uri="{FF2B5EF4-FFF2-40B4-BE49-F238E27FC236}">
                  <a16:creationId xmlns:a16="http://schemas.microsoft.com/office/drawing/2014/main" id="{7979F026-542D-C1F1-9C07-7B9EF31DC7C6}"/>
                </a:ext>
              </a:extLst>
            </p:cNvPr>
            <p:cNvSpPr/>
            <p:nvPr/>
          </p:nvSpPr>
          <p:spPr>
            <a:xfrm>
              <a:off x="3865217" y="3523698"/>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19" name="正方形/長方形 118">
              <a:extLst>
                <a:ext uri="{FF2B5EF4-FFF2-40B4-BE49-F238E27FC236}">
                  <a16:creationId xmlns:a16="http://schemas.microsoft.com/office/drawing/2014/main" id="{4A9DE496-4BD4-2BAD-B7FC-53F20BBD7CCE}"/>
                </a:ext>
              </a:extLst>
            </p:cNvPr>
            <p:cNvSpPr/>
            <p:nvPr/>
          </p:nvSpPr>
          <p:spPr>
            <a:xfrm>
              <a:off x="4156613" y="3523698"/>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grpSp>
      <p:sp>
        <p:nvSpPr>
          <p:cNvPr id="120" name="正方形/長方形 119">
            <a:extLst>
              <a:ext uri="{FF2B5EF4-FFF2-40B4-BE49-F238E27FC236}">
                <a16:creationId xmlns:a16="http://schemas.microsoft.com/office/drawing/2014/main" id="{888C82C0-FA7C-2516-AFB9-05F4BA0C106F}"/>
              </a:ext>
            </a:extLst>
          </p:cNvPr>
          <p:cNvSpPr/>
          <p:nvPr/>
        </p:nvSpPr>
        <p:spPr>
          <a:xfrm>
            <a:off x="4884051" y="4136000"/>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21" name="正方形/長方形 120">
            <a:extLst>
              <a:ext uri="{FF2B5EF4-FFF2-40B4-BE49-F238E27FC236}">
                <a16:creationId xmlns:a16="http://schemas.microsoft.com/office/drawing/2014/main" id="{5FE6A53D-67D5-7846-7FEA-21B7F8AA2700}"/>
              </a:ext>
            </a:extLst>
          </p:cNvPr>
          <p:cNvSpPr/>
          <p:nvPr/>
        </p:nvSpPr>
        <p:spPr>
          <a:xfrm>
            <a:off x="4884051" y="4658294"/>
            <a:ext cx="224040" cy="200475"/>
          </a:xfrm>
          <a:prstGeom prst="rect">
            <a:avLst/>
          </a:prstGeom>
          <a:solidFill>
            <a:schemeClr val="accent1">
              <a:lumMod val="20000"/>
              <a:lumOff val="80000"/>
            </a:schemeClr>
          </a:solid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grpSp>
        <p:nvGrpSpPr>
          <p:cNvPr id="122" name="グループ化 121">
            <a:extLst>
              <a:ext uri="{FF2B5EF4-FFF2-40B4-BE49-F238E27FC236}">
                <a16:creationId xmlns:a16="http://schemas.microsoft.com/office/drawing/2014/main" id="{1D67A473-1687-337B-F28D-5F267CB659DA}"/>
              </a:ext>
            </a:extLst>
          </p:cNvPr>
          <p:cNvGrpSpPr/>
          <p:nvPr/>
        </p:nvGrpSpPr>
        <p:grpSpPr>
          <a:xfrm>
            <a:off x="5175447" y="4919441"/>
            <a:ext cx="515436" cy="200475"/>
            <a:chOff x="5322197" y="4829524"/>
            <a:chExt cx="515436" cy="200475"/>
          </a:xfrm>
        </p:grpSpPr>
        <p:sp>
          <p:nvSpPr>
            <p:cNvPr id="123" name="正方形/長方形 122">
              <a:extLst>
                <a:ext uri="{FF2B5EF4-FFF2-40B4-BE49-F238E27FC236}">
                  <a16:creationId xmlns:a16="http://schemas.microsoft.com/office/drawing/2014/main" id="{F2ED5E01-379C-A512-A106-EB8D46ED5233}"/>
                </a:ext>
              </a:extLst>
            </p:cNvPr>
            <p:cNvSpPr/>
            <p:nvPr/>
          </p:nvSpPr>
          <p:spPr>
            <a:xfrm>
              <a:off x="5322197" y="4829524"/>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24" name="正方形/長方形 123">
              <a:extLst>
                <a:ext uri="{FF2B5EF4-FFF2-40B4-BE49-F238E27FC236}">
                  <a16:creationId xmlns:a16="http://schemas.microsoft.com/office/drawing/2014/main" id="{9A9FED48-8FB5-20B0-10A7-609574C6DC33}"/>
                </a:ext>
              </a:extLst>
            </p:cNvPr>
            <p:cNvSpPr/>
            <p:nvPr/>
          </p:nvSpPr>
          <p:spPr>
            <a:xfrm>
              <a:off x="5613593" y="4829524"/>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grpSp>
      <p:grpSp>
        <p:nvGrpSpPr>
          <p:cNvPr id="125" name="グループ化 124">
            <a:extLst>
              <a:ext uri="{FF2B5EF4-FFF2-40B4-BE49-F238E27FC236}">
                <a16:creationId xmlns:a16="http://schemas.microsoft.com/office/drawing/2014/main" id="{D38A4242-D190-EDF1-2524-7EF35742081D}"/>
              </a:ext>
            </a:extLst>
          </p:cNvPr>
          <p:cNvGrpSpPr/>
          <p:nvPr/>
        </p:nvGrpSpPr>
        <p:grpSpPr>
          <a:xfrm>
            <a:off x="3718467" y="3091412"/>
            <a:ext cx="1098228" cy="200475"/>
            <a:chOff x="3865217" y="3001367"/>
            <a:chExt cx="1098228" cy="200475"/>
          </a:xfrm>
        </p:grpSpPr>
        <p:sp>
          <p:nvSpPr>
            <p:cNvPr id="126" name="正方形/長方形 125">
              <a:extLst>
                <a:ext uri="{FF2B5EF4-FFF2-40B4-BE49-F238E27FC236}">
                  <a16:creationId xmlns:a16="http://schemas.microsoft.com/office/drawing/2014/main" id="{60FB9796-2143-9009-CC78-D5EF90CF8024}"/>
                </a:ext>
              </a:extLst>
            </p:cNvPr>
            <p:cNvSpPr/>
            <p:nvPr/>
          </p:nvSpPr>
          <p:spPr>
            <a:xfrm>
              <a:off x="4448009" y="3001367"/>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27" name="正方形/長方形 126">
              <a:extLst>
                <a:ext uri="{FF2B5EF4-FFF2-40B4-BE49-F238E27FC236}">
                  <a16:creationId xmlns:a16="http://schemas.microsoft.com/office/drawing/2014/main" id="{B310D74C-CCC3-D476-309A-4A69704B0712}"/>
                </a:ext>
              </a:extLst>
            </p:cNvPr>
            <p:cNvSpPr/>
            <p:nvPr/>
          </p:nvSpPr>
          <p:spPr>
            <a:xfrm>
              <a:off x="4739405" y="3001367"/>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28" name="正方形/長方形 127">
              <a:extLst>
                <a:ext uri="{FF2B5EF4-FFF2-40B4-BE49-F238E27FC236}">
                  <a16:creationId xmlns:a16="http://schemas.microsoft.com/office/drawing/2014/main" id="{4BD502A6-D65F-16EA-F7FB-F0F61E660095}"/>
                </a:ext>
              </a:extLst>
            </p:cNvPr>
            <p:cNvSpPr/>
            <p:nvPr/>
          </p:nvSpPr>
          <p:spPr>
            <a:xfrm>
              <a:off x="3865217" y="3001367"/>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29" name="正方形/長方形 128">
              <a:extLst>
                <a:ext uri="{FF2B5EF4-FFF2-40B4-BE49-F238E27FC236}">
                  <a16:creationId xmlns:a16="http://schemas.microsoft.com/office/drawing/2014/main" id="{4FF60341-B874-A9C3-45DE-C8691C6FD97C}"/>
                </a:ext>
              </a:extLst>
            </p:cNvPr>
            <p:cNvSpPr/>
            <p:nvPr/>
          </p:nvSpPr>
          <p:spPr>
            <a:xfrm>
              <a:off x="4156613" y="3001367"/>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grpSp>
      <p:grpSp>
        <p:nvGrpSpPr>
          <p:cNvPr id="130" name="グループ化 129">
            <a:extLst>
              <a:ext uri="{FF2B5EF4-FFF2-40B4-BE49-F238E27FC236}">
                <a16:creationId xmlns:a16="http://schemas.microsoft.com/office/drawing/2014/main" id="{65B10DF1-2160-C3E5-197F-05F5F3976AFC}"/>
              </a:ext>
            </a:extLst>
          </p:cNvPr>
          <p:cNvGrpSpPr/>
          <p:nvPr/>
        </p:nvGrpSpPr>
        <p:grpSpPr>
          <a:xfrm>
            <a:off x="3718467" y="2830265"/>
            <a:ext cx="1098228" cy="200475"/>
            <a:chOff x="3865217" y="2740201"/>
            <a:chExt cx="1098228" cy="200475"/>
          </a:xfrm>
        </p:grpSpPr>
        <p:sp>
          <p:nvSpPr>
            <p:cNvPr id="131" name="正方形/長方形 130">
              <a:extLst>
                <a:ext uri="{FF2B5EF4-FFF2-40B4-BE49-F238E27FC236}">
                  <a16:creationId xmlns:a16="http://schemas.microsoft.com/office/drawing/2014/main" id="{8E19DED5-7A33-5E8B-2E86-95179B0CFA20}"/>
                </a:ext>
              </a:extLst>
            </p:cNvPr>
            <p:cNvSpPr/>
            <p:nvPr/>
          </p:nvSpPr>
          <p:spPr>
            <a:xfrm>
              <a:off x="3865217" y="2740201"/>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32" name="正方形/長方形 131">
              <a:extLst>
                <a:ext uri="{FF2B5EF4-FFF2-40B4-BE49-F238E27FC236}">
                  <a16:creationId xmlns:a16="http://schemas.microsoft.com/office/drawing/2014/main" id="{1F45DB88-DF3F-F15E-40C0-D108A6A450B6}"/>
                </a:ext>
              </a:extLst>
            </p:cNvPr>
            <p:cNvSpPr/>
            <p:nvPr/>
          </p:nvSpPr>
          <p:spPr>
            <a:xfrm>
              <a:off x="4156613" y="2740201"/>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33" name="正方形/長方形 132">
              <a:extLst>
                <a:ext uri="{FF2B5EF4-FFF2-40B4-BE49-F238E27FC236}">
                  <a16:creationId xmlns:a16="http://schemas.microsoft.com/office/drawing/2014/main" id="{76C3C4FB-21C0-2BB7-B1D3-22325BA5FCEE}"/>
                </a:ext>
              </a:extLst>
            </p:cNvPr>
            <p:cNvSpPr/>
            <p:nvPr/>
          </p:nvSpPr>
          <p:spPr>
            <a:xfrm>
              <a:off x="4448009" y="2740201"/>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34" name="正方形/長方形 133">
              <a:extLst>
                <a:ext uri="{FF2B5EF4-FFF2-40B4-BE49-F238E27FC236}">
                  <a16:creationId xmlns:a16="http://schemas.microsoft.com/office/drawing/2014/main" id="{E3BEBCED-8C6E-9274-3E8F-7C8E6DFE9A93}"/>
                </a:ext>
              </a:extLst>
            </p:cNvPr>
            <p:cNvSpPr/>
            <p:nvPr/>
          </p:nvSpPr>
          <p:spPr>
            <a:xfrm>
              <a:off x="4739405" y="2740201"/>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grpSp>
      <p:grpSp>
        <p:nvGrpSpPr>
          <p:cNvPr id="135" name="グループ化 134">
            <a:extLst>
              <a:ext uri="{FF2B5EF4-FFF2-40B4-BE49-F238E27FC236}">
                <a16:creationId xmlns:a16="http://schemas.microsoft.com/office/drawing/2014/main" id="{594A3625-3578-C509-E91C-B216435C8578}"/>
              </a:ext>
            </a:extLst>
          </p:cNvPr>
          <p:cNvGrpSpPr/>
          <p:nvPr/>
        </p:nvGrpSpPr>
        <p:grpSpPr>
          <a:xfrm>
            <a:off x="4884051" y="3874853"/>
            <a:ext cx="806832" cy="200475"/>
            <a:chOff x="5030801" y="3784863"/>
            <a:chExt cx="806832" cy="200475"/>
          </a:xfrm>
        </p:grpSpPr>
        <p:sp>
          <p:nvSpPr>
            <p:cNvPr id="136" name="正方形/長方形 135">
              <a:extLst>
                <a:ext uri="{FF2B5EF4-FFF2-40B4-BE49-F238E27FC236}">
                  <a16:creationId xmlns:a16="http://schemas.microsoft.com/office/drawing/2014/main" id="{96DCDEB7-CF89-788C-CBE2-F2D108156131}"/>
                </a:ext>
              </a:extLst>
            </p:cNvPr>
            <p:cNvSpPr/>
            <p:nvPr/>
          </p:nvSpPr>
          <p:spPr>
            <a:xfrm>
              <a:off x="5030801" y="3784863"/>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37" name="正方形/長方形 136">
              <a:extLst>
                <a:ext uri="{FF2B5EF4-FFF2-40B4-BE49-F238E27FC236}">
                  <a16:creationId xmlns:a16="http://schemas.microsoft.com/office/drawing/2014/main" id="{F9E4385D-780B-6C89-BEC8-03583518D57C}"/>
                </a:ext>
              </a:extLst>
            </p:cNvPr>
            <p:cNvSpPr/>
            <p:nvPr/>
          </p:nvSpPr>
          <p:spPr>
            <a:xfrm>
              <a:off x="5322197" y="3784863"/>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38" name="正方形/長方形 137">
              <a:extLst>
                <a:ext uri="{FF2B5EF4-FFF2-40B4-BE49-F238E27FC236}">
                  <a16:creationId xmlns:a16="http://schemas.microsoft.com/office/drawing/2014/main" id="{9BFCB882-4A3F-AFE0-9F67-5F43AC6A6CCA}"/>
                </a:ext>
              </a:extLst>
            </p:cNvPr>
            <p:cNvSpPr/>
            <p:nvPr/>
          </p:nvSpPr>
          <p:spPr>
            <a:xfrm>
              <a:off x="5613593" y="3784863"/>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grpSp>
      <p:sp>
        <p:nvSpPr>
          <p:cNvPr id="139" name="正方形/長方形 138">
            <a:extLst>
              <a:ext uri="{FF2B5EF4-FFF2-40B4-BE49-F238E27FC236}">
                <a16:creationId xmlns:a16="http://schemas.microsoft.com/office/drawing/2014/main" id="{A0631392-A938-DBED-FDAD-98B975A2759F}"/>
              </a:ext>
            </a:extLst>
          </p:cNvPr>
          <p:cNvSpPr/>
          <p:nvPr/>
        </p:nvSpPr>
        <p:spPr>
          <a:xfrm>
            <a:off x="4884051" y="4397147"/>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40" name="正方形/長方形 139">
            <a:extLst>
              <a:ext uri="{FF2B5EF4-FFF2-40B4-BE49-F238E27FC236}">
                <a16:creationId xmlns:a16="http://schemas.microsoft.com/office/drawing/2014/main" id="{927E27A7-43B1-888B-97FB-C08084161522}"/>
              </a:ext>
            </a:extLst>
          </p:cNvPr>
          <p:cNvSpPr/>
          <p:nvPr/>
        </p:nvSpPr>
        <p:spPr>
          <a:xfrm>
            <a:off x="5175447" y="4397147"/>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41" name="正方形/長方形 140">
            <a:extLst>
              <a:ext uri="{FF2B5EF4-FFF2-40B4-BE49-F238E27FC236}">
                <a16:creationId xmlns:a16="http://schemas.microsoft.com/office/drawing/2014/main" id="{6F719F4E-9BF7-79E0-8215-EE2894F13B5F}"/>
              </a:ext>
            </a:extLst>
          </p:cNvPr>
          <p:cNvSpPr/>
          <p:nvPr/>
        </p:nvSpPr>
        <p:spPr>
          <a:xfrm>
            <a:off x="5466843" y="4397147"/>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42" name="吹き出し: 四角形 141">
            <a:extLst>
              <a:ext uri="{FF2B5EF4-FFF2-40B4-BE49-F238E27FC236}">
                <a16:creationId xmlns:a16="http://schemas.microsoft.com/office/drawing/2014/main" id="{81A73F4C-9BDD-B83F-0713-AE617774D84A}"/>
              </a:ext>
            </a:extLst>
          </p:cNvPr>
          <p:cNvSpPr/>
          <p:nvPr/>
        </p:nvSpPr>
        <p:spPr>
          <a:xfrm>
            <a:off x="3720869" y="3928669"/>
            <a:ext cx="998777" cy="448405"/>
          </a:xfrm>
          <a:prstGeom prst="wedgeRectCallout">
            <a:avLst>
              <a:gd name="adj1" fmla="val 60623"/>
              <a:gd name="adj2" fmla="val 27859"/>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050" dirty="0">
                <a:solidFill>
                  <a:schemeClr val="tx1"/>
                </a:solidFill>
                <a:latin typeface="Meiryo UI" panose="020B0604030504040204" pitchFamily="50" charset="-128"/>
                <a:ea typeface="Meiryo UI" panose="020B0604030504040204" pitchFamily="50" charset="-128"/>
              </a:rPr>
              <a:t>過剰な</a:t>
            </a:r>
            <a:r>
              <a:rPr kumimoji="1" lang="ja-JP" altLang="en-US" sz="1050" b="1" dirty="0">
                <a:solidFill>
                  <a:schemeClr val="tx1"/>
                </a:solidFill>
                <a:latin typeface="Meiryo UI" panose="020B0604030504040204" pitchFamily="50" charset="-128"/>
                <a:ea typeface="Meiryo UI" panose="020B0604030504040204" pitchFamily="50" charset="-128"/>
              </a:rPr>
              <a:t>直接材及び外注費</a:t>
            </a:r>
            <a:r>
              <a:rPr kumimoji="1" lang="ja-JP" altLang="en-US" sz="1050" dirty="0">
                <a:solidFill>
                  <a:schemeClr val="tx1"/>
                </a:solidFill>
                <a:latin typeface="Meiryo UI" panose="020B0604030504040204" pitchFamily="50" charset="-128"/>
                <a:ea typeface="Meiryo UI" panose="020B0604030504040204" pitchFamily="50" charset="-128"/>
              </a:rPr>
              <a:t>を確認</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43" name="吹き出し: 四角形 142">
            <a:extLst>
              <a:ext uri="{FF2B5EF4-FFF2-40B4-BE49-F238E27FC236}">
                <a16:creationId xmlns:a16="http://schemas.microsoft.com/office/drawing/2014/main" id="{0AA57327-49F9-05E2-A8E0-55C68B63E06B}"/>
              </a:ext>
            </a:extLst>
          </p:cNvPr>
          <p:cNvSpPr/>
          <p:nvPr/>
        </p:nvSpPr>
        <p:spPr>
          <a:xfrm>
            <a:off x="3720869" y="4671211"/>
            <a:ext cx="998777" cy="448405"/>
          </a:xfrm>
          <a:prstGeom prst="wedgeRectCallout">
            <a:avLst>
              <a:gd name="adj1" fmla="val 60128"/>
              <a:gd name="adj2" fmla="val -32201"/>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共通の</a:t>
            </a:r>
            <a:r>
              <a:rPr kumimoji="1" lang="ja-JP" altLang="en-US" sz="1050" b="1">
                <a:solidFill>
                  <a:schemeClr val="tx1"/>
                </a:solidFill>
                <a:latin typeface="Meiryo UI" panose="020B0604030504040204" pitchFamily="50" charset="-128"/>
                <a:ea typeface="Meiryo UI" panose="020B0604030504040204" pitchFamily="50" charset="-128"/>
              </a:rPr>
              <a:t>直接材及び間接材</a:t>
            </a:r>
            <a:r>
              <a:rPr kumimoji="1" lang="ja-JP" altLang="en-US" sz="1050">
                <a:solidFill>
                  <a:schemeClr val="tx1"/>
                </a:solidFill>
                <a:latin typeface="Meiryo UI" panose="020B0604030504040204" pitchFamily="50" charset="-128"/>
                <a:ea typeface="Meiryo UI" panose="020B0604030504040204" pitchFamily="50" charset="-128"/>
              </a:rPr>
              <a:t>を確認</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44" name="吹き出し: 四角形 143">
            <a:extLst>
              <a:ext uri="{FF2B5EF4-FFF2-40B4-BE49-F238E27FC236}">
                <a16:creationId xmlns:a16="http://schemas.microsoft.com/office/drawing/2014/main" id="{F980E460-836F-E020-007F-83B2D69F7736}"/>
              </a:ext>
            </a:extLst>
          </p:cNvPr>
          <p:cNvSpPr/>
          <p:nvPr/>
        </p:nvSpPr>
        <p:spPr>
          <a:xfrm>
            <a:off x="4327351" y="5208842"/>
            <a:ext cx="1487849" cy="381600"/>
          </a:xfrm>
          <a:prstGeom prst="wedgeRectCallout">
            <a:avLst>
              <a:gd name="adj1" fmla="val 60128"/>
              <a:gd name="adj2" fmla="val -32201"/>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050">
                <a:solidFill>
                  <a:schemeClr val="tx1"/>
                </a:solidFill>
                <a:latin typeface="Meiryo UI" panose="020B0604030504040204" pitchFamily="50" charset="-128"/>
                <a:ea typeface="Meiryo UI" panose="020B0604030504040204" pitchFamily="50" charset="-128"/>
              </a:rPr>
              <a:t>過剰な</a:t>
            </a:r>
            <a:r>
              <a:rPr kumimoji="1" lang="ja-JP" altLang="en-US" sz="1050" b="1">
                <a:solidFill>
                  <a:schemeClr val="tx1"/>
                </a:solidFill>
                <a:latin typeface="Meiryo UI" panose="020B0604030504040204" pitchFamily="50" charset="-128"/>
                <a:ea typeface="Meiryo UI" panose="020B0604030504040204" pitchFamily="50" charset="-128"/>
              </a:rPr>
              <a:t>広告宣伝費</a:t>
            </a:r>
            <a:r>
              <a:rPr kumimoji="1" lang="ja-JP" altLang="en-US" sz="1050">
                <a:solidFill>
                  <a:schemeClr val="tx1"/>
                </a:solidFill>
                <a:latin typeface="Meiryo UI" panose="020B0604030504040204" pitchFamily="50" charset="-128"/>
                <a:ea typeface="Meiryo UI" panose="020B0604030504040204" pitchFamily="50" charset="-128"/>
              </a:rPr>
              <a:t>及び</a:t>
            </a:r>
            <a:r>
              <a:rPr kumimoji="1" lang="ja-JP" altLang="en-US" sz="1050" b="1">
                <a:solidFill>
                  <a:schemeClr val="tx1"/>
                </a:solidFill>
                <a:latin typeface="Meiryo UI" panose="020B0604030504040204" pitchFamily="50" charset="-128"/>
                <a:ea typeface="Meiryo UI" panose="020B0604030504040204" pitchFamily="50" charset="-128"/>
              </a:rPr>
              <a:t>販売促進費</a:t>
            </a:r>
            <a:r>
              <a:rPr kumimoji="1" lang="ja-JP" altLang="en-US" sz="1050">
                <a:solidFill>
                  <a:schemeClr val="tx1"/>
                </a:solidFill>
                <a:latin typeface="Meiryo UI" panose="020B0604030504040204" pitchFamily="50" charset="-128"/>
                <a:ea typeface="Meiryo UI" panose="020B0604030504040204" pitchFamily="50" charset="-128"/>
              </a:rPr>
              <a:t>を確認</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45" name="吹き出し: 四角形 144">
            <a:extLst>
              <a:ext uri="{FF2B5EF4-FFF2-40B4-BE49-F238E27FC236}">
                <a16:creationId xmlns:a16="http://schemas.microsoft.com/office/drawing/2014/main" id="{D69ADE2F-0330-14F5-C71E-247C03FAD648}"/>
              </a:ext>
            </a:extLst>
          </p:cNvPr>
          <p:cNvSpPr/>
          <p:nvPr/>
        </p:nvSpPr>
        <p:spPr>
          <a:xfrm>
            <a:off x="7651776" y="5010184"/>
            <a:ext cx="2101734" cy="380880"/>
          </a:xfrm>
          <a:prstGeom prst="wedgeRectCallout">
            <a:avLst>
              <a:gd name="adj1" fmla="val -54120"/>
              <a:gd name="adj2" fmla="val 48681"/>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050" b="1">
                <a:solidFill>
                  <a:schemeClr val="tx1"/>
                </a:solidFill>
                <a:latin typeface="Meiryo UI" panose="020B0604030504040204" pitchFamily="50" charset="-128"/>
                <a:ea typeface="Meiryo UI" panose="020B0604030504040204" pitchFamily="50" charset="-128"/>
              </a:rPr>
              <a:t>業務効率化</a:t>
            </a:r>
            <a:r>
              <a:rPr kumimoji="1" lang="ja-JP" altLang="en-US" sz="1050">
                <a:solidFill>
                  <a:schemeClr val="tx1"/>
                </a:solidFill>
                <a:latin typeface="Meiryo UI" panose="020B0604030504040204" pitchFamily="50" charset="-128"/>
                <a:ea typeface="Meiryo UI" panose="020B0604030504040204" pitchFamily="50" charset="-128"/>
              </a:rPr>
              <a:t>による最適な</a:t>
            </a:r>
            <a:r>
              <a:rPr kumimoji="1" lang="ja-JP" altLang="en-US" sz="1050" b="1">
                <a:solidFill>
                  <a:schemeClr val="tx1"/>
                </a:solidFill>
                <a:latin typeface="Meiryo UI" panose="020B0604030504040204" pitchFamily="50" charset="-128"/>
                <a:ea typeface="Meiryo UI" panose="020B0604030504040204" pitchFamily="50" charset="-128"/>
              </a:rPr>
              <a:t>人員配置</a:t>
            </a:r>
            <a:r>
              <a:rPr kumimoji="1" lang="ja-JP" altLang="en-US" sz="1050">
                <a:solidFill>
                  <a:schemeClr val="tx1"/>
                </a:solidFill>
                <a:latin typeface="Meiryo UI" panose="020B0604030504040204" pitchFamily="50" charset="-128"/>
                <a:ea typeface="Meiryo UI" panose="020B0604030504040204" pitchFamily="50" charset="-128"/>
              </a:rPr>
              <a:t>や</a:t>
            </a:r>
            <a:r>
              <a:rPr kumimoji="1" lang="ja-JP" altLang="en-US" sz="1050" b="1">
                <a:solidFill>
                  <a:schemeClr val="tx1"/>
                </a:solidFill>
                <a:latin typeface="Meiryo UI" panose="020B0604030504040204" pitchFamily="50" charset="-128"/>
                <a:ea typeface="Meiryo UI" panose="020B0604030504040204" pitchFamily="50" charset="-128"/>
              </a:rPr>
              <a:t>業務委託費</a:t>
            </a:r>
            <a:r>
              <a:rPr kumimoji="1" lang="ja-JP" altLang="en-US" sz="1050">
                <a:solidFill>
                  <a:schemeClr val="tx1"/>
                </a:solidFill>
                <a:latin typeface="Meiryo UI" panose="020B0604030504040204" pitchFamily="50" charset="-128"/>
                <a:ea typeface="Meiryo UI" panose="020B0604030504040204" pitchFamily="50" charset="-128"/>
              </a:rPr>
              <a:t>の削減余地を確認</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46" name="吹き出し: 四角形 145">
            <a:extLst>
              <a:ext uri="{FF2B5EF4-FFF2-40B4-BE49-F238E27FC236}">
                <a16:creationId xmlns:a16="http://schemas.microsoft.com/office/drawing/2014/main" id="{2DB8BE0B-273B-8AB6-2746-BF0E8E2D3B3B}"/>
              </a:ext>
            </a:extLst>
          </p:cNvPr>
          <p:cNvSpPr/>
          <p:nvPr/>
        </p:nvSpPr>
        <p:spPr>
          <a:xfrm>
            <a:off x="4114848" y="5717044"/>
            <a:ext cx="2313543" cy="178020"/>
          </a:xfrm>
          <a:prstGeom prst="wedgeRectCallout">
            <a:avLst>
              <a:gd name="adj1" fmla="val 54990"/>
              <a:gd name="adj2" fmla="val 8891"/>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050" b="1">
                <a:solidFill>
                  <a:schemeClr val="tx1"/>
                </a:solidFill>
                <a:latin typeface="Meiryo UI" panose="020B0604030504040204" pitchFamily="50" charset="-128"/>
                <a:ea typeface="Meiryo UI" panose="020B0604030504040204" pitchFamily="50" charset="-128"/>
              </a:rPr>
              <a:t>同一又は近接エリア</a:t>
            </a:r>
            <a:r>
              <a:rPr kumimoji="1" lang="ja-JP" altLang="en-US" sz="1050">
                <a:solidFill>
                  <a:schemeClr val="tx1"/>
                </a:solidFill>
                <a:latin typeface="Meiryo UI" panose="020B0604030504040204" pitchFamily="50" charset="-128"/>
                <a:ea typeface="Meiryo UI" panose="020B0604030504040204" pitchFamily="50" charset="-128"/>
              </a:rPr>
              <a:t>への配送費を確認</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47" name="正方形/長方形 146">
            <a:extLst>
              <a:ext uri="{FF2B5EF4-FFF2-40B4-BE49-F238E27FC236}">
                <a16:creationId xmlns:a16="http://schemas.microsoft.com/office/drawing/2014/main" id="{93135E17-8CCD-5125-E60F-C22003E5E0E2}"/>
              </a:ext>
            </a:extLst>
          </p:cNvPr>
          <p:cNvSpPr/>
          <p:nvPr/>
        </p:nvSpPr>
        <p:spPr>
          <a:xfrm>
            <a:off x="7799895" y="5441735"/>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48" name="吹き出し: 四角形 147">
            <a:extLst>
              <a:ext uri="{FF2B5EF4-FFF2-40B4-BE49-F238E27FC236}">
                <a16:creationId xmlns:a16="http://schemas.microsoft.com/office/drawing/2014/main" id="{43DA9A31-F684-36B2-8F4D-474E51410942}"/>
              </a:ext>
            </a:extLst>
          </p:cNvPr>
          <p:cNvSpPr/>
          <p:nvPr/>
        </p:nvSpPr>
        <p:spPr>
          <a:xfrm>
            <a:off x="8155415" y="5535064"/>
            <a:ext cx="1598095" cy="482915"/>
          </a:xfrm>
          <a:prstGeom prst="wedgeRectCallout">
            <a:avLst>
              <a:gd name="adj1" fmla="val -55860"/>
              <a:gd name="adj2" fmla="val 34277"/>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050" b="1">
                <a:solidFill>
                  <a:schemeClr val="tx1"/>
                </a:solidFill>
                <a:latin typeface="Meiryo UI" panose="020B0604030504040204" pitchFamily="50" charset="-128"/>
                <a:ea typeface="Meiryo UI" panose="020B0604030504040204" pitchFamily="50" charset="-128"/>
              </a:rPr>
              <a:t>集約</a:t>
            </a:r>
            <a:r>
              <a:rPr kumimoji="1" lang="ja-JP" altLang="en-US" sz="1050">
                <a:solidFill>
                  <a:schemeClr val="tx1"/>
                </a:solidFill>
                <a:latin typeface="Meiryo UI" panose="020B0604030504040204" pitchFamily="50" charset="-128"/>
                <a:ea typeface="Meiryo UI" panose="020B0604030504040204" pitchFamily="50" charset="-128"/>
              </a:rPr>
              <a:t>による最適な</a:t>
            </a:r>
            <a:r>
              <a:rPr kumimoji="1" lang="ja-JP" altLang="en-US" sz="1050" b="1">
                <a:solidFill>
                  <a:schemeClr val="tx1"/>
                </a:solidFill>
                <a:latin typeface="Meiryo UI" panose="020B0604030504040204" pitchFamily="50" charset="-128"/>
                <a:ea typeface="Meiryo UI" panose="020B0604030504040204" pitchFamily="50" charset="-128"/>
              </a:rPr>
              <a:t>人員配置</a:t>
            </a:r>
            <a:r>
              <a:rPr kumimoji="1" lang="ja-JP" altLang="en-US" sz="1050">
                <a:solidFill>
                  <a:schemeClr val="tx1"/>
                </a:solidFill>
                <a:latin typeface="Meiryo UI" panose="020B0604030504040204" pitchFamily="50" charset="-128"/>
                <a:ea typeface="Meiryo UI" panose="020B0604030504040204" pitchFamily="50" charset="-128"/>
              </a:rPr>
              <a:t>、</a:t>
            </a:r>
            <a:r>
              <a:rPr kumimoji="1" lang="ja-JP" altLang="en-US" sz="1050" b="1">
                <a:solidFill>
                  <a:schemeClr val="tx1"/>
                </a:solidFill>
                <a:latin typeface="Meiryo UI" panose="020B0604030504040204" pitchFamily="50" charset="-128"/>
                <a:ea typeface="Meiryo UI" panose="020B0604030504040204" pitchFamily="50" charset="-128"/>
              </a:rPr>
              <a:t>拠点関連費</a:t>
            </a:r>
            <a:r>
              <a:rPr kumimoji="1" lang="ja-JP" altLang="en-US" sz="1050">
                <a:solidFill>
                  <a:schemeClr val="tx1"/>
                </a:solidFill>
                <a:latin typeface="Meiryo UI" panose="020B0604030504040204" pitchFamily="50" charset="-128"/>
                <a:ea typeface="Meiryo UI" panose="020B0604030504040204" pitchFamily="50" charset="-128"/>
              </a:rPr>
              <a:t>及び</a:t>
            </a:r>
            <a:r>
              <a:rPr kumimoji="1" lang="ja-JP" altLang="en-US" sz="1050" b="1">
                <a:solidFill>
                  <a:schemeClr val="tx1"/>
                </a:solidFill>
                <a:latin typeface="Meiryo UI" panose="020B0604030504040204" pitchFamily="50" charset="-128"/>
                <a:ea typeface="Meiryo UI" panose="020B0604030504040204" pitchFamily="50" charset="-128"/>
              </a:rPr>
              <a:t>業務委託費</a:t>
            </a:r>
            <a:r>
              <a:rPr kumimoji="1" lang="ja-JP" altLang="en-US" sz="1050">
                <a:solidFill>
                  <a:schemeClr val="tx1"/>
                </a:solidFill>
                <a:latin typeface="Meiryo UI" panose="020B0604030504040204" pitchFamily="50" charset="-128"/>
                <a:ea typeface="Meiryo UI" panose="020B0604030504040204" pitchFamily="50" charset="-128"/>
              </a:rPr>
              <a:t>の削減余地を確認</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49" name="吹き出し: 四角形 148">
            <a:extLst>
              <a:ext uri="{FF2B5EF4-FFF2-40B4-BE49-F238E27FC236}">
                <a16:creationId xmlns:a16="http://schemas.microsoft.com/office/drawing/2014/main" id="{DBC7E400-A0F4-6C82-90B2-3089F322D60A}"/>
              </a:ext>
            </a:extLst>
          </p:cNvPr>
          <p:cNvSpPr/>
          <p:nvPr/>
        </p:nvSpPr>
        <p:spPr>
          <a:xfrm>
            <a:off x="4231200" y="6072178"/>
            <a:ext cx="2440796" cy="315372"/>
          </a:xfrm>
          <a:prstGeom prst="wedgeRectCallout">
            <a:avLst>
              <a:gd name="adj1" fmla="val 56756"/>
              <a:gd name="adj2" fmla="val 22888"/>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050" b="1">
                <a:solidFill>
                  <a:schemeClr val="tx1"/>
                </a:solidFill>
                <a:latin typeface="Meiryo UI" panose="020B0604030504040204" pitchFamily="50" charset="-128"/>
                <a:ea typeface="Meiryo UI" panose="020B0604030504040204" pitchFamily="50" charset="-128"/>
              </a:rPr>
              <a:t>統廃合</a:t>
            </a:r>
            <a:r>
              <a:rPr kumimoji="1" lang="ja-JP" altLang="en-US" sz="1050">
                <a:solidFill>
                  <a:schemeClr val="tx1"/>
                </a:solidFill>
                <a:latin typeface="Meiryo UI" panose="020B0604030504040204" pitchFamily="50" charset="-128"/>
                <a:ea typeface="Meiryo UI" panose="020B0604030504040204" pitchFamily="50" charset="-128"/>
              </a:rPr>
              <a:t>による</a:t>
            </a:r>
            <a:r>
              <a:rPr kumimoji="1" lang="ja-JP" altLang="en-US" sz="1050" b="1">
                <a:solidFill>
                  <a:schemeClr val="tx1"/>
                </a:solidFill>
                <a:latin typeface="Meiryo UI" panose="020B0604030504040204" pitchFamily="50" charset="-128"/>
                <a:ea typeface="Meiryo UI" panose="020B0604030504040204" pitchFamily="50" charset="-128"/>
              </a:rPr>
              <a:t>販売手数料</a:t>
            </a:r>
            <a:r>
              <a:rPr kumimoji="1" lang="ja-JP" altLang="en-US" sz="1050">
                <a:solidFill>
                  <a:schemeClr val="tx1"/>
                </a:solidFill>
                <a:latin typeface="Meiryo UI" panose="020B0604030504040204" pitchFamily="50" charset="-128"/>
                <a:ea typeface="Meiryo UI" panose="020B0604030504040204" pitchFamily="50" charset="-128"/>
              </a:rPr>
              <a:t>削減、最適な</a:t>
            </a:r>
            <a:r>
              <a:rPr kumimoji="1" lang="ja-JP" altLang="en-US" sz="1050" b="1">
                <a:solidFill>
                  <a:schemeClr val="tx1"/>
                </a:solidFill>
                <a:latin typeface="Meiryo UI" panose="020B0604030504040204" pitchFamily="50" charset="-128"/>
                <a:ea typeface="Meiryo UI" panose="020B0604030504040204" pitchFamily="50" charset="-128"/>
              </a:rPr>
              <a:t>人員配置、拠点関連費</a:t>
            </a:r>
            <a:r>
              <a:rPr kumimoji="1" lang="ja-JP" altLang="en-US" sz="1050">
                <a:solidFill>
                  <a:schemeClr val="tx1"/>
                </a:solidFill>
                <a:latin typeface="Meiryo UI" panose="020B0604030504040204" pitchFamily="50" charset="-128"/>
                <a:ea typeface="Meiryo UI" panose="020B0604030504040204" pitchFamily="50" charset="-128"/>
              </a:rPr>
              <a:t>の削減余地を確認</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50" name="吹き出し: 四角形 149">
            <a:extLst>
              <a:ext uri="{FF2B5EF4-FFF2-40B4-BE49-F238E27FC236}">
                <a16:creationId xmlns:a16="http://schemas.microsoft.com/office/drawing/2014/main" id="{DAB89B46-131F-BD12-5943-3FBD29387B8E}"/>
              </a:ext>
            </a:extLst>
          </p:cNvPr>
          <p:cNvSpPr/>
          <p:nvPr/>
        </p:nvSpPr>
        <p:spPr>
          <a:xfrm>
            <a:off x="741228" y="1678502"/>
            <a:ext cx="2789430" cy="382395"/>
          </a:xfrm>
          <a:prstGeom prst="wedgeRectCallout">
            <a:avLst>
              <a:gd name="adj1" fmla="val 55332"/>
              <a:gd name="adj2" fmla="val -18358"/>
            </a:avLst>
          </a:prstGeom>
          <a:solidFill>
            <a:schemeClr val="bg1">
              <a:lumMod val="9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b="1">
                <a:solidFill>
                  <a:schemeClr val="tx1"/>
                </a:solidFill>
                <a:latin typeface="Meiryo UI" panose="020B0604030504040204" pitchFamily="50" charset="-128"/>
                <a:ea typeface="Meiryo UI" panose="020B0604030504040204" pitchFamily="50" charset="-128"/>
              </a:rPr>
              <a:t>単一事業</a:t>
            </a:r>
            <a:r>
              <a:rPr kumimoji="1" lang="ja-JP" altLang="en-US" sz="1050">
                <a:solidFill>
                  <a:schemeClr val="tx1"/>
                </a:solidFill>
                <a:latin typeface="Meiryo UI" panose="020B0604030504040204" pitchFamily="50" charset="-128"/>
                <a:ea typeface="Meiryo UI" panose="020B0604030504040204" pitchFamily="50" charset="-128"/>
              </a:rPr>
              <a:t>の場合、「商品別」と「取引先別」の切り口が無く、</a:t>
            </a:r>
            <a:r>
              <a:rPr kumimoji="1" lang="ja-JP" altLang="en-US" sz="1050" b="1">
                <a:solidFill>
                  <a:schemeClr val="tx1"/>
                </a:solidFill>
                <a:latin typeface="Meiryo UI" panose="020B0604030504040204" pitchFamily="50" charset="-128"/>
                <a:ea typeface="Meiryo UI" panose="020B0604030504040204" pitchFamily="50" charset="-128"/>
              </a:rPr>
              <a:t>数量</a:t>
            </a:r>
            <a:r>
              <a:rPr kumimoji="1" lang="en-US" altLang="ja-JP" sz="1050" b="1">
                <a:solidFill>
                  <a:schemeClr val="tx1"/>
                </a:solidFill>
                <a:latin typeface="Meiryo UI" panose="020B0604030504040204" pitchFamily="50" charset="-128"/>
                <a:ea typeface="Meiryo UI" panose="020B0604030504040204" pitchFamily="50" charset="-128"/>
              </a:rPr>
              <a:t>×</a:t>
            </a:r>
            <a:r>
              <a:rPr kumimoji="1" lang="ja-JP" altLang="en-US" sz="1050" b="1">
                <a:solidFill>
                  <a:schemeClr val="tx1"/>
                </a:solidFill>
                <a:latin typeface="Meiryo UI" panose="020B0604030504040204" pitchFamily="50" charset="-128"/>
                <a:ea typeface="Meiryo UI" panose="020B0604030504040204" pitchFamily="50" charset="-128"/>
              </a:rPr>
              <a:t>単価</a:t>
            </a:r>
            <a:r>
              <a:rPr kumimoji="1" lang="ja-JP" altLang="en-US" sz="1050">
                <a:solidFill>
                  <a:schemeClr val="tx1"/>
                </a:solidFill>
                <a:latin typeface="Meiryo UI" panose="020B0604030504040204" pitchFamily="50" charset="-128"/>
                <a:ea typeface="Meiryo UI" panose="020B0604030504040204" pitchFamily="50" charset="-128"/>
              </a:rPr>
              <a:t>の切り口のみで分析</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51" name="正方形/長方形 150">
            <a:extLst>
              <a:ext uri="{FF2B5EF4-FFF2-40B4-BE49-F238E27FC236}">
                <a16:creationId xmlns:a16="http://schemas.microsoft.com/office/drawing/2014/main" id="{900B5753-E549-D6F5-20F4-501889540F3E}"/>
              </a:ext>
            </a:extLst>
          </p:cNvPr>
          <p:cNvSpPr/>
          <p:nvPr/>
        </p:nvSpPr>
        <p:spPr>
          <a:xfrm>
            <a:off x="5750201" y="1935835"/>
            <a:ext cx="224040" cy="819697"/>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vert="eaVert" wrap="none" lIns="36000" rIns="36000" rtlCol="0" anchor="ctr"/>
          <a:lstStyle/>
          <a:p>
            <a:pPr algn="ctr">
              <a:lnSpc>
                <a:spcPct val="100000"/>
              </a:lnSpc>
            </a:pPr>
            <a:r>
              <a:rPr kumimoji="1" lang="ja-JP" altLang="en-US" sz="1000">
                <a:solidFill>
                  <a:sysClr val="windowText" lastClr="000000"/>
                </a:solidFill>
                <a:latin typeface="Meiryo UI" panose="020B0604030504040204" pitchFamily="50" charset="-128"/>
                <a:ea typeface="Meiryo UI" panose="020B0604030504040204" pitchFamily="50" charset="-128"/>
              </a:rPr>
              <a:t>外注費</a:t>
            </a:r>
          </a:p>
        </p:txBody>
      </p:sp>
      <p:sp>
        <p:nvSpPr>
          <p:cNvPr id="152" name="正方形/長方形 151">
            <a:extLst>
              <a:ext uri="{FF2B5EF4-FFF2-40B4-BE49-F238E27FC236}">
                <a16:creationId xmlns:a16="http://schemas.microsoft.com/office/drawing/2014/main" id="{33B0D18B-6BC4-5294-774B-88692925B646}"/>
              </a:ext>
            </a:extLst>
          </p:cNvPr>
          <p:cNvSpPr/>
          <p:nvPr/>
        </p:nvSpPr>
        <p:spPr>
          <a:xfrm>
            <a:off x="5750201" y="4136000"/>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gn="ctr">
              <a:lnSpc>
                <a:spcPct val="100000"/>
              </a:lnSpc>
            </a:pPr>
            <a:r>
              <a:rPr kumimoji="1" lang="ja-JP" altLang="en-US" sz="1200">
                <a:solidFill>
                  <a:sysClr val="windowText" lastClr="000000"/>
                </a:solidFill>
                <a:latin typeface="Meiryo UI" panose="020B0604030504040204" pitchFamily="50" charset="-128"/>
                <a:ea typeface="Meiryo UI" panose="020B0604030504040204" pitchFamily="50" charset="-128"/>
              </a:rPr>
              <a:t>〇</a:t>
            </a:r>
          </a:p>
        </p:txBody>
      </p:sp>
      <p:sp>
        <p:nvSpPr>
          <p:cNvPr id="153" name="正方形/長方形 152">
            <a:extLst>
              <a:ext uri="{FF2B5EF4-FFF2-40B4-BE49-F238E27FC236}">
                <a16:creationId xmlns:a16="http://schemas.microsoft.com/office/drawing/2014/main" id="{FDDF580A-1185-AEF1-9D16-67360D0111C4}"/>
              </a:ext>
            </a:extLst>
          </p:cNvPr>
          <p:cNvSpPr/>
          <p:nvPr/>
        </p:nvSpPr>
        <p:spPr>
          <a:xfrm>
            <a:off x="5703322" y="3874853"/>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nSpc>
                <a:spcPct val="100000"/>
              </a:lnSpc>
            </a:pPr>
            <a:r>
              <a:rPr kumimoji="1" lang="en-US" altLang="ja-JP" sz="1200">
                <a:solidFill>
                  <a:sysClr val="windowText" lastClr="000000"/>
                </a:solidFill>
                <a:latin typeface="Meiryo UI" panose="020B0604030504040204" pitchFamily="50" charset="-128"/>
                <a:ea typeface="Meiryo UI" panose="020B0604030504040204" pitchFamily="50" charset="-128"/>
              </a:rPr>
              <a:t>※</a:t>
            </a:r>
            <a:r>
              <a:rPr kumimoji="1" lang="ja-JP" altLang="en-US" sz="1200">
                <a:solidFill>
                  <a:sysClr val="windowText" lastClr="000000"/>
                </a:solidFill>
                <a:latin typeface="Meiryo UI" panose="020B0604030504040204" pitchFamily="50" charset="-128"/>
                <a:ea typeface="Meiryo UI" panose="020B0604030504040204" pitchFamily="50" charset="-128"/>
              </a:rPr>
              <a:t>詳細は定性情報にて確認</a:t>
            </a:r>
          </a:p>
        </p:txBody>
      </p:sp>
      <p:sp>
        <p:nvSpPr>
          <p:cNvPr id="154" name="正方形/長方形 153">
            <a:extLst>
              <a:ext uri="{FF2B5EF4-FFF2-40B4-BE49-F238E27FC236}">
                <a16:creationId xmlns:a16="http://schemas.microsoft.com/office/drawing/2014/main" id="{B836C602-DEAE-A9FA-B644-1DEB423714B0}"/>
              </a:ext>
            </a:extLst>
          </p:cNvPr>
          <p:cNvSpPr/>
          <p:nvPr/>
        </p:nvSpPr>
        <p:spPr>
          <a:xfrm>
            <a:off x="5703322" y="4397147"/>
            <a:ext cx="224040" cy="200475"/>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wrap="none" lIns="36000" rIns="36000" rtlCol="0" anchor="ctr"/>
          <a:lstStyle/>
          <a:p>
            <a:pPr>
              <a:lnSpc>
                <a:spcPct val="100000"/>
              </a:lnSpc>
            </a:pPr>
            <a:r>
              <a:rPr kumimoji="1" lang="en-US" altLang="ja-JP" sz="1200">
                <a:solidFill>
                  <a:sysClr val="windowText" lastClr="000000"/>
                </a:solidFill>
                <a:latin typeface="Meiryo UI" panose="020B0604030504040204" pitchFamily="50" charset="-128"/>
                <a:ea typeface="Meiryo UI" panose="020B0604030504040204" pitchFamily="50" charset="-128"/>
              </a:rPr>
              <a:t>※</a:t>
            </a:r>
            <a:r>
              <a:rPr kumimoji="1" lang="ja-JP" altLang="en-US" sz="1200">
                <a:solidFill>
                  <a:sysClr val="windowText" lastClr="000000"/>
                </a:solidFill>
                <a:latin typeface="Meiryo UI" panose="020B0604030504040204" pitchFamily="50" charset="-128"/>
                <a:ea typeface="Meiryo UI" panose="020B0604030504040204" pitchFamily="50" charset="-128"/>
              </a:rPr>
              <a:t>詳細は定性情報にて確認</a:t>
            </a:r>
          </a:p>
        </p:txBody>
      </p:sp>
      <p:sp>
        <p:nvSpPr>
          <p:cNvPr id="156" name="テキスト ボックス 155">
            <a:extLst>
              <a:ext uri="{FF2B5EF4-FFF2-40B4-BE49-F238E27FC236}">
                <a16:creationId xmlns:a16="http://schemas.microsoft.com/office/drawing/2014/main" id="{9E4B3571-6667-75C4-1F91-27791B6B70BD}"/>
              </a:ext>
            </a:extLst>
          </p:cNvPr>
          <p:cNvSpPr txBox="1"/>
          <p:nvPr/>
        </p:nvSpPr>
        <p:spPr>
          <a:xfrm>
            <a:off x="6476288" y="1019696"/>
            <a:ext cx="3229240" cy="230832"/>
          </a:xfrm>
          <a:prstGeom prst="rect">
            <a:avLst/>
          </a:prstGeom>
          <a:noFill/>
        </p:spPr>
        <p:txBody>
          <a:bodyPr wrap="square">
            <a:spAutoFit/>
          </a:bodyPr>
          <a:lstStyle/>
          <a:p>
            <a:r>
              <a:rPr lang="ja-JP" altLang="en-US" sz="900">
                <a:latin typeface="Meiryo UI" panose="020B0604030504040204" pitchFamily="50" charset="-128"/>
                <a:ea typeface="Meiryo UI" panose="020B0604030504040204" pitchFamily="50" charset="-128"/>
              </a:rPr>
              <a:t>令和４年３月「中小</a:t>
            </a:r>
            <a:r>
              <a:rPr lang="en-US" altLang="ja-JP" sz="900">
                <a:latin typeface="Meiryo UI" panose="020B0604030504040204" pitchFamily="50" charset="-128"/>
                <a:ea typeface="Meiryo UI" panose="020B0604030504040204" pitchFamily="50" charset="-128"/>
              </a:rPr>
              <a:t>PMI</a:t>
            </a:r>
            <a:r>
              <a:rPr lang="ja-JP" altLang="en-US" sz="900">
                <a:latin typeface="Meiryo UI" panose="020B0604030504040204" pitchFamily="50" charset="-128"/>
                <a:ea typeface="Meiryo UI" panose="020B0604030504040204" pitchFamily="50" charset="-128"/>
              </a:rPr>
              <a:t>ガイドライン」</a:t>
            </a:r>
            <a:r>
              <a:rPr lang="en-US" altLang="ja-JP" sz="900">
                <a:latin typeface="Meiryo UI" panose="020B0604030504040204" pitchFamily="50" charset="-128"/>
                <a:ea typeface="Meiryo UI" panose="020B0604030504040204" pitchFamily="50" charset="-128"/>
              </a:rPr>
              <a:t>P.65</a:t>
            </a:r>
            <a:r>
              <a:rPr lang="ja-JP" altLang="en-US" sz="900">
                <a:latin typeface="Meiryo UI" panose="020B0604030504040204" pitchFamily="50" charset="-128"/>
                <a:ea typeface="Meiryo UI" panose="020B0604030504040204" pitchFamily="50" charset="-128"/>
              </a:rPr>
              <a:t>～</a:t>
            </a:r>
            <a:r>
              <a:rPr lang="en-US" altLang="ja-JP" sz="900">
                <a:latin typeface="Meiryo UI" panose="020B0604030504040204" pitchFamily="50" charset="-128"/>
                <a:ea typeface="Meiryo UI" panose="020B0604030504040204" pitchFamily="50" charset="-128"/>
              </a:rPr>
              <a:t>96</a:t>
            </a:r>
            <a:r>
              <a:rPr lang="ja-JP" altLang="en-US" sz="900">
                <a:latin typeface="Meiryo UI" panose="020B0604030504040204" pitchFamily="50" charset="-128"/>
                <a:ea typeface="Meiryo UI" panose="020B0604030504040204" pitchFamily="50" charset="-128"/>
              </a:rPr>
              <a:t>を参照</a:t>
            </a:r>
          </a:p>
        </p:txBody>
      </p:sp>
      <p:sp>
        <p:nvSpPr>
          <p:cNvPr id="6" name="スライド番号プレースホルダー 5">
            <a:extLst>
              <a:ext uri="{FF2B5EF4-FFF2-40B4-BE49-F238E27FC236}">
                <a16:creationId xmlns:a16="http://schemas.microsoft.com/office/drawing/2014/main" id="{3A6277DE-754A-3C3B-9F9A-9D301313198D}"/>
              </a:ext>
            </a:extLst>
          </p:cNvPr>
          <p:cNvSpPr>
            <a:spLocks noGrp="1"/>
          </p:cNvSpPr>
          <p:nvPr>
            <p:ph type="sldNum" sz="quarter" idx="12"/>
          </p:nvPr>
        </p:nvSpPr>
        <p:spPr/>
        <p:txBody>
          <a:bodyPr/>
          <a:lstStyle/>
          <a:p>
            <a:fld id="{D9550142-B990-490A-A107-ED7302A7FD52}" type="slidenum">
              <a:rPr kumimoji="1" lang="ja-JP" altLang="en-US" smtClean="0"/>
              <a:t>20</a:t>
            </a:fld>
            <a:endParaRPr kumimoji="1" lang="ja-JP" altLang="en-US"/>
          </a:p>
        </p:txBody>
      </p:sp>
    </p:spTree>
    <p:extLst>
      <p:ext uri="{BB962C8B-B14F-4D97-AF65-F5344CB8AC3E}">
        <p14:creationId xmlns:p14="http://schemas.microsoft.com/office/powerpoint/2010/main" val="27866363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772107"/>
          </a:xfrm>
        </p:spPr>
        <p:txBody>
          <a:bodyPr/>
          <a:lstStyle/>
          <a:p>
            <a:pPr algn="just"/>
            <a:r>
              <a:rPr lang="en-US" altLang="ja-JP" sz="1800" dirty="0">
                <a:uFill>
                  <a:solidFill>
                    <a:srgbClr val="FF0000"/>
                  </a:solidFill>
                </a:uFill>
              </a:rPr>
              <a:t>4</a:t>
            </a:r>
            <a:r>
              <a:rPr lang="ja-JP" altLang="en-US" sz="1800" dirty="0">
                <a:uFill>
                  <a:solidFill>
                    <a:srgbClr val="FF0000"/>
                  </a:solidFill>
                </a:uFill>
              </a:rPr>
              <a:t>つの外部環境要因が自社にもたらす影響を予測することで、市場の変化に伴う機会及びリスクを把握し、統合後の事業戦略（注力すべき製品の選定等）に活用してください。</a:t>
            </a:r>
          </a:p>
        </p:txBody>
      </p:sp>
      <p:sp>
        <p:nvSpPr>
          <p:cNvPr id="13" name="タイトル 2"/>
          <p:cNvSpPr>
            <a:spLocks noGrp="1"/>
          </p:cNvSpPr>
          <p:nvPr>
            <p:ph type="title"/>
          </p:nvPr>
        </p:nvSpPr>
        <p:spPr>
          <a:xfrm>
            <a:off x="200471" y="147409"/>
            <a:ext cx="9505503" cy="400110"/>
          </a:xfrm>
        </p:spPr>
        <p:txBody>
          <a:bodyPr/>
          <a:lstStyle/>
          <a:p>
            <a:r>
              <a:rPr lang="ja-JP" altLang="en-US" sz="2000" dirty="0"/>
              <a:t>（参考）</a:t>
            </a:r>
            <a:r>
              <a:rPr lang="en-US" altLang="ja-JP" sz="2000" dirty="0">
                <a:cs typeface="Meiryo UI" panose="020B0604030504040204" pitchFamily="50" charset="-128"/>
              </a:rPr>
              <a:t>PEST</a:t>
            </a:r>
            <a:r>
              <a:rPr lang="ja-JP" altLang="en-US" sz="2000" dirty="0">
                <a:cs typeface="Meiryo UI" panose="020B0604030504040204" pitchFamily="50" charset="-128"/>
              </a:rPr>
              <a:t>分析（自社を取り巻く外部環境の影響予測）</a:t>
            </a:r>
            <a:endParaRPr lang="ja-JP" altLang="en-US" sz="2000" dirty="0"/>
          </a:p>
        </p:txBody>
      </p:sp>
      <p:sp>
        <p:nvSpPr>
          <p:cNvPr id="4" name="正方形/長方形 3">
            <a:extLst>
              <a:ext uri="{FF2B5EF4-FFF2-40B4-BE49-F238E27FC236}">
                <a16:creationId xmlns:a16="http://schemas.microsoft.com/office/drawing/2014/main" id="{570C9E81-51E3-7D74-ACED-2A637E0F4073}"/>
              </a:ext>
            </a:extLst>
          </p:cNvPr>
          <p:cNvSpPr/>
          <p:nvPr/>
        </p:nvSpPr>
        <p:spPr>
          <a:xfrm>
            <a:off x="4988999" y="4005043"/>
            <a:ext cx="4335680" cy="2376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T</a:t>
            </a:r>
            <a:r>
              <a:rPr kumimoji="1" lang="en-US" altLang="ja-JP"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echnology</a:t>
            </a: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（技術的要因）</a:t>
            </a: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5" name="正方形/長方形 4">
            <a:extLst>
              <a:ext uri="{FF2B5EF4-FFF2-40B4-BE49-F238E27FC236}">
                <a16:creationId xmlns:a16="http://schemas.microsoft.com/office/drawing/2014/main" id="{7C9C77C1-F76B-6BCF-B9DA-927FF70DCB7E}"/>
              </a:ext>
            </a:extLst>
          </p:cNvPr>
          <p:cNvSpPr/>
          <p:nvPr/>
        </p:nvSpPr>
        <p:spPr>
          <a:xfrm>
            <a:off x="581320" y="4005043"/>
            <a:ext cx="4335680" cy="2376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S</a:t>
            </a:r>
            <a:r>
              <a:rPr kumimoji="1" lang="en-US" altLang="ja-JP"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ociety</a:t>
            </a: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（社会的要因）</a:t>
            </a: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6" name="正方形/長方形 5">
            <a:extLst>
              <a:ext uri="{FF2B5EF4-FFF2-40B4-BE49-F238E27FC236}">
                <a16:creationId xmlns:a16="http://schemas.microsoft.com/office/drawing/2014/main" id="{BAAB7628-F969-02FC-5633-A624ACC34469}"/>
              </a:ext>
            </a:extLst>
          </p:cNvPr>
          <p:cNvSpPr/>
          <p:nvPr/>
        </p:nvSpPr>
        <p:spPr>
          <a:xfrm>
            <a:off x="4988999" y="1557000"/>
            <a:ext cx="4335680" cy="2376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E</a:t>
            </a:r>
            <a:r>
              <a:rPr kumimoji="1" lang="en-US" altLang="ja-JP"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conomy</a:t>
            </a: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（経済的要因）</a:t>
            </a: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7" name="正方形/長方形 6">
            <a:extLst>
              <a:ext uri="{FF2B5EF4-FFF2-40B4-BE49-F238E27FC236}">
                <a16:creationId xmlns:a16="http://schemas.microsoft.com/office/drawing/2014/main" id="{58CD0243-1100-D241-02C1-0EF454DB4739}"/>
              </a:ext>
            </a:extLst>
          </p:cNvPr>
          <p:cNvSpPr/>
          <p:nvPr/>
        </p:nvSpPr>
        <p:spPr>
          <a:xfrm>
            <a:off x="581320" y="1557000"/>
            <a:ext cx="4335680" cy="2376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P</a:t>
            </a:r>
            <a:r>
              <a:rPr kumimoji="1" lang="en-US" altLang="ja-JP"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olitics</a:t>
            </a: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（政治的要因）</a:t>
            </a:r>
            <a:endParaRPr kumimoji="1" lang="en-US" altLang="ja-JP" sz="1050">
              <a:solidFill>
                <a:schemeClr val="tx1"/>
              </a:solidFill>
              <a:latin typeface="Meiryo UI" panose="020B0604030504040204" pitchFamily="50" charset="-128"/>
              <a:ea typeface="Meiryo UI" panose="020B0604030504040204" pitchFamily="50" charset="-128"/>
            </a:endParaRP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3" name="スライド番号プレースホルダー 2">
            <a:extLst>
              <a:ext uri="{FF2B5EF4-FFF2-40B4-BE49-F238E27FC236}">
                <a16:creationId xmlns:a16="http://schemas.microsoft.com/office/drawing/2014/main" id="{8C75F087-F3EB-E70E-4475-7389AC70DB0B}"/>
              </a:ext>
            </a:extLst>
          </p:cNvPr>
          <p:cNvSpPr>
            <a:spLocks noGrp="1"/>
          </p:cNvSpPr>
          <p:nvPr>
            <p:ph type="sldNum" sz="quarter" idx="12"/>
          </p:nvPr>
        </p:nvSpPr>
        <p:spPr/>
        <p:txBody>
          <a:bodyPr/>
          <a:lstStyle/>
          <a:p>
            <a:fld id="{D9550142-B990-490A-A107-ED7302A7FD52}" type="slidenum">
              <a:rPr kumimoji="1" lang="ja-JP" altLang="en-US" smtClean="0"/>
              <a:t>21</a:t>
            </a:fld>
            <a:endParaRPr kumimoji="1" lang="ja-JP" altLang="en-US"/>
          </a:p>
        </p:txBody>
      </p:sp>
    </p:spTree>
    <p:extLst>
      <p:ext uri="{BB962C8B-B14F-4D97-AF65-F5344CB8AC3E}">
        <p14:creationId xmlns:p14="http://schemas.microsoft.com/office/powerpoint/2010/main" val="30829389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772107"/>
          </a:xfrm>
        </p:spPr>
        <p:txBody>
          <a:bodyPr/>
          <a:lstStyle/>
          <a:p>
            <a:pPr algn="just"/>
            <a:r>
              <a:rPr lang="en-US" altLang="ja-JP" sz="1800" dirty="0">
                <a:uFill>
                  <a:solidFill>
                    <a:srgbClr val="FF0000"/>
                  </a:solidFill>
                </a:uFill>
              </a:rPr>
              <a:t>5</a:t>
            </a:r>
            <a:r>
              <a:rPr lang="ja-JP" altLang="en-US" sz="1800" dirty="0">
                <a:uFill>
                  <a:solidFill>
                    <a:srgbClr val="FF0000"/>
                  </a:solidFill>
                </a:uFill>
              </a:rPr>
              <a:t>つのフォース（脅威）が及ぼす業界上の潜在リスクを把握することで、競合他社の状況を理解しながら自社の差別化ポイント（脅威に打ち勝つ優位性）を特定してください</a:t>
            </a:r>
            <a:r>
              <a:rPr lang="ja-JP" altLang="en-US" sz="1800" dirty="0">
                <a:solidFill>
                  <a:srgbClr val="FF0000"/>
                </a:solidFill>
                <a:uFill>
                  <a:solidFill>
                    <a:srgbClr val="FF0000"/>
                  </a:solidFill>
                </a:uFill>
              </a:rPr>
              <a:t>。</a:t>
            </a:r>
          </a:p>
        </p:txBody>
      </p:sp>
      <p:sp>
        <p:nvSpPr>
          <p:cNvPr id="13" name="タイトル 2"/>
          <p:cNvSpPr>
            <a:spLocks noGrp="1"/>
          </p:cNvSpPr>
          <p:nvPr>
            <p:ph type="title"/>
          </p:nvPr>
        </p:nvSpPr>
        <p:spPr>
          <a:xfrm>
            <a:off x="200471" y="147409"/>
            <a:ext cx="9505503" cy="400110"/>
          </a:xfrm>
        </p:spPr>
        <p:txBody>
          <a:bodyPr/>
          <a:lstStyle/>
          <a:p>
            <a:r>
              <a:rPr lang="ja-JP" altLang="en-US" sz="2000" dirty="0"/>
              <a:t>（参考）</a:t>
            </a:r>
            <a:r>
              <a:rPr lang="en-US" altLang="ja-JP" sz="2000" dirty="0">
                <a:cs typeface="Meiryo UI" panose="020B0604030504040204" pitchFamily="50" charset="-128"/>
              </a:rPr>
              <a:t>5</a:t>
            </a:r>
            <a:r>
              <a:rPr lang="ja-JP" altLang="en-US" sz="2000" dirty="0">
                <a:cs typeface="Meiryo UI" panose="020B0604030504040204" pitchFamily="50" charset="-128"/>
              </a:rPr>
              <a:t>フォース分析（業界における潜在リスクの把握）</a:t>
            </a:r>
            <a:endParaRPr lang="ja-JP" altLang="en-US" sz="2000" dirty="0"/>
          </a:p>
        </p:txBody>
      </p:sp>
      <p:sp>
        <p:nvSpPr>
          <p:cNvPr id="2" name="正方形/長方形 1">
            <a:extLst>
              <a:ext uri="{FF2B5EF4-FFF2-40B4-BE49-F238E27FC236}">
                <a16:creationId xmlns:a16="http://schemas.microsoft.com/office/drawing/2014/main" id="{9AB301CF-A106-A806-5A68-9CA1DAD5630B}"/>
              </a:ext>
            </a:extLst>
          </p:cNvPr>
          <p:cNvSpPr/>
          <p:nvPr/>
        </p:nvSpPr>
        <p:spPr>
          <a:xfrm>
            <a:off x="3606943" y="3213659"/>
            <a:ext cx="2692115" cy="1475309"/>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競合他社の脅威</a:t>
            </a:r>
            <a:endParaRPr kumimoji="1" lang="en-US" altLang="ja-JP" sz="1050">
              <a:solidFill>
                <a:schemeClr val="tx1"/>
              </a:solidFill>
              <a:latin typeface="Meiryo UI" panose="020B0604030504040204" pitchFamily="50" charset="-128"/>
              <a:ea typeface="Meiryo UI" panose="020B0604030504040204" pitchFamily="50" charset="-128"/>
            </a:endParaRP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3" name="正方形/長方形 2">
            <a:extLst>
              <a:ext uri="{FF2B5EF4-FFF2-40B4-BE49-F238E27FC236}">
                <a16:creationId xmlns:a16="http://schemas.microsoft.com/office/drawing/2014/main" id="{9CB296E9-0672-2F00-7373-1C0EF7D26BFC}"/>
              </a:ext>
            </a:extLst>
          </p:cNvPr>
          <p:cNvSpPr/>
          <p:nvPr/>
        </p:nvSpPr>
        <p:spPr>
          <a:xfrm>
            <a:off x="388885" y="3213659"/>
            <a:ext cx="2692115" cy="1475309"/>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売り手の交渉力</a:t>
            </a:r>
            <a:endParaRPr kumimoji="1" lang="en-US" altLang="ja-JP" sz="1050">
              <a:solidFill>
                <a:schemeClr val="tx1"/>
              </a:solidFill>
              <a:latin typeface="Meiryo UI" panose="020B0604030504040204" pitchFamily="50" charset="-128"/>
              <a:ea typeface="Meiryo UI" panose="020B0604030504040204" pitchFamily="50" charset="-128"/>
            </a:endParaRP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9" name="正方形/長方形 8">
            <a:extLst>
              <a:ext uri="{FF2B5EF4-FFF2-40B4-BE49-F238E27FC236}">
                <a16:creationId xmlns:a16="http://schemas.microsoft.com/office/drawing/2014/main" id="{4EBC8A95-3ABD-19A4-342E-E4D9EE014951}"/>
              </a:ext>
            </a:extLst>
          </p:cNvPr>
          <p:cNvSpPr/>
          <p:nvPr/>
        </p:nvSpPr>
        <p:spPr>
          <a:xfrm>
            <a:off x="6825000" y="3213659"/>
            <a:ext cx="2692115" cy="1475309"/>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買い手の交渉力</a:t>
            </a:r>
            <a:endParaRPr kumimoji="1" lang="en-US" altLang="ja-JP" sz="1050">
              <a:solidFill>
                <a:schemeClr val="tx1"/>
              </a:solidFill>
              <a:latin typeface="Meiryo UI" panose="020B0604030504040204" pitchFamily="50" charset="-128"/>
              <a:ea typeface="Meiryo UI" panose="020B0604030504040204" pitchFamily="50" charset="-128"/>
            </a:endParaRP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10" name="正方形/長方形 9">
            <a:extLst>
              <a:ext uri="{FF2B5EF4-FFF2-40B4-BE49-F238E27FC236}">
                <a16:creationId xmlns:a16="http://schemas.microsoft.com/office/drawing/2014/main" id="{403787E4-E394-EF38-F7A0-0ADA15CDD8C0}"/>
              </a:ext>
            </a:extLst>
          </p:cNvPr>
          <p:cNvSpPr/>
          <p:nvPr/>
        </p:nvSpPr>
        <p:spPr>
          <a:xfrm>
            <a:off x="3606942" y="1377627"/>
            <a:ext cx="2692115" cy="1475309"/>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新規参入の脅威</a:t>
            </a:r>
            <a:endParaRPr kumimoji="1" lang="en-US" altLang="ja-JP" sz="1050">
              <a:solidFill>
                <a:schemeClr val="tx1"/>
              </a:solidFill>
              <a:latin typeface="Meiryo UI" panose="020B0604030504040204" pitchFamily="50" charset="-128"/>
              <a:ea typeface="Meiryo UI" panose="020B0604030504040204" pitchFamily="50" charset="-128"/>
            </a:endParaRP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11" name="正方形/長方形 10">
            <a:extLst>
              <a:ext uri="{FF2B5EF4-FFF2-40B4-BE49-F238E27FC236}">
                <a16:creationId xmlns:a16="http://schemas.microsoft.com/office/drawing/2014/main" id="{6735DCE8-30B9-1F6D-4F3C-1556026CF59E}"/>
              </a:ext>
            </a:extLst>
          </p:cNvPr>
          <p:cNvSpPr/>
          <p:nvPr/>
        </p:nvSpPr>
        <p:spPr>
          <a:xfrm>
            <a:off x="3606942" y="5049691"/>
            <a:ext cx="2692115" cy="1475309"/>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代替品の脅威</a:t>
            </a:r>
            <a:endParaRPr kumimoji="1" lang="en-US" altLang="ja-JP" sz="1050">
              <a:solidFill>
                <a:schemeClr val="tx1"/>
              </a:solidFill>
              <a:latin typeface="Meiryo UI" panose="020B0604030504040204" pitchFamily="50" charset="-128"/>
              <a:ea typeface="Meiryo UI" panose="020B0604030504040204" pitchFamily="50" charset="-128"/>
            </a:endParaRP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12" name="二等辺三角形 11">
            <a:extLst>
              <a:ext uri="{FF2B5EF4-FFF2-40B4-BE49-F238E27FC236}">
                <a16:creationId xmlns:a16="http://schemas.microsoft.com/office/drawing/2014/main" id="{5D4EF663-AE7B-72FD-3CF5-91DEC73FE688}"/>
              </a:ext>
            </a:extLst>
          </p:cNvPr>
          <p:cNvSpPr/>
          <p:nvPr/>
        </p:nvSpPr>
        <p:spPr>
          <a:xfrm rot="5400000">
            <a:off x="2938462" y="3865599"/>
            <a:ext cx="811017" cy="187993"/>
          </a:xfrm>
          <a:prstGeom prst="triangle">
            <a:avLst/>
          </a:prstGeom>
          <a:solidFill>
            <a:schemeClr val="accent1"/>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4" name="二等辺三角形 13">
            <a:extLst>
              <a:ext uri="{FF2B5EF4-FFF2-40B4-BE49-F238E27FC236}">
                <a16:creationId xmlns:a16="http://schemas.microsoft.com/office/drawing/2014/main" id="{B0212BC5-B0F2-0025-07CC-E3A4B8083D97}"/>
              </a:ext>
            </a:extLst>
          </p:cNvPr>
          <p:cNvSpPr/>
          <p:nvPr/>
        </p:nvSpPr>
        <p:spPr>
          <a:xfrm rot="16200000" flipH="1">
            <a:off x="6156520" y="3865599"/>
            <a:ext cx="811017" cy="187993"/>
          </a:xfrm>
          <a:prstGeom prst="triangle">
            <a:avLst/>
          </a:prstGeom>
          <a:solidFill>
            <a:schemeClr val="accent1"/>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5" name="二等辺三角形 14">
            <a:extLst>
              <a:ext uri="{FF2B5EF4-FFF2-40B4-BE49-F238E27FC236}">
                <a16:creationId xmlns:a16="http://schemas.microsoft.com/office/drawing/2014/main" id="{4ECC0345-19FB-8BC4-7FF3-EFB3C32D8C93}"/>
              </a:ext>
            </a:extLst>
          </p:cNvPr>
          <p:cNvSpPr/>
          <p:nvPr/>
        </p:nvSpPr>
        <p:spPr>
          <a:xfrm rot="10800000" flipH="1">
            <a:off x="4547490" y="2952974"/>
            <a:ext cx="811017" cy="187993"/>
          </a:xfrm>
          <a:prstGeom prst="triangle">
            <a:avLst/>
          </a:prstGeom>
          <a:solidFill>
            <a:schemeClr val="accent1"/>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6" name="二等辺三角形 15">
            <a:extLst>
              <a:ext uri="{FF2B5EF4-FFF2-40B4-BE49-F238E27FC236}">
                <a16:creationId xmlns:a16="http://schemas.microsoft.com/office/drawing/2014/main" id="{DE759295-9460-7A2D-A5F6-D770AAA59977}"/>
              </a:ext>
            </a:extLst>
          </p:cNvPr>
          <p:cNvSpPr/>
          <p:nvPr/>
        </p:nvSpPr>
        <p:spPr>
          <a:xfrm rot="10800000" flipH="1" flipV="1">
            <a:off x="4547490" y="4739887"/>
            <a:ext cx="811017" cy="187993"/>
          </a:xfrm>
          <a:prstGeom prst="triangle">
            <a:avLst/>
          </a:prstGeom>
          <a:solidFill>
            <a:schemeClr val="accent1"/>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DD93B033-393C-03CC-CD84-D73305E773E5}"/>
              </a:ext>
            </a:extLst>
          </p:cNvPr>
          <p:cNvSpPr>
            <a:spLocks noGrp="1"/>
          </p:cNvSpPr>
          <p:nvPr>
            <p:ph type="sldNum" sz="quarter" idx="12"/>
          </p:nvPr>
        </p:nvSpPr>
        <p:spPr/>
        <p:txBody>
          <a:bodyPr/>
          <a:lstStyle/>
          <a:p>
            <a:fld id="{D9550142-B990-490A-A107-ED7302A7FD52}" type="slidenum">
              <a:rPr kumimoji="1" lang="ja-JP" altLang="en-US" smtClean="0"/>
              <a:t>22</a:t>
            </a:fld>
            <a:endParaRPr kumimoji="1" lang="ja-JP" altLang="en-US"/>
          </a:p>
        </p:txBody>
      </p:sp>
    </p:spTree>
    <p:extLst>
      <p:ext uri="{BB962C8B-B14F-4D97-AF65-F5344CB8AC3E}">
        <p14:creationId xmlns:p14="http://schemas.microsoft.com/office/powerpoint/2010/main" val="14371971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772107"/>
          </a:xfrm>
        </p:spPr>
        <p:txBody>
          <a:bodyPr/>
          <a:lstStyle/>
          <a:p>
            <a:pPr algn="just"/>
            <a:r>
              <a:rPr lang="ja-JP" altLang="en-US" sz="1800" dirty="0">
                <a:uFill>
                  <a:solidFill>
                    <a:srgbClr val="FF0000"/>
                  </a:solidFill>
                </a:uFill>
              </a:rPr>
              <a:t>顧客・市場のニーズや行動パターン、競合他社のビジネス戦略や市場シェアと比較することで、自社の既存ビジネスにおける改善点や、参入すべき新規ビジネスを検討してください。</a:t>
            </a:r>
          </a:p>
        </p:txBody>
      </p:sp>
      <p:sp>
        <p:nvSpPr>
          <p:cNvPr id="13" name="タイトル 2"/>
          <p:cNvSpPr>
            <a:spLocks noGrp="1"/>
          </p:cNvSpPr>
          <p:nvPr>
            <p:ph type="title"/>
          </p:nvPr>
        </p:nvSpPr>
        <p:spPr>
          <a:xfrm>
            <a:off x="200471" y="147409"/>
            <a:ext cx="9505503" cy="400110"/>
          </a:xfrm>
        </p:spPr>
        <p:txBody>
          <a:bodyPr/>
          <a:lstStyle/>
          <a:p>
            <a:r>
              <a:rPr lang="ja-JP" altLang="en-US" sz="2000" dirty="0"/>
              <a:t>（参考）</a:t>
            </a:r>
            <a:r>
              <a:rPr lang="en-US" altLang="ja-JP" sz="2000" dirty="0">
                <a:cs typeface="Meiryo UI" panose="020B0604030504040204" pitchFamily="50" charset="-128"/>
              </a:rPr>
              <a:t>3C</a:t>
            </a:r>
            <a:r>
              <a:rPr lang="ja-JP" altLang="en-US" sz="2000" dirty="0">
                <a:cs typeface="Meiryo UI" panose="020B0604030504040204" pitchFamily="50" charset="-128"/>
              </a:rPr>
              <a:t>分析（顧客と競合を踏まえた自社の状況理解）</a:t>
            </a:r>
            <a:endParaRPr lang="ja-JP" altLang="en-US" sz="2000" dirty="0"/>
          </a:p>
        </p:txBody>
      </p:sp>
      <p:cxnSp>
        <p:nvCxnSpPr>
          <p:cNvPr id="4" name="直線コネクタ 3">
            <a:extLst>
              <a:ext uri="{FF2B5EF4-FFF2-40B4-BE49-F238E27FC236}">
                <a16:creationId xmlns:a16="http://schemas.microsoft.com/office/drawing/2014/main" id="{F7A12FCA-F119-7F9F-1F40-CB6ECCE74307}"/>
              </a:ext>
            </a:extLst>
          </p:cNvPr>
          <p:cNvCxnSpPr>
            <a:cxnSpLocks/>
            <a:stCxn id="17" idx="3"/>
            <a:endCxn id="18" idx="1"/>
          </p:cNvCxnSpPr>
          <p:nvPr/>
        </p:nvCxnSpPr>
        <p:spPr>
          <a:xfrm>
            <a:off x="4411654" y="5517352"/>
            <a:ext cx="1082693" cy="0"/>
          </a:xfrm>
          <a:prstGeom prst="line">
            <a:avLst/>
          </a:prstGeom>
          <a:ln w="57150" cap="sq">
            <a:solidFill>
              <a:schemeClr val="accent1"/>
            </a:solidFill>
          </a:ln>
        </p:spPr>
        <p:style>
          <a:lnRef idx="1">
            <a:schemeClr val="accent1"/>
          </a:lnRef>
          <a:fillRef idx="0">
            <a:schemeClr val="accent1"/>
          </a:fillRef>
          <a:effectRef idx="0">
            <a:schemeClr val="dk1"/>
          </a:effectRef>
          <a:fontRef idx="minor">
            <a:schemeClr val="lt1"/>
          </a:fontRef>
        </p:style>
      </p:cxnSp>
      <p:cxnSp>
        <p:nvCxnSpPr>
          <p:cNvPr id="5" name="直線コネクタ 4">
            <a:extLst>
              <a:ext uri="{FF2B5EF4-FFF2-40B4-BE49-F238E27FC236}">
                <a16:creationId xmlns:a16="http://schemas.microsoft.com/office/drawing/2014/main" id="{DE35E192-A77D-52A0-5372-A86A40E2517A}"/>
              </a:ext>
            </a:extLst>
          </p:cNvPr>
          <p:cNvCxnSpPr>
            <a:cxnSpLocks/>
          </p:cNvCxnSpPr>
          <p:nvPr/>
        </p:nvCxnSpPr>
        <p:spPr>
          <a:xfrm>
            <a:off x="6922167" y="2421352"/>
            <a:ext cx="1341237" cy="2016000"/>
          </a:xfrm>
          <a:prstGeom prst="line">
            <a:avLst/>
          </a:prstGeom>
          <a:ln w="57150" cap="sq">
            <a:solidFill>
              <a:schemeClr val="accent1"/>
            </a:solidFill>
          </a:ln>
        </p:spPr>
        <p:style>
          <a:lnRef idx="1">
            <a:schemeClr val="accent1"/>
          </a:lnRef>
          <a:fillRef idx="0">
            <a:schemeClr val="accent1"/>
          </a:fillRef>
          <a:effectRef idx="0">
            <a:schemeClr val="dk1"/>
          </a:effectRef>
          <a:fontRef idx="minor">
            <a:schemeClr val="lt1"/>
          </a:fontRef>
        </p:style>
      </p:cxnSp>
      <p:cxnSp>
        <p:nvCxnSpPr>
          <p:cNvPr id="6" name="直線コネクタ 5">
            <a:extLst>
              <a:ext uri="{FF2B5EF4-FFF2-40B4-BE49-F238E27FC236}">
                <a16:creationId xmlns:a16="http://schemas.microsoft.com/office/drawing/2014/main" id="{E866C60C-5171-0555-37A1-26DC68D3AF18}"/>
              </a:ext>
            </a:extLst>
          </p:cNvPr>
          <p:cNvCxnSpPr>
            <a:stCxn id="7" idx="1"/>
          </p:cNvCxnSpPr>
          <p:nvPr/>
        </p:nvCxnSpPr>
        <p:spPr>
          <a:xfrm flipH="1">
            <a:off x="1641000" y="2421352"/>
            <a:ext cx="1341237" cy="2016000"/>
          </a:xfrm>
          <a:prstGeom prst="line">
            <a:avLst/>
          </a:prstGeom>
          <a:ln w="57150" cap="sq">
            <a:solidFill>
              <a:schemeClr val="accent1"/>
            </a:solidFill>
          </a:ln>
        </p:spPr>
        <p:style>
          <a:lnRef idx="1">
            <a:schemeClr val="accent1"/>
          </a:lnRef>
          <a:fillRef idx="0">
            <a:schemeClr val="accent1"/>
          </a:fillRef>
          <a:effectRef idx="0">
            <a:schemeClr val="dk1"/>
          </a:effectRef>
          <a:fontRef idx="minor">
            <a:schemeClr val="lt1"/>
          </a:fontRef>
        </p:style>
      </p:cxnSp>
      <p:sp>
        <p:nvSpPr>
          <p:cNvPr id="7" name="正方形/長方形 6">
            <a:extLst>
              <a:ext uri="{FF2B5EF4-FFF2-40B4-BE49-F238E27FC236}">
                <a16:creationId xmlns:a16="http://schemas.microsoft.com/office/drawing/2014/main" id="{BC215FDD-315D-60A3-73C3-CC78E598E7D2}"/>
              </a:ext>
            </a:extLst>
          </p:cNvPr>
          <p:cNvSpPr/>
          <p:nvPr/>
        </p:nvSpPr>
        <p:spPr>
          <a:xfrm>
            <a:off x="2982237" y="1341352"/>
            <a:ext cx="3941527" cy="2160000"/>
          </a:xfrm>
          <a:prstGeom prst="rect">
            <a:avLst/>
          </a:prstGeom>
          <a:solidFill>
            <a:schemeClr val="bg1"/>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C</a:t>
            </a:r>
            <a:r>
              <a:rPr kumimoji="1" lang="en-US" altLang="ja-JP"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ompany</a:t>
            </a: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（自社）</a:t>
            </a:r>
            <a:endParaRPr kumimoji="1" lang="en-US" altLang="ja-JP" sz="1050">
              <a:solidFill>
                <a:schemeClr val="tx1"/>
              </a:solidFill>
              <a:latin typeface="Meiryo UI" panose="020B0604030504040204" pitchFamily="50" charset="-128"/>
              <a:ea typeface="Meiryo UI" panose="020B0604030504040204" pitchFamily="50" charset="-128"/>
            </a:endParaRP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17" name="正方形/長方形 16">
            <a:extLst>
              <a:ext uri="{FF2B5EF4-FFF2-40B4-BE49-F238E27FC236}">
                <a16:creationId xmlns:a16="http://schemas.microsoft.com/office/drawing/2014/main" id="{130C4564-023F-342B-64EB-DF0FE4603E25}"/>
              </a:ext>
            </a:extLst>
          </p:cNvPr>
          <p:cNvSpPr/>
          <p:nvPr/>
        </p:nvSpPr>
        <p:spPr>
          <a:xfrm>
            <a:off x="470127" y="4437352"/>
            <a:ext cx="3941527" cy="2160000"/>
          </a:xfrm>
          <a:prstGeom prst="rect">
            <a:avLst/>
          </a:prstGeom>
          <a:solidFill>
            <a:schemeClr val="bg1"/>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C</a:t>
            </a:r>
            <a:r>
              <a:rPr kumimoji="1" lang="en-US" altLang="ja-JP"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ustomer</a:t>
            </a: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（顧客・市場）</a:t>
            </a:r>
            <a:endParaRPr kumimoji="1" lang="en-US" altLang="ja-JP" sz="1050">
              <a:solidFill>
                <a:schemeClr val="tx1"/>
              </a:solidFill>
              <a:latin typeface="Meiryo UI" panose="020B0604030504040204" pitchFamily="50" charset="-128"/>
              <a:ea typeface="Meiryo UI" panose="020B0604030504040204" pitchFamily="50" charset="-128"/>
            </a:endParaRP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18" name="正方形/長方形 17">
            <a:extLst>
              <a:ext uri="{FF2B5EF4-FFF2-40B4-BE49-F238E27FC236}">
                <a16:creationId xmlns:a16="http://schemas.microsoft.com/office/drawing/2014/main" id="{D0004D40-49B2-629B-94D5-B623EB288F74}"/>
              </a:ext>
            </a:extLst>
          </p:cNvPr>
          <p:cNvSpPr/>
          <p:nvPr/>
        </p:nvSpPr>
        <p:spPr>
          <a:xfrm>
            <a:off x="5494347" y="4437352"/>
            <a:ext cx="3941527" cy="2160000"/>
          </a:xfrm>
          <a:prstGeom prst="rect">
            <a:avLst/>
          </a:prstGeom>
          <a:solidFill>
            <a:schemeClr val="bg1"/>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C</a:t>
            </a:r>
            <a:r>
              <a:rPr kumimoji="1" lang="en-US" altLang="ja-JP"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ompetitor</a:t>
            </a: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（競合）</a:t>
            </a:r>
            <a:endParaRPr kumimoji="1" lang="en-US" altLang="ja-JP" sz="1050">
              <a:solidFill>
                <a:schemeClr val="tx1"/>
              </a:solidFill>
              <a:latin typeface="Meiryo UI" panose="020B0604030504040204" pitchFamily="50" charset="-128"/>
              <a:ea typeface="Meiryo UI" panose="020B0604030504040204" pitchFamily="50" charset="-128"/>
            </a:endParaRP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3" name="スライド番号プレースホルダー 2">
            <a:extLst>
              <a:ext uri="{FF2B5EF4-FFF2-40B4-BE49-F238E27FC236}">
                <a16:creationId xmlns:a16="http://schemas.microsoft.com/office/drawing/2014/main" id="{1AF09CE5-B9BF-ED5C-856A-1F2A487075FB}"/>
              </a:ext>
            </a:extLst>
          </p:cNvPr>
          <p:cNvSpPr>
            <a:spLocks noGrp="1"/>
          </p:cNvSpPr>
          <p:nvPr>
            <p:ph type="sldNum" sz="quarter" idx="12"/>
          </p:nvPr>
        </p:nvSpPr>
        <p:spPr/>
        <p:txBody>
          <a:bodyPr/>
          <a:lstStyle/>
          <a:p>
            <a:fld id="{D9550142-B990-490A-A107-ED7302A7FD52}" type="slidenum">
              <a:rPr kumimoji="1" lang="ja-JP" altLang="en-US" smtClean="0"/>
              <a:t>23</a:t>
            </a:fld>
            <a:endParaRPr kumimoji="1" lang="ja-JP" altLang="en-US"/>
          </a:p>
        </p:txBody>
      </p:sp>
    </p:spTree>
    <p:extLst>
      <p:ext uri="{BB962C8B-B14F-4D97-AF65-F5344CB8AC3E}">
        <p14:creationId xmlns:p14="http://schemas.microsoft.com/office/powerpoint/2010/main" val="7958162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772107"/>
          </a:xfrm>
        </p:spPr>
        <p:txBody>
          <a:bodyPr/>
          <a:lstStyle/>
          <a:p>
            <a:pPr algn="just"/>
            <a:r>
              <a:rPr lang="ja-JP" altLang="en-US" sz="1800" dirty="0">
                <a:uFill>
                  <a:solidFill>
                    <a:srgbClr val="FF0000"/>
                  </a:solidFill>
                </a:uFill>
              </a:rPr>
              <a:t>内部環境と外部環境のプラス要因及びマイナス要因を分析することで、既存事業の改善点や伸ばすべきポイント、新規事業の将来的なリスク等を特定してください。</a:t>
            </a:r>
          </a:p>
        </p:txBody>
      </p:sp>
      <p:sp>
        <p:nvSpPr>
          <p:cNvPr id="13" name="タイトル 2"/>
          <p:cNvSpPr>
            <a:spLocks noGrp="1"/>
          </p:cNvSpPr>
          <p:nvPr>
            <p:ph type="title"/>
          </p:nvPr>
        </p:nvSpPr>
        <p:spPr>
          <a:xfrm>
            <a:off x="200471" y="147409"/>
            <a:ext cx="9505503" cy="400110"/>
          </a:xfrm>
        </p:spPr>
        <p:txBody>
          <a:bodyPr/>
          <a:lstStyle/>
          <a:p>
            <a:r>
              <a:rPr lang="ja-JP" altLang="en-US" sz="2000" dirty="0"/>
              <a:t>（参考）</a:t>
            </a:r>
            <a:r>
              <a:rPr lang="en-US" altLang="ja-JP" sz="2000" dirty="0">
                <a:ea typeface="Meiryo UI" panose="020B0604030504040204" pitchFamily="50" charset="-128"/>
                <a:cs typeface="Meiryo UI" panose="020B0604030504040204" pitchFamily="50" charset="-128"/>
              </a:rPr>
              <a:t>SWOT</a:t>
            </a:r>
            <a:r>
              <a:rPr lang="ja-JP" altLang="en-US" sz="2000" dirty="0">
                <a:ea typeface="Meiryo UI" panose="020B0604030504040204" pitchFamily="50" charset="-128"/>
                <a:cs typeface="Meiryo UI" panose="020B0604030504040204" pitchFamily="50" charset="-128"/>
              </a:rPr>
              <a:t>分析（市場機会・事業課題の明確化）</a:t>
            </a:r>
            <a:endParaRPr lang="ja-JP" altLang="en-US" sz="2000" dirty="0"/>
          </a:p>
        </p:txBody>
      </p:sp>
      <p:sp>
        <p:nvSpPr>
          <p:cNvPr id="2" name="正方形/長方形 1">
            <a:extLst>
              <a:ext uri="{FF2B5EF4-FFF2-40B4-BE49-F238E27FC236}">
                <a16:creationId xmlns:a16="http://schemas.microsoft.com/office/drawing/2014/main" id="{EFB6F0A6-5C60-C8B8-3DC9-03F1E89DB2D0}"/>
              </a:ext>
            </a:extLst>
          </p:cNvPr>
          <p:cNvSpPr/>
          <p:nvPr/>
        </p:nvSpPr>
        <p:spPr>
          <a:xfrm>
            <a:off x="5112679" y="4221352"/>
            <a:ext cx="4335680" cy="2376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T</a:t>
            </a:r>
            <a:r>
              <a:rPr kumimoji="1" lang="en-US" altLang="ja-JP"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hreat</a:t>
            </a: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（脅威）</a:t>
            </a: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3" name="正方形/長方形 2">
            <a:extLst>
              <a:ext uri="{FF2B5EF4-FFF2-40B4-BE49-F238E27FC236}">
                <a16:creationId xmlns:a16="http://schemas.microsoft.com/office/drawing/2014/main" id="{2DD95B82-1948-B969-83E3-5ADDA578455B}"/>
              </a:ext>
            </a:extLst>
          </p:cNvPr>
          <p:cNvSpPr/>
          <p:nvPr/>
        </p:nvSpPr>
        <p:spPr>
          <a:xfrm>
            <a:off x="705000" y="4221352"/>
            <a:ext cx="4335680" cy="2376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O</a:t>
            </a:r>
            <a:r>
              <a:rPr kumimoji="1" lang="en-US" altLang="ja-JP"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pportunity</a:t>
            </a: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（機会）</a:t>
            </a: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9" name="正方形/長方形 8">
            <a:extLst>
              <a:ext uri="{FF2B5EF4-FFF2-40B4-BE49-F238E27FC236}">
                <a16:creationId xmlns:a16="http://schemas.microsoft.com/office/drawing/2014/main" id="{F067F548-171D-5C41-52D6-C236422450C4}"/>
              </a:ext>
            </a:extLst>
          </p:cNvPr>
          <p:cNvSpPr/>
          <p:nvPr/>
        </p:nvSpPr>
        <p:spPr>
          <a:xfrm>
            <a:off x="704999" y="1352057"/>
            <a:ext cx="4335679" cy="360000"/>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プラス要因</a:t>
            </a:r>
          </a:p>
        </p:txBody>
      </p:sp>
      <p:sp>
        <p:nvSpPr>
          <p:cNvPr id="10" name="正方形/長方形 9">
            <a:extLst>
              <a:ext uri="{FF2B5EF4-FFF2-40B4-BE49-F238E27FC236}">
                <a16:creationId xmlns:a16="http://schemas.microsoft.com/office/drawing/2014/main" id="{0231130F-B356-FD04-BABD-28D027621755}"/>
              </a:ext>
            </a:extLst>
          </p:cNvPr>
          <p:cNvSpPr/>
          <p:nvPr/>
        </p:nvSpPr>
        <p:spPr>
          <a:xfrm>
            <a:off x="5112679" y="1352057"/>
            <a:ext cx="4335679" cy="360000"/>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マイナス要因</a:t>
            </a:r>
          </a:p>
        </p:txBody>
      </p:sp>
      <p:sp>
        <p:nvSpPr>
          <p:cNvPr id="11" name="正方形/長方形 10">
            <a:extLst>
              <a:ext uri="{FF2B5EF4-FFF2-40B4-BE49-F238E27FC236}">
                <a16:creationId xmlns:a16="http://schemas.microsoft.com/office/drawing/2014/main" id="{4253ED18-C911-21C5-DEE7-D7155804A4E0}"/>
              </a:ext>
            </a:extLst>
          </p:cNvPr>
          <p:cNvSpPr/>
          <p:nvPr/>
        </p:nvSpPr>
        <p:spPr>
          <a:xfrm>
            <a:off x="5112679" y="1773309"/>
            <a:ext cx="4335680" cy="2376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W</a:t>
            </a:r>
            <a:r>
              <a:rPr kumimoji="1" lang="en-US" altLang="ja-JP"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eakness</a:t>
            </a: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（弱み）</a:t>
            </a: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12" name="正方形/長方形 11">
            <a:extLst>
              <a:ext uri="{FF2B5EF4-FFF2-40B4-BE49-F238E27FC236}">
                <a16:creationId xmlns:a16="http://schemas.microsoft.com/office/drawing/2014/main" id="{36684C6B-429D-7A88-28F9-57715C7F1342}"/>
              </a:ext>
            </a:extLst>
          </p:cNvPr>
          <p:cNvSpPr/>
          <p:nvPr/>
        </p:nvSpPr>
        <p:spPr>
          <a:xfrm>
            <a:off x="705000" y="1773309"/>
            <a:ext cx="4335680" cy="2376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S</a:t>
            </a:r>
            <a:r>
              <a:rPr kumimoji="1" lang="en-US" altLang="ja-JP"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trength</a:t>
            </a:r>
            <a:r>
              <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（強み）</a:t>
            </a:r>
            <a:endParaRPr kumimoji="1" lang="en-US" altLang="ja-JP" sz="1050">
              <a:solidFill>
                <a:schemeClr val="tx1"/>
              </a:solidFill>
              <a:latin typeface="Meiryo UI" panose="020B0604030504040204" pitchFamily="50" charset="-128"/>
              <a:ea typeface="Meiryo UI" panose="020B0604030504040204" pitchFamily="50" charset="-128"/>
            </a:endParaRPr>
          </a:p>
          <a:p>
            <a:pPr>
              <a:lnSpc>
                <a:spcPct val="100000"/>
              </a:lnSpc>
            </a:pP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Ｘｘｘ</a:t>
            </a:r>
          </a:p>
        </p:txBody>
      </p:sp>
      <p:sp>
        <p:nvSpPr>
          <p:cNvPr id="14" name="正方形/長方形 13">
            <a:extLst>
              <a:ext uri="{FF2B5EF4-FFF2-40B4-BE49-F238E27FC236}">
                <a16:creationId xmlns:a16="http://schemas.microsoft.com/office/drawing/2014/main" id="{2900F184-FE7B-5825-E880-E043292ECB4B}"/>
              </a:ext>
            </a:extLst>
          </p:cNvPr>
          <p:cNvSpPr/>
          <p:nvPr/>
        </p:nvSpPr>
        <p:spPr>
          <a:xfrm>
            <a:off x="272520" y="1773307"/>
            <a:ext cx="360000" cy="2376001"/>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内部環境</a:t>
            </a:r>
          </a:p>
        </p:txBody>
      </p:sp>
      <p:sp>
        <p:nvSpPr>
          <p:cNvPr id="15" name="正方形/長方形 14">
            <a:extLst>
              <a:ext uri="{FF2B5EF4-FFF2-40B4-BE49-F238E27FC236}">
                <a16:creationId xmlns:a16="http://schemas.microsoft.com/office/drawing/2014/main" id="{0C8913B7-9047-A26E-D9D1-CDFF21C664DD}"/>
              </a:ext>
            </a:extLst>
          </p:cNvPr>
          <p:cNvSpPr/>
          <p:nvPr/>
        </p:nvSpPr>
        <p:spPr>
          <a:xfrm>
            <a:off x="272520" y="4221351"/>
            <a:ext cx="360000" cy="2376001"/>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外部環境</a:t>
            </a:r>
          </a:p>
        </p:txBody>
      </p:sp>
      <p:sp>
        <p:nvSpPr>
          <p:cNvPr id="5" name="スライド番号プレースホルダー 4">
            <a:extLst>
              <a:ext uri="{FF2B5EF4-FFF2-40B4-BE49-F238E27FC236}">
                <a16:creationId xmlns:a16="http://schemas.microsoft.com/office/drawing/2014/main" id="{42767D79-2C64-505F-F564-53560F4C8044}"/>
              </a:ext>
            </a:extLst>
          </p:cNvPr>
          <p:cNvSpPr>
            <a:spLocks noGrp="1"/>
          </p:cNvSpPr>
          <p:nvPr>
            <p:ph type="sldNum" sz="quarter" idx="12"/>
          </p:nvPr>
        </p:nvSpPr>
        <p:spPr/>
        <p:txBody>
          <a:bodyPr/>
          <a:lstStyle/>
          <a:p>
            <a:fld id="{D9550142-B990-490A-A107-ED7302A7FD52}" type="slidenum">
              <a:rPr kumimoji="1" lang="ja-JP" altLang="en-US" smtClean="0"/>
              <a:t>24</a:t>
            </a:fld>
            <a:endParaRPr kumimoji="1" lang="ja-JP" altLang="en-US"/>
          </a:p>
        </p:txBody>
      </p:sp>
    </p:spTree>
    <p:extLst>
      <p:ext uri="{BB962C8B-B14F-4D97-AF65-F5344CB8AC3E}">
        <p14:creationId xmlns:p14="http://schemas.microsoft.com/office/powerpoint/2010/main" val="2412139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9550142-B990-490A-A107-ED7302A7FD52}" type="slidenum">
              <a:rPr kumimoji="1" lang="ja-JP" altLang="en-US" smtClean="0"/>
              <a:t>3</a:t>
            </a:fld>
            <a:endParaRPr kumimoji="1" lang="ja-JP" altLang="en-US"/>
          </a:p>
        </p:txBody>
      </p:sp>
      <p:sp>
        <p:nvSpPr>
          <p:cNvPr id="8" name="テキスト プレースホルダー 7"/>
          <p:cNvSpPr>
            <a:spLocks noGrp="1"/>
          </p:cNvSpPr>
          <p:nvPr>
            <p:ph type="body" sz="quarter" idx="17"/>
          </p:nvPr>
        </p:nvSpPr>
        <p:spPr>
          <a:xfrm>
            <a:off x="200026" y="521282"/>
            <a:ext cx="9505950" cy="772107"/>
          </a:xfrm>
        </p:spPr>
        <p:txBody>
          <a:bodyPr/>
          <a:lstStyle/>
          <a:p>
            <a:pPr algn="just"/>
            <a:r>
              <a:rPr lang="ja-JP" altLang="en-US" sz="1800">
                <a:uFill>
                  <a:solidFill>
                    <a:srgbClr val="FF0000"/>
                  </a:solidFill>
                </a:uFill>
              </a:rPr>
              <a:t>譲受企業と譲渡企業の紹介ページを作成してください。紹介する項目はカスタマイズして構いません。</a:t>
            </a:r>
          </a:p>
        </p:txBody>
      </p:sp>
      <p:sp>
        <p:nvSpPr>
          <p:cNvPr id="13" name="タイトル 2"/>
          <p:cNvSpPr>
            <a:spLocks noGrp="1"/>
          </p:cNvSpPr>
          <p:nvPr>
            <p:ph type="title"/>
          </p:nvPr>
        </p:nvSpPr>
        <p:spPr>
          <a:xfrm>
            <a:off x="200471" y="116632"/>
            <a:ext cx="9505503" cy="461665"/>
          </a:xfrm>
        </p:spPr>
        <p:txBody>
          <a:bodyPr/>
          <a:lstStyle/>
          <a:p>
            <a:r>
              <a:rPr lang="ja-JP" altLang="en-US" sz="2400">
                <a:ea typeface="Meiryo UI" panose="020B0604030504040204" pitchFamily="50" charset="-128"/>
                <a:cs typeface="Meiryo UI" panose="020B0604030504040204" pitchFamily="50" charset="-128"/>
              </a:rPr>
              <a:t>１．企業紹介</a:t>
            </a:r>
            <a:endParaRPr lang="ja-JP" altLang="en-US" sz="2000"/>
          </a:p>
        </p:txBody>
      </p:sp>
      <p:sp>
        <p:nvSpPr>
          <p:cNvPr id="3" name="正方形/長方形 2">
            <a:extLst>
              <a:ext uri="{FF2B5EF4-FFF2-40B4-BE49-F238E27FC236}">
                <a16:creationId xmlns:a16="http://schemas.microsoft.com/office/drawing/2014/main" id="{5E1A25FD-5DA2-77A3-4C03-2577BCC73645}"/>
              </a:ext>
            </a:extLst>
          </p:cNvPr>
          <p:cNvSpPr/>
          <p:nvPr/>
        </p:nvSpPr>
        <p:spPr>
          <a:xfrm>
            <a:off x="1569000" y="1503019"/>
            <a:ext cx="3960000" cy="360394"/>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b="1">
                <a:solidFill>
                  <a:schemeClr val="bg1"/>
                </a:solidFill>
                <a:latin typeface="Meiryo UI" panose="020B0604030504040204" pitchFamily="50" charset="-128"/>
                <a:ea typeface="Meiryo UI" panose="020B0604030504040204" pitchFamily="50" charset="-128"/>
              </a:rPr>
              <a:t>譲受企業</a:t>
            </a:r>
          </a:p>
        </p:txBody>
      </p:sp>
      <p:sp>
        <p:nvSpPr>
          <p:cNvPr id="4" name="正方形/長方形 3">
            <a:extLst>
              <a:ext uri="{FF2B5EF4-FFF2-40B4-BE49-F238E27FC236}">
                <a16:creationId xmlns:a16="http://schemas.microsoft.com/office/drawing/2014/main" id="{FE84E631-D254-156D-313B-61DD8D146709}"/>
              </a:ext>
            </a:extLst>
          </p:cNvPr>
          <p:cNvSpPr/>
          <p:nvPr/>
        </p:nvSpPr>
        <p:spPr>
          <a:xfrm>
            <a:off x="5673000" y="1503019"/>
            <a:ext cx="3960000" cy="360394"/>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b="1">
                <a:solidFill>
                  <a:schemeClr val="bg1"/>
                </a:solidFill>
                <a:latin typeface="Meiryo UI" panose="020B0604030504040204" pitchFamily="50" charset="-128"/>
                <a:ea typeface="Meiryo UI" panose="020B0604030504040204" pitchFamily="50" charset="-128"/>
              </a:rPr>
              <a:t>譲渡企業</a:t>
            </a:r>
          </a:p>
        </p:txBody>
      </p:sp>
      <p:sp>
        <p:nvSpPr>
          <p:cNvPr id="5" name="正方形/長方形 4">
            <a:extLst>
              <a:ext uri="{FF2B5EF4-FFF2-40B4-BE49-F238E27FC236}">
                <a16:creationId xmlns:a16="http://schemas.microsoft.com/office/drawing/2014/main" id="{999DA5D2-5BD0-54B3-3BFF-7A562EAB9638}"/>
              </a:ext>
            </a:extLst>
          </p:cNvPr>
          <p:cNvSpPr/>
          <p:nvPr/>
        </p:nvSpPr>
        <p:spPr>
          <a:xfrm>
            <a:off x="273050" y="2061000"/>
            <a:ext cx="1151950" cy="612000"/>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代表者名</a:t>
            </a:r>
          </a:p>
        </p:txBody>
      </p:sp>
      <p:sp>
        <p:nvSpPr>
          <p:cNvPr id="6" name="正方形/長方形 5">
            <a:extLst>
              <a:ext uri="{FF2B5EF4-FFF2-40B4-BE49-F238E27FC236}">
                <a16:creationId xmlns:a16="http://schemas.microsoft.com/office/drawing/2014/main" id="{F6C0C0C9-C6D2-A02A-575F-C6B5EEFCB88F}"/>
              </a:ext>
            </a:extLst>
          </p:cNvPr>
          <p:cNvSpPr/>
          <p:nvPr/>
        </p:nvSpPr>
        <p:spPr>
          <a:xfrm>
            <a:off x="273050" y="2860200"/>
            <a:ext cx="1151950" cy="612000"/>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所在地</a:t>
            </a:r>
          </a:p>
        </p:txBody>
      </p:sp>
      <p:sp>
        <p:nvSpPr>
          <p:cNvPr id="7" name="正方形/長方形 6">
            <a:extLst>
              <a:ext uri="{FF2B5EF4-FFF2-40B4-BE49-F238E27FC236}">
                <a16:creationId xmlns:a16="http://schemas.microsoft.com/office/drawing/2014/main" id="{F5B5ED1F-3EA3-2392-0BF0-5B40C658D931}"/>
              </a:ext>
            </a:extLst>
          </p:cNvPr>
          <p:cNvSpPr/>
          <p:nvPr/>
        </p:nvSpPr>
        <p:spPr>
          <a:xfrm>
            <a:off x="273050" y="3659400"/>
            <a:ext cx="1151950" cy="612000"/>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設立</a:t>
            </a:r>
          </a:p>
        </p:txBody>
      </p:sp>
      <p:sp>
        <p:nvSpPr>
          <p:cNvPr id="9" name="正方形/長方形 8">
            <a:extLst>
              <a:ext uri="{FF2B5EF4-FFF2-40B4-BE49-F238E27FC236}">
                <a16:creationId xmlns:a16="http://schemas.microsoft.com/office/drawing/2014/main" id="{A8C34A86-148D-BE6F-4161-5C5E428F919F}"/>
              </a:ext>
            </a:extLst>
          </p:cNvPr>
          <p:cNvSpPr/>
          <p:nvPr/>
        </p:nvSpPr>
        <p:spPr>
          <a:xfrm>
            <a:off x="273050" y="4458600"/>
            <a:ext cx="1151950" cy="612000"/>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事業内容</a:t>
            </a:r>
          </a:p>
        </p:txBody>
      </p:sp>
      <p:sp>
        <p:nvSpPr>
          <p:cNvPr id="10" name="正方形/長方形 9">
            <a:extLst>
              <a:ext uri="{FF2B5EF4-FFF2-40B4-BE49-F238E27FC236}">
                <a16:creationId xmlns:a16="http://schemas.microsoft.com/office/drawing/2014/main" id="{F67AF5E4-0F7C-BC40-54CC-2079B78A3371}"/>
              </a:ext>
            </a:extLst>
          </p:cNvPr>
          <p:cNvSpPr/>
          <p:nvPr/>
        </p:nvSpPr>
        <p:spPr>
          <a:xfrm>
            <a:off x="273050" y="5257800"/>
            <a:ext cx="1151950" cy="612000"/>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a:solidFill>
                  <a:schemeClr val="tx1"/>
                </a:solidFill>
                <a:latin typeface="Meiryo UI" panose="020B0604030504040204" pitchFamily="50" charset="-128"/>
                <a:ea typeface="Meiryo UI" panose="020B0604030504040204" pitchFamily="50" charset="-128"/>
              </a:rPr>
              <a:t>資本金</a:t>
            </a:r>
          </a:p>
        </p:txBody>
      </p:sp>
      <p:sp>
        <p:nvSpPr>
          <p:cNvPr id="14" name="正方形/長方形 13">
            <a:extLst>
              <a:ext uri="{FF2B5EF4-FFF2-40B4-BE49-F238E27FC236}">
                <a16:creationId xmlns:a16="http://schemas.microsoft.com/office/drawing/2014/main" id="{982DEED1-08AB-42FA-535D-C41EA6A5F004}"/>
              </a:ext>
            </a:extLst>
          </p:cNvPr>
          <p:cNvSpPr/>
          <p:nvPr/>
        </p:nvSpPr>
        <p:spPr>
          <a:xfrm>
            <a:off x="273050" y="6057000"/>
            <a:ext cx="1151950" cy="612000"/>
          </a:xfrm>
          <a:prstGeom prst="rect">
            <a:avLst/>
          </a:prstGeom>
          <a:solidFill>
            <a:schemeClr val="bg1">
              <a:lumMod val="8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dirty="0">
                <a:solidFill>
                  <a:schemeClr val="tx1"/>
                </a:solidFill>
                <a:latin typeface="Meiryo UI" panose="020B0604030504040204" pitchFamily="50" charset="-128"/>
                <a:ea typeface="Meiryo UI" panose="020B0604030504040204" pitchFamily="50" charset="-128"/>
              </a:rPr>
              <a:t>年間売上高</a:t>
            </a:r>
          </a:p>
        </p:txBody>
      </p:sp>
      <p:cxnSp>
        <p:nvCxnSpPr>
          <p:cNvPr id="15" name="直線コネクタ 14">
            <a:extLst>
              <a:ext uri="{FF2B5EF4-FFF2-40B4-BE49-F238E27FC236}">
                <a16:creationId xmlns:a16="http://schemas.microsoft.com/office/drawing/2014/main" id="{00107232-7FE7-371E-A999-973FD1B254DB}"/>
              </a:ext>
            </a:extLst>
          </p:cNvPr>
          <p:cNvCxnSpPr>
            <a:cxnSpLocks/>
          </p:cNvCxnSpPr>
          <p:nvPr/>
        </p:nvCxnSpPr>
        <p:spPr>
          <a:xfrm>
            <a:off x="273050" y="2781000"/>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6" name="直線コネクタ 15">
            <a:extLst>
              <a:ext uri="{FF2B5EF4-FFF2-40B4-BE49-F238E27FC236}">
                <a16:creationId xmlns:a16="http://schemas.microsoft.com/office/drawing/2014/main" id="{A1FFD774-46D7-B2CE-5B81-5325222F8516}"/>
              </a:ext>
            </a:extLst>
          </p:cNvPr>
          <p:cNvCxnSpPr>
            <a:cxnSpLocks/>
          </p:cNvCxnSpPr>
          <p:nvPr/>
        </p:nvCxnSpPr>
        <p:spPr>
          <a:xfrm>
            <a:off x="273050" y="3573000"/>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7" name="直線コネクタ 16">
            <a:extLst>
              <a:ext uri="{FF2B5EF4-FFF2-40B4-BE49-F238E27FC236}">
                <a16:creationId xmlns:a16="http://schemas.microsoft.com/office/drawing/2014/main" id="{41861342-F4AA-CFDF-6598-568A7FD74ADF}"/>
              </a:ext>
            </a:extLst>
          </p:cNvPr>
          <p:cNvCxnSpPr>
            <a:cxnSpLocks/>
          </p:cNvCxnSpPr>
          <p:nvPr/>
        </p:nvCxnSpPr>
        <p:spPr>
          <a:xfrm>
            <a:off x="273050" y="4365000"/>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8" name="直線コネクタ 17">
            <a:extLst>
              <a:ext uri="{FF2B5EF4-FFF2-40B4-BE49-F238E27FC236}">
                <a16:creationId xmlns:a16="http://schemas.microsoft.com/office/drawing/2014/main" id="{F4FBFC95-F8AE-DE56-BA28-95C97A392A93}"/>
              </a:ext>
            </a:extLst>
          </p:cNvPr>
          <p:cNvCxnSpPr>
            <a:cxnSpLocks/>
          </p:cNvCxnSpPr>
          <p:nvPr/>
        </p:nvCxnSpPr>
        <p:spPr>
          <a:xfrm>
            <a:off x="273050" y="5157000"/>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23" name="直線コネクタ 22">
            <a:extLst>
              <a:ext uri="{FF2B5EF4-FFF2-40B4-BE49-F238E27FC236}">
                <a16:creationId xmlns:a16="http://schemas.microsoft.com/office/drawing/2014/main" id="{A7826A7C-61E2-159C-3E33-76F6220BBF08}"/>
              </a:ext>
            </a:extLst>
          </p:cNvPr>
          <p:cNvCxnSpPr>
            <a:cxnSpLocks/>
          </p:cNvCxnSpPr>
          <p:nvPr/>
        </p:nvCxnSpPr>
        <p:spPr>
          <a:xfrm>
            <a:off x="5601000" y="1521000"/>
            <a:ext cx="0" cy="514800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
        <p:nvSpPr>
          <p:cNvPr id="24" name="正方形/長方形 23">
            <a:extLst>
              <a:ext uri="{FF2B5EF4-FFF2-40B4-BE49-F238E27FC236}">
                <a16:creationId xmlns:a16="http://schemas.microsoft.com/office/drawing/2014/main" id="{DA9BD35A-4054-8025-42B1-58734235AD90}"/>
              </a:ext>
            </a:extLst>
          </p:cNvPr>
          <p:cNvSpPr/>
          <p:nvPr/>
        </p:nvSpPr>
        <p:spPr>
          <a:xfrm>
            <a:off x="1569000" y="2097000"/>
            <a:ext cx="3960000" cy="61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CC0D723-4773-B3BF-0362-2D43F28A4956}"/>
              </a:ext>
            </a:extLst>
          </p:cNvPr>
          <p:cNvSpPr/>
          <p:nvPr/>
        </p:nvSpPr>
        <p:spPr>
          <a:xfrm>
            <a:off x="5673000" y="2097000"/>
            <a:ext cx="3960000" cy="61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FB65CAFE-6378-B0B0-5A34-D6A8DBB97AD8}"/>
              </a:ext>
            </a:extLst>
          </p:cNvPr>
          <p:cNvSpPr/>
          <p:nvPr/>
        </p:nvSpPr>
        <p:spPr>
          <a:xfrm>
            <a:off x="1569000" y="2867401"/>
            <a:ext cx="3960000" cy="61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defRPr/>
            </a:pPr>
            <a:r>
              <a:rPr lang="ja-JP" altLang="en-US" sz="1400">
                <a:solidFill>
                  <a:schemeClr val="tx1"/>
                </a:solidFill>
                <a:latin typeface="Meiryo UI" panose="020B0604030504040204" pitchFamily="50" charset="-128"/>
                <a:ea typeface="Meiryo UI" panose="020B0604030504040204" pitchFamily="50" charset="-128"/>
              </a:rPr>
              <a:t>Ｘｘ</a:t>
            </a:r>
            <a:r>
              <a:rPr lang="en-US" altLang="ja-JP" sz="1400">
                <a:solidFill>
                  <a:schemeClr val="tx1"/>
                </a:solidFill>
                <a:latin typeface="Meiryo UI" panose="020B0604030504040204" pitchFamily="50" charset="-128"/>
                <a:ea typeface="Meiryo UI" panose="020B0604030504040204" pitchFamily="50" charset="-128"/>
              </a:rPr>
              <a:t>x</a:t>
            </a:r>
          </a:p>
        </p:txBody>
      </p:sp>
      <p:sp>
        <p:nvSpPr>
          <p:cNvPr id="27" name="正方形/長方形 26">
            <a:extLst>
              <a:ext uri="{FF2B5EF4-FFF2-40B4-BE49-F238E27FC236}">
                <a16:creationId xmlns:a16="http://schemas.microsoft.com/office/drawing/2014/main" id="{47F00657-1CC2-880D-CEFE-6EB2CE792137}"/>
              </a:ext>
            </a:extLst>
          </p:cNvPr>
          <p:cNvSpPr/>
          <p:nvPr/>
        </p:nvSpPr>
        <p:spPr>
          <a:xfrm>
            <a:off x="5673000" y="2867401"/>
            <a:ext cx="3960000" cy="61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defRPr/>
            </a:pPr>
            <a:r>
              <a:rPr lang="ja-JP" altLang="en-US" sz="1400">
                <a:solidFill>
                  <a:schemeClr val="tx1"/>
                </a:solidFill>
                <a:latin typeface="Meiryo UI" panose="020B0604030504040204" pitchFamily="50" charset="-128"/>
                <a:ea typeface="Meiryo UI" panose="020B0604030504040204" pitchFamily="50" charset="-128"/>
              </a:rPr>
              <a:t>Ｘｘ</a:t>
            </a:r>
            <a:r>
              <a:rPr lang="en-US" altLang="ja-JP" sz="1400">
                <a:solidFill>
                  <a:schemeClr val="tx1"/>
                </a:solidFill>
                <a:latin typeface="Meiryo UI" panose="020B0604030504040204" pitchFamily="50" charset="-128"/>
                <a:ea typeface="Meiryo UI" panose="020B0604030504040204" pitchFamily="50" charset="-128"/>
              </a:rPr>
              <a:t>x</a:t>
            </a:r>
          </a:p>
        </p:txBody>
      </p:sp>
      <p:sp>
        <p:nvSpPr>
          <p:cNvPr id="28" name="正方形/長方形 27">
            <a:extLst>
              <a:ext uri="{FF2B5EF4-FFF2-40B4-BE49-F238E27FC236}">
                <a16:creationId xmlns:a16="http://schemas.microsoft.com/office/drawing/2014/main" id="{52FAE87D-6D6D-11B9-55EA-26EBA5801999}"/>
              </a:ext>
            </a:extLst>
          </p:cNvPr>
          <p:cNvSpPr/>
          <p:nvPr/>
        </p:nvSpPr>
        <p:spPr>
          <a:xfrm>
            <a:off x="5673000" y="3645000"/>
            <a:ext cx="3960000" cy="61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defRPr/>
            </a:pPr>
            <a:r>
              <a:rPr lang="en-US" altLang="ja-JP" sz="1400">
                <a:solidFill>
                  <a:schemeClr val="tx1"/>
                </a:solidFill>
                <a:latin typeface="Meiryo UI" panose="020B0604030504040204" pitchFamily="50" charset="-128"/>
                <a:ea typeface="Meiryo UI" panose="020B0604030504040204" pitchFamily="50" charset="-128"/>
              </a:rPr>
              <a:t>X</a:t>
            </a:r>
            <a:r>
              <a:rPr lang="ja-JP" altLang="en-US" sz="1400">
                <a:solidFill>
                  <a:schemeClr val="tx1"/>
                </a:solidFill>
                <a:latin typeface="Meiryo UI" panose="020B0604030504040204" pitchFamily="50" charset="-128"/>
                <a:ea typeface="Meiryo UI" panose="020B0604030504040204" pitchFamily="50" charset="-128"/>
              </a:rPr>
              <a:t>ｘ</a:t>
            </a:r>
            <a:r>
              <a:rPr lang="en-US" altLang="ja-JP" sz="1400">
                <a:solidFill>
                  <a:schemeClr val="tx1"/>
                </a:solidFill>
                <a:latin typeface="Meiryo UI" panose="020B0604030504040204" pitchFamily="50" charset="-128"/>
                <a:ea typeface="Meiryo UI" panose="020B0604030504040204" pitchFamily="50" charset="-128"/>
              </a:rPr>
              <a:t>x</a:t>
            </a:r>
          </a:p>
        </p:txBody>
      </p:sp>
      <p:sp>
        <p:nvSpPr>
          <p:cNvPr id="29" name="正方形/長方形 28">
            <a:extLst>
              <a:ext uri="{FF2B5EF4-FFF2-40B4-BE49-F238E27FC236}">
                <a16:creationId xmlns:a16="http://schemas.microsoft.com/office/drawing/2014/main" id="{D14E6168-D470-49F0-5BC1-26D849E2CA3A}"/>
              </a:ext>
            </a:extLst>
          </p:cNvPr>
          <p:cNvSpPr/>
          <p:nvPr/>
        </p:nvSpPr>
        <p:spPr>
          <a:xfrm>
            <a:off x="1569000" y="3645000"/>
            <a:ext cx="3960000" cy="61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defRPr/>
            </a:pPr>
            <a:r>
              <a:rPr lang="en-US" altLang="ja-JP" sz="1400">
                <a:solidFill>
                  <a:schemeClr val="tx1"/>
                </a:solidFill>
                <a:latin typeface="Meiryo UI" panose="020B0604030504040204" pitchFamily="50" charset="-128"/>
                <a:ea typeface="Meiryo UI" panose="020B0604030504040204" pitchFamily="50" charset="-128"/>
              </a:rPr>
              <a:t>X</a:t>
            </a:r>
            <a:r>
              <a:rPr lang="ja-JP" altLang="en-US" sz="1400">
                <a:solidFill>
                  <a:schemeClr val="tx1"/>
                </a:solidFill>
                <a:latin typeface="Meiryo UI" panose="020B0604030504040204" pitchFamily="50" charset="-128"/>
                <a:ea typeface="Meiryo UI" panose="020B0604030504040204" pitchFamily="50" charset="-128"/>
              </a:rPr>
              <a:t>ｘ</a:t>
            </a:r>
            <a:r>
              <a:rPr lang="en-US" altLang="ja-JP" sz="1400">
                <a:solidFill>
                  <a:schemeClr val="tx1"/>
                </a:solidFill>
                <a:latin typeface="Meiryo UI" panose="020B0604030504040204" pitchFamily="50" charset="-128"/>
                <a:ea typeface="Meiryo UI" panose="020B0604030504040204" pitchFamily="50" charset="-128"/>
              </a:rPr>
              <a:t>x</a:t>
            </a:r>
          </a:p>
        </p:txBody>
      </p:sp>
      <p:sp>
        <p:nvSpPr>
          <p:cNvPr id="30" name="正方形/長方形 29">
            <a:extLst>
              <a:ext uri="{FF2B5EF4-FFF2-40B4-BE49-F238E27FC236}">
                <a16:creationId xmlns:a16="http://schemas.microsoft.com/office/drawing/2014/main" id="{7E554335-3C33-CDD0-B2CB-59620E4B45AD}"/>
              </a:ext>
            </a:extLst>
          </p:cNvPr>
          <p:cNvSpPr/>
          <p:nvPr/>
        </p:nvSpPr>
        <p:spPr>
          <a:xfrm>
            <a:off x="1569000" y="4473001"/>
            <a:ext cx="3960000" cy="61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defRPr/>
            </a:pPr>
            <a:r>
              <a:rPr lang="en-US" altLang="ja-JP" sz="1400">
                <a:solidFill>
                  <a:schemeClr val="tx1"/>
                </a:solidFill>
                <a:latin typeface="Meiryo UI" panose="020B0604030504040204" pitchFamily="50" charset="-128"/>
                <a:ea typeface="Meiryo UI" panose="020B0604030504040204" pitchFamily="50" charset="-128"/>
              </a:rPr>
              <a:t>X</a:t>
            </a:r>
            <a:r>
              <a:rPr lang="ja-JP" altLang="en-US" sz="1400">
                <a:solidFill>
                  <a:schemeClr val="tx1"/>
                </a:solidFill>
                <a:latin typeface="Meiryo UI" panose="020B0604030504040204" pitchFamily="50" charset="-128"/>
                <a:ea typeface="Meiryo UI" panose="020B0604030504040204" pitchFamily="50" charset="-128"/>
              </a:rPr>
              <a:t>ｘ</a:t>
            </a:r>
            <a:r>
              <a:rPr lang="en-US" altLang="ja-JP" sz="1400">
                <a:solidFill>
                  <a:schemeClr val="tx1"/>
                </a:solidFill>
                <a:latin typeface="Meiryo UI" panose="020B0604030504040204" pitchFamily="50" charset="-128"/>
                <a:ea typeface="Meiryo UI" panose="020B0604030504040204" pitchFamily="50" charset="-128"/>
              </a:rPr>
              <a:t>x</a:t>
            </a:r>
          </a:p>
          <a:p>
            <a:pPr>
              <a:defRPr/>
            </a:pP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C8B14B5F-0D87-4D77-AE8B-526A7509EBD4}"/>
              </a:ext>
            </a:extLst>
          </p:cNvPr>
          <p:cNvSpPr/>
          <p:nvPr/>
        </p:nvSpPr>
        <p:spPr>
          <a:xfrm>
            <a:off x="5673000" y="4473001"/>
            <a:ext cx="3960000" cy="61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defRPr/>
            </a:pPr>
            <a:r>
              <a:rPr lang="en-US" altLang="ja-JP" sz="1400">
                <a:solidFill>
                  <a:schemeClr val="tx1"/>
                </a:solidFill>
                <a:latin typeface="Meiryo UI" panose="020B0604030504040204" pitchFamily="50" charset="-128"/>
                <a:ea typeface="Meiryo UI" panose="020B0604030504040204" pitchFamily="50" charset="-128"/>
              </a:rPr>
              <a:t>X</a:t>
            </a:r>
            <a:r>
              <a:rPr lang="ja-JP" altLang="en-US" sz="1400">
                <a:solidFill>
                  <a:schemeClr val="tx1"/>
                </a:solidFill>
                <a:latin typeface="Meiryo UI" panose="020B0604030504040204" pitchFamily="50" charset="-128"/>
                <a:ea typeface="Meiryo UI" panose="020B0604030504040204" pitchFamily="50" charset="-128"/>
              </a:rPr>
              <a:t>ｘ</a:t>
            </a:r>
            <a:r>
              <a:rPr lang="en-US" altLang="ja-JP" sz="1400">
                <a:solidFill>
                  <a:schemeClr val="tx1"/>
                </a:solidFill>
                <a:latin typeface="Meiryo UI" panose="020B0604030504040204" pitchFamily="50" charset="-128"/>
                <a:ea typeface="Meiryo UI" panose="020B0604030504040204" pitchFamily="50" charset="-128"/>
              </a:rPr>
              <a:t>x</a:t>
            </a:r>
          </a:p>
        </p:txBody>
      </p:sp>
      <p:sp>
        <p:nvSpPr>
          <p:cNvPr id="32" name="正方形/長方形 31">
            <a:extLst>
              <a:ext uri="{FF2B5EF4-FFF2-40B4-BE49-F238E27FC236}">
                <a16:creationId xmlns:a16="http://schemas.microsoft.com/office/drawing/2014/main" id="{A43FDEF1-5905-A586-FCE2-046FC22453FC}"/>
              </a:ext>
            </a:extLst>
          </p:cNvPr>
          <p:cNvSpPr/>
          <p:nvPr/>
        </p:nvSpPr>
        <p:spPr>
          <a:xfrm>
            <a:off x="1569000" y="5250213"/>
            <a:ext cx="3960000" cy="61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65B6846B-CB4B-6D38-0316-68F6A85F1048}"/>
              </a:ext>
            </a:extLst>
          </p:cNvPr>
          <p:cNvSpPr/>
          <p:nvPr/>
        </p:nvSpPr>
        <p:spPr>
          <a:xfrm>
            <a:off x="5673000" y="5250213"/>
            <a:ext cx="3960000" cy="61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77D3A59C-1AC9-544C-5B04-D0BA516DDA9B}"/>
              </a:ext>
            </a:extLst>
          </p:cNvPr>
          <p:cNvCxnSpPr>
            <a:cxnSpLocks/>
          </p:cNvCxnSpPr>
          <p:nvPr/>
        </p:nvCxnSpPr>
        <p:spPr>
          <a:xfrm>
            <a:off x="273050" y="5949280"/>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
        <p:nvSpPr>
          <p:cNvPr id="35" name="正方形/長方形 34">
            <a:extLst>
              <a:ext uri="{FF2B5EF4-FFF2-40B4-BE49-F238E27FC236}">
                <a16:creationId xmlns:a16="http://schemas.microsoft.com/office/drawing/2014/main" id="{00614F84-9551-AF46-29A0-B097F207164D}"/>
              </a:ext>
            </a:extLst>
          </p:cNvPr>
          <p:cNvSpPr/>
          <p:nvPr/>
        </p:nvSpPr>
        <p:spPr>
          <a:xfrm>
            <a:off x="5673000" y="6000517"/>
            <a:ext cx="3960000" cy="61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970AA1B7-87EE-7018-3446-8D4F8BC14D64}"/>
              </a:ext>
            </a:extLst>
          </p:cNvPr>
          <p:cNvSpPr/>
          <p:nvPr/>
        </p:nvSpPr>
        <p:spPr>
          <a:xfrm>
            <a:off x="1569000" y="6000517"/>
            <a:ext cx="3960000" cy="61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316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772107"/>
          </a:xfrm>
        </p:spPr>
        <p:txBody>
          <a:bodyPr/>
          <a:lstStyle/>
          <a:p>
            <a:pPr algn="just"/>
            <a:r>
              <a:rPr lang="ja-JP" altLang="en-US" sz="1800"/>
              <a:t>今回の取組の中で、今後“ブレない”軸となる「</a:t>
            </a:r>
            <a:r>
              <a:rPr lang="en-US" altLang="ja-JP" sz="1800"/>
              <a:t>M</a:t>
            </a:r>
            <a:r>
              <a:rPr lang="ja-JP" altLang="en-US" sz="1800"/>
              <a:t>＆</a:t>
            </a:r>
            <a:r>
              <a:rPr lang="en-US" altLang="ja-JP" sz="1800"/>
              <a:t>A</a:t>
            </a:r>
            <a:r>
              <a:rPr lang="ja-JP" altLang="en-US" sz="1800"/>
              <a:t>の目的」と「成功の定義」をご記載ください。</a:t>
            </a:r>
            <a:r>
              <a:rPr kumimoji="1" lang="ja-JP" altLang="en-US" sz="1800"/>
              <a:t>図で表現したい等の場合は、適宜スライドをカスタマイズして構いません。</a:t>
            </a:r>
            <a:endParaRPr lang="ja-JP" altLang="en-US" sz="1800"/>
          </a:p>
        </p:txBody>
      </p:sp>
      <p:sp>
        <p:nvSpPr>
          <p:cNvPr id="13" name="タイトル 2"/>
          <p:cNvSpPr>
            <a:spLocks noGrp="1"/>
          </p:cNvSpPr>
          <p:nvPr>
            <p:ph type="title"/>
          </p:nvPr>
        </p:nvSpPr>
        <p:spPr>
          <a:xfrm>
            <a:off x="200471" y="147409"/>
            <a:ext cx="9505503" cy="400110"/>
          </a:xfrm>
        </p:spPr>
        <p:txBody>
          <a:bodyPr/>
          <a:lstStyle/>
          <a:p>
            <a:r>
              <a:rPr kumimoji="1" lang="en-US" altLang="ja-JP" sz="2000"/>
              <a:t>2</a:t>
            </a:r>
            <a:r>
              <a:rPr kumimoji="1" lang="ja-JP" altLang="en-US" sz="2000"/>
              <a:t>．</a:t>
            </a:r>
            <a:r>
              <a:rPr kumimoji="1" lang="en-US" altLang="ja-JP" sz="2000"/>
              <a:t>M&amp;A</a:t>
            </a:r>
            <a:r>
              <a:rPr kumimoji="1" lang="ja-JP" altLang="en-US" sz="2000"/>
              <a:t>の目的</a:t>
            </a:r>
            <a:r>
              <a:rPr lang="ja-JP" altLang="en-US" sz="2000"/>
              <a:t>・</a:t>
            </a:r>
            <a:r>
              <a:rPr kumimoji="1" lang="ja-JP" altLang="en-US" sz="2000"/>
              <a:t>成功の定義</a:t>
            </a:r>
            <a:endParaRPr lang="ja-JP" altLang="en-US" sz="2000"/>
          </a:p>
        </p:txBody>
      </p:sp>
      <p:sp>
        <p:nvSpPr>
          <p:cNvPr id="3" name="正方形/長方形 2">
            <a:extLst>
              <a:ext uri="{FF2B5EF4-FFF2-40B4-BE49-F238E27FC236}">
                <a16:creationId xmlns:a16="http://schemas.microsoft.com/office/drawing/2014/main" id="{214B4358-C95E-5F9A-0D71-CF970C7EC672}"/>
              </a:ext>
            </a:extLst>
          </p:cNvPr>
          <p:cNvSpPr/>
          <p:nvPr/>
        </p:nvSpPr>
        <p:spPr>
          <a:xfrm>
            <a:off x="993000" y="1340768"/>
            <a:ext cx="8355548" cy="5760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en-US" altLang="ja-JP" sz="2000" b="1" dirty="0">
                <a:solidFill>
                  <a:schemeClr val="tx1"/>
                </a:solidFill>
                <a:latin typeface="Meiryo UI" panose="020B0604030504040204" pitchFamily="50" charset="-128"/>
                <a:ea typeface="Meiryo UI" panose="020B0604030504040204" pitchFamily="50" charset="-128"/>
              </a:rPr>
              <a:t>M</a:t>
            </a:r>
            <a:r>
              <a:rPr kumimoji="1" lang="ja-JP" altLang="en-US" sz="2000" b="1" dirty="0">
                <a:solidFill>
                  <a:schemeClr val="tx1"/>
                </a:solidFill>
                <a:latin typeface="Meiryo UI" panose="020B0604030504040204" pitchFamily="50" charset="-128"/>
                <a:ea typeface="Meiryo UI" panose="020B0604030504040204" pitchFamily="50" charset="-128"/>
              </a:rPr>
              <a:t>＆</a:t>
            </a:r>
            <a:r>
              <a:rPr kumimoji="1" lang="en-US" altLang="ja-JP" sz="2000" b="1" dirty="0">
                <a:solidFill>
                  <a:schemeClr val="tx1"/>
                </a:solidFill>
                <a:latin typeface="Meiryo UI" panose="020B0604030504040204" pitchFamily="50" charset="-128"/>
                <a:ea typeface="Meiryo UI" panose="020B0604030504040204" pitchFamily="50" charset="-128"/>
              </a:rPr>
              <a:t>A</a:t>
            </a:r>
            <a:r>
              <a:rPr kumimoji="1" lang="ja-JP" altLang="en-US" sz="2000" b="1" dirty="0">
                <a:solidFill>
                  <a:schemeClr val="tx1"/>
                </a:solidFill>
                <a:latin typeface="Meiryo UI" panose="020B0604030504040204" pitchFamily="50" charset="-128"/>
                <a:ea typeface="Meiryo UI" panose="020B0604030504040204" pitchFamily="50" charset="-128"/>
              </a:rPr>
              <a:t>の目的は何か？</a:t>
            </a:r>
            <a:r>
              <a:rPr kumimoji="1" lang="ja-JP" altLang="en-US" sz="1600" b="1" dirty="0">
                <a:solidFill>
                  <a:schemeClr val="tx1"/>
                </a:solidFill>
                <a:latin typeface="Meiryo UI" panose="020B0604030504040204" pitchFamily="50" charset="-128"/>
                <a:ea typeface="Meiryo UI" panose="020B0604030504040204" pitchFamily="50" charset="-128"/>
              </a:rPr>
              <a:t>（何を目指すのか、どのような姿になっていたいのか）</a:t>
            </a:r>
          </a:p>
        </p:txBody>
      </p:sp>
      <p:sp>
        <p:nvSpPr>
          <p:cNvPr id="7" name="スライド番号プレースホルダー 6">
            <a:extLst>
              <a:ext uri="{FF2B5EF4-FFF2-40B4-BE49-F238E27FC236}">
                <a16:creationId xmlns:a16="http://schemas.microsoft.com/office/drawing/2014/main" id="{56989469-35EB-FC93-A141-B4340C276E13}"/>
              </a:ext>
            </a:extLst>
          </p:cNvPr>
          <p:cNvSpPr>
            <a:spLocks noGrp="1"/>
          </p:cNvSpPr>
          <p:nvPr>
            <p:ph type="sldNum" sz="quarter" idx="12"/>
          </p:nvPr>
        </p:nvSpPr>
        <p:spPr/>
        <p:txBody>
          <a:bodyPr/>
          <a:lstStyle/>
          <a:p>
            <a:fld id="{D9550142-B990-490A-A107-ED7302A7FD52}" type="slidenum">
              <a:rPr kumimoji="1" lang="ja-JP" altLang="en-US" smtClean="0"/>
              <a:t>4</a:t>
            </a:fld>
            <a:endParaRPr kumimoji="1" lang="ja-JP" altLang="en-US"/>
          </a:p>
        </p:txBody>
      </p:sp>
      <p:sp>
        <p:nvSpPr>
          <p:cNvPr id="9" name="正方形/長方形 8">
            <a:extLst>
              <a:ext uri="{FF2B5EF4-FFF2-40B4-BE49-F238E27FC236}">
                <a16:creationId xmlns:a16="http://schemas.microsoft.com/office/drawing/2014/main" id="{BB2960BB-F1B2-07CF-0EC9-4D6C65C0F532}"/>
              </a:ext>
            </a:extLst>
          </p:cNvPr>
          <p:cNvSpPr/>
          <p:nvPr/>
        </p:nvSpPr>
        <p:spPr>
          <a:xfrm>
            <a:off x="528734" y="2544047"/>
            <a:ext cx="8791096" cy="1440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marL="285750" indent="-285750">
              <a:lnSpc>
                <a:spcPct val="100000"/>
              </a:lnSpc>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Ｘｘｘ</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Ｘｘｘ</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11" name="正方形/長方形 10">
            <a:extLst>
              <a:ext uri="{FF2B5EF4-FFF2-40B4-BE49-F238E27FC236}">
                <a16:creationId xmlns:a16="http://schemas.microsoft.com/office/drawing/2014/main" id="{B6BE4868-F4A4-F037-ACC9-C41A1C0D1CA1}"/>
              </a:ext>
            </a:extLst>
          </p:cNvPr>
          <p:cNvSpPr>
            <a:spLocks noChangeAspect="1"/>
          </p:cNvSpPr>
          <p:nvPr/>
        </p:nvSpPr>
        <p:spPr>
          <a:xfrm>
            <a:off x="557452" y="1449943"/>
            <a:ext cx="357650" cy="357650"/>
          </a:xfrm>
          <a:prstGeom prst="rect">
            <a:avLst/>
          </a:prstGeom>
          <a:solidFill>
            <a:schemeClr val="tx1">
              <a:lumMod val="65000"/>
              <a:lumOff val="35000"/>
            </a:schemeClr>
          </a:solidFill>
          <a:ln w="9525">
            <a:noFill/>
          </a:ln>
          <a:effectLst>
            <a:outerShdw blurRad="50800" dist="38100" dir="2700000" algn="tl" rotWithShape="0">
              <a:prstClr val="black">
                <a:alpha val="40000"/>
              </a:prstClr>
            </a:outerShdw>
          </a:effectLst>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2000" b="1">
                <a:solidFill>
                  <a:schemeClr val="bg1"/>
                </a:solidFill>
                <a:latin typeface="Meiryo UI" panose="020B0604030504040204" pitchFamily="50" charset="-128"/>
                <a:ea typeface="Meiryo UI" panose="020B0604030504040204" pitchFamily="50" charset="-128"/>
              </a:rPr>
              <a:t>１</a:t>
            </a:r>
          </a:p>
        </p:txBody>
      </p:sp>
      <p:sp>
        <p:nvSpPr>
          <p:cNvPr id="12" name="正方形/長方形 11">
            <a:extLst>
              <a:ext uri="{FF2B5EF4-FFF2-40B4-BE49-F238E27FC236}">
                <a16:creationId xmlns:a16="http://schemas.microsoft.com/office/drawing/2014/main" id="{4D53A784-26E6-7C7F-671B-997FFA6DE596}"/>
              </a:ext>
            </a:extLst>
          </p:cNvPr>
          <p:cNvSpPr/>
          <p:nvPr/>
        </p:nvSpPr>
        <p:spPr>
          <a:xfrm>
            <a:off x="528734" y="5238956"/>
            <a:ext cx="8791096" cy="1440000"/>
          </a:xfrm>
          <a:prstGeom prst="rect">
            <a:avLst/>
          </a:prstGeom>
          <a:no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marL="285750" indent="-285750">
              <a:lnSpc>
                <a:spcPct val="100000"/>
              </a:lnSpc>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Ｘｘｘ</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Ｘｘｘ</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Ｘｘｘ</a:t>
            </a:r>
          </a:p>
        </p:txBody>
      </p:sp>
      <p:sp>
        <p:nvSpPr>
          <p:cNvPr id="14" name="正方形/長方形 13">
            <a:extLst>
              <a:ext uri="{FF2B5EF4-FFF2-40B4-BE49-F238E27FC236}">
                <a16:creationId xmlns:a16="http://schemas.microsoft.com/office/drawing/2014/main" id="{C88026BA-804D-6BAD-157C-C77B8BA4F742}"/>
              </a:ext>
            </a:extLst>
          </p:cNvPr>
          <p:cNvSpPr/>
          <p:nvPr/>
        </p:nvSpPr>
        <p:spPr>
          <a:xfrm>
            <a:off x="993000" y="3984047"/>
            <a:ext cx="8355548" cy="5760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lang="en-US" altLang="ja-JP" sz="2000" b="1" dirty="0">
                <a:solidFill>
                  <a:schemeClr val="tx1"/>
                </a:solidFill>
                <a:latin typeface="Meiryo UI" panose="020B0604030504040204" pitchFamily="50" charset="-128"/>
                <a:ea typeface="Meiryo UI" panose="020B0604030504040204" pitchFamily="50" charset="-128"/>
              </a:rPr>
              <a:t>M&amp;A</a:t>
            </a:r>
            <a:r>
              <a:rPr lang="ja-JP" altLang="en-US" sz="2000" b="1" dirty="0">
                <a:solidFill>
                  <a:schemeClr val="tx1"/>
                </a:solidFill>
                <a:latin typeface="Meiryo UI" panose="020B0604030504040204" pitchFamily="50" charset="-128"/>
                <a:ea typeface="Meiryo UI" panose="020B0604030504040204" pitchFamily="50" charset="-128"/>
              </a:rPr>
              <a:t>の目的達成に向けた戦略</a:t>
            </a:r>
            <a:r>
              <a:rPr kumimoji="1" lang="ja-JP" altLang="en-US" sz="1600" b="1" dirty="0">
                <a:solidFill>
                  <a:schemeClr val="tx1"/>
                </a:solidFill>
                <a:latin typeface="Meiryo UI" panose="020B0604030504040204" pitchFamily="50" charset="-128"/>
                <a:ea typeface="Meiryo UI" panose="020B0604030504040204" pitchFamily="50" charset="-128"/>
              </a:rPr>
              <a:t>（譲渡側・譲渡側それぞれが、いつ頃までにどのような目標の達成を目指すのか、目標達成のための戦略）</a:t>
            </a:r>
          </a:p>
        </p:txBody>
      </p:sp>
      <p:sp>
        <p:nvSpPr>
          <p:cNvPr id="15" name="正方形/長方形 14">
            <a:extLst>
              <a:ext uri="{FF2B5EF4-FFF2-40B4-BE49-F238E27FC236}">
                <a16:creationId xmlns:a16="http://schemas.microsoft.com/office/drawing/2014/main" id="{F38A3DB0-E692-BFB5-1AAA-FEDA8A83C105}"/>
              </a:ext>
            </a:extLst>
          </p:cNvPr>
          <p:cNvSpPr>
            <a:spLocks noChangeAspect="1"/>
          </p:cNvSpPr>
          <p:nvPr/>
        </p:nvSpPr>
        <p:spPr>
          <a:xfrm>
            <a:off x="557452" y="4093222"/>
            <a:ext cx="357650" cy="357650"/>
          </a:xfrm>
          <a:prstGeom prst="rect">
            <a:avLst/>
          </a:prstGeom>
          <a:solidFill>
            <a:schemeClr val="tx1">
              <a:lumMod val="65000"/>
              <a:lumOff val="35000"/>
            </a:schemeClr>
          </a:solidFill>
          <a:ln w="9525">
            <a:noFill/>
          </a:ln>
          <a:effectLst>
            <a:outerShdw blurRad="50800" dist="38100" dir="2700000" algn="tl" rotWithShape="0">
              <a:prstClr val="black">
                <a:alpha val="40000"/>
              </a:prstClr>
            </a:outerShdw>
          </a:effectLst>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2000" b="1">
                <a:solidFill>
                  <a:schemeClr val="bg1"/>
                </a:solidFill>
                <a:latin typeface="Meiryo UI" panose="020B0604030504040204" pitchFamily="50" charset="-128"/>
                <a:ea typeface="Meiryo UI" panose="020B0604030504040204" pitchFamily="50" charset="-128"/>
              </a:rPr>
              <a:t>2</a:t>
            </a:r>
            <a:endParaRPr kumimoji="1" lang="ja-JP" altLang="en-US" sz="2000" b="1">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3CB43045-6D80-0857-F30E-AA0CA6AEBF1F}"/>
              </a:ext>
            </a:extLst>
          </p:cNvPr>
          <p:cNvSpPr/>
          <p:nvPr/>
        </p:nvSpPr>
        <p:spPr>
          <a:xfrm>
            <a:off x="528734" y="1946428"/>
            <a:ext cx="8888761" cy="39112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r>
              <a:rPr kumimoji="1" lang="ja-JP" altLang="en-US" sz="1400" dirty="0">
                <a:solidFill>
                  <a:schemeClr val="tx1"/>
                </a:solidFill>
                <a:latin typeface="Meiryo UI" panose="020B0604030504040204" pitchFamily="50" charset="-128"/>
                <a:ea typeface="Meiryo UI" panose="020B0604030504040204" pitchFamily="50" charset="-128"/>
              </a:rPr>
              <a:t>例）実現したい相乗効果（シナジー）、譲受側・譲渡側の最終的な売上・利益等、譲受側（グループ）において譲渡側とともに実現したい価値観（信念、解決したい社会課題等）、業界・地域で確立したいポジション・ブランド、望ましい社内外の関係者との関係性等</a:t>
            </a:r>
          </a:p>
        </p:txBody>
      </p:sp>
      <p:sp>
        <p:nvSpPr>
          <p:cNvPr id="17" name="正方形/長方形 16">
            <a:extLst>
              <a:ext uri="{FF2B5EF4-FFF2-40B4-BE49-F238E27FC236}">
                <a16:creationId xmlns:a16="http://schemas.microsoft.com/office/drawing/2014/main" id="{79213D25-6090-1D31-C0FC-0E9ED938B105}"/>
              </a:ext>
            </a:extLst>
          </p:cNvPr>
          <p:cNvSpPr/>
          <p:nvPr/>
        </p:nvSpPr>
        <p:spPr>
          <a:xfrm>
            <a:off x="528734" y="4735313"/>
            <a:ext cx="8791096" cy="39112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例）最終目標と中間目標（マイルストーン）、目標達成時期、目標達成のための手段・対応方針等</a:t>
            </a:r>
          </a:p>
          <a:p>
            <a:r>
              <a:rPr kumimoji="1" lang="ja-JP" altLang="en-US" sz="1400" dirty="0">
                <a:solidFill>
                  <a:schemeClr val="tx1"/>
                </a:solidFill>
                <a:latin typeface="Meiryo UI" panose="020B0604030504040204" pitchFamily="50" charset="-128"/>
                <a:ea typeface="Meiryo UI" panose="020B0604030504040204" pitchFamily="50" charset="-128"/>
              </a:rPr>
              <a:t>なお、目標には、売上・利益等の定量的な目標や、経営体制・無形資産（ブランド、知的財産、人的資本等）等の定性的な目標があり得る</a:t>
            </a:r>
          </a:p>
          <a:p>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74289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772107"/>
          </a:xfrm>
        </p:spPr>
        <p:txBody>
          <a:bodyPr/>
          <a:lstStyle/>
          <a:p>
            <a:pPr algn="just"/>
            <a:r>
              <a:rPr kumimoji="1" lang="ja-JP" altLang="en-US" sz="1800"/>
              <a:t>基本方針となる</a:t>
            </a:r>
            <a:r>
              <a:rPr kumimoji="1" lang="en-US" altLang="ja-JP" sz="1800"/>
              <a:t>PMI</a:t>
            </a:r>
            <a:r>
              <a:rPr kumimoji="1" lang="ja-JP" altLang="en-US" sz="1800"/>
              <a:t>実施前・後における期間ごとの変化、およびそのスキーム等をご記載ください。図での表現の仕方等は、自由に変更していただいて構いません。</a:t>
            </a:r>
            <a:endParaRPr lang="ja-JP" altLang="en-US" sz="1800"/>
          </a:p>
        </p:txBody>
      </p:sp>
      <p:sp>
        <p:nvSpPr>
          <p:cNvPr id="13" name="タイトル 2"/>
          <p:cNvSpPr>
            <a:spLocks noGrp="1"/>
          </p:cNvSpPr>
          <p:nvPr>
            <p:ph type="title"/>
          </p:nvPr>
        </p:nvSpPr>
        <p:spPr>
          <a:xfrm>
            <a:off x="200471" y="147409"/>
            <a:ext cx="9505503" cy="400110"/>
          </a:xfrm>
        </p:spPr>
        <p:txBody>
          <a:bodyPr/>
          <a:lstStyle/>
          <a:p>
            <a:r>
              <a:rPr lang="en-US" altLang="ja-JP" sz="2000" dirty="0"/>
              <a:t>3</a:t>
            </a:r>
            <a:r>
              <a:rPr lang="ja-JP" altLang="en-US" sz="2000" dirty="0"/>
              <a:t>．目指すグループ・組織体制</a:t>
            </a:r>
          </a:p>
        </p:txBody>
      </p:sp>
      <p:sp>
        <p:nvSpPr>
          <p:cNvPr id="6" name="正方形/長方形 5">
            <a:extLst>
              <a:ext uri="{FF2B5EF4-FFF2-40B4-BE49-F238E27FC236}">
                <a16:creationId xmlns:a16="http://schemas.microsoft.com/office/drawing/2014/main" id="{D485D1E7-3A7D-AF70-82D8-EAB547255C98}"/>
              </a:ext>
            </a:extLst>
          </p:cNvPr>
          <p:cNvSpPr/>
          <p:nvPr/>
        </p:nvSpPr>
        <p:spPr>
          <a:xfrm>
            <a:off x="273049" y="1411825"/>
            <a:ext cx="9359899" cy="35991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400" b="1">
                <a:solidFill>
                  <a:schemeClr val="tx1"/>
                </a:solidFill>
                <a:latin typeface="Meiryo UI" panose="020B0604030504040204" pitchFamily="50" charset="-128"/>
                <a:ea typeface="Meiryo UI" panose="020B0604030504040204" pitchFamily="50" charset="-128"/>
              </a:rPr>
              <a:t>例</a:t>
            </a:r>
            <a:r>
              <a:rPr kumimoji="1" lang="en-US" altLang="ja-JP" sz="1400" b="1">
                <a:solidFill>
                  <a:schemeClr val="tx1"/>
                </a:solidFill>
                <a:latin typeface="Meiryo UI" panose="020B0604030504040204" pitchFamily="50" charset="-128"/>
                <a:ea typeface="Meiryo UI" panose="020B0604030504040204" pitchFamily="50" charset="-128"/>
              </a:rPr>
              <a:t>1</a:t>
            </a:r>
            <a:r>
              <a:rPr kumimoji="1" lang="ja-JP" altLang="en-US" sz="1400" b="1">
                <a:solidFill>
                  <a:schemeClr val="tx1"/>
                </a:solidFill>
                <a:latin typeface="Meiryo UI" panose="020B0604030504040204" pitchFamily="50" charset="-128"/>
                <a:ea typeface="Meiryo UI" panose="020B0604030504040204" pitchFamily="50" charset="-128"/>
              </a:rPr>
              <a:t>）</a:t>
            </a:r>
            <a:endParaRPr kumimoji="1" lang="en-US" altLang="ja-JP" sz="1400" b="1">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B86168A-A96D-E353-FD04-24D84526408E}"/>
              </a:ext>
            </a:extLst>
          </p:cNvPr>
          <p:cNvSpPr/>
          <p:nvPr/>
        </p:nvSpPr>
        <p:spPr>
          <a:xfrm>
            <a:off x="273050" y="2112280"/>
            <a:ext cx="798316" cy="2168444"/>
          </a:xfrm>
          <a:prstGeom prst="rect">
            <a:avLst/>
          </a:prstGeom>
          <a:solidFill>
            <a:schemeClr val="tx1">
              <a:lumMod val="65000"/>
              <a:lumOff val="3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b="1">
                <a:solidFill>
                  <a:schemeClr val="bg1"/>
                </a:solidFill>
                <a:latin typeface="Meiryo UI" panose="020B0604030504040204" pitchFamily="50" charset="-128"/>
                <a:ea typeface="Meiryo UI" panose="020B0604030504040204" pitchFamily="50" charset="-128"/>
              </a:rPr>
              <a:t>体制</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15C260FE-3DFE-736C-8B07-C140C26AD92C}"/>
              </a:ext>
            </a:extLst>
          </p:cNvPr>
          <p:cNvSpPr/>
          <p:nvPr/>
        </p:nvSpPr>
        <p:spPr>
          <a:xfrm>
            <a:off x="273050" y="4370309"/>
            <a:ext cx="215949" cy="2168444"/>
          </a:xfrm>
          <a:prstGeom prst="rect">
            <a:avLst/>
          </a:prstGeom>
          <a:solidFill>
            <a:schemeClr val="tx1">
              <a:lumMod val="65000"/>
              <a:lumOff val="3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400" b="1">
                <a:solidFill>
                  <a:schemeClr val="bg1"/>
                </a:solidFill>
                <a:latin typeface="Meiryo UI" panose="020B0604030504040204" pitchFamily="50" charset="-128"/>
                <a:ea typeface="Meiryo UI" panose="020B0604030504040204" pitchFamily="50" charset="-128"/>
              </a:rPr>
              <a:t>基本</a:t>
            </a:r>
            <a:br>
              <a:rPr lang="en-US" altLang="ja-JP" sz="1400" b="1">
                <a:solidFill>
                  <a:schemeClr val="bg1"/>
                </a:solidFill>
                <a:latin typeface="Meiryo UI" panose="020B0604030504040204" pitchFamily="50" charset="-128"/>
                <a:ea typeface="Meiryo UI" panose="020B0604030504040204" pitchFamily="50" charset="-128"/>
              </a:rPr>
            </a:br>
            <a:r>
              <a:rPr lang="ja-JP" altLang="en-US" sz="1400" b="1">
                <a:solidFill>
                  <a:schemeClr val="bg1"/>
                </a:solidFill>
                <a:latin typeface="Meiryo UI" panose="020B0604030504040204" pitchFamily="50" charset="-128"/>
                <a:ea typeface="Meiryo UI" panose="020B0604030504040204" pitchFamily="50" charset="-128"/>
              </a:rPr>
              <a:t>方針</a:t>
            </a:r>
            <a:endParaRPr lang="en-US" altLang="ja-JP" sz="1400" b="1">
              <a:solidFill>
                <a:schemeClr val="bg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AD47DD08-0E71-9432-A401-05A7144454AE}"/>
              </a:ext>
            </a:extLst>
          </p:cNvPr>
          <p:cNvCxnSpPr>
            <a:cxnSpLocks/>
          </p:cNvCxnSpPr>
          <p:nvPr/>
        </p:nvCxnSpPr>
        <p:spPr>
          <a:xfrm>
            <a:off x="3968014" y="2112280"/>
            <a:ext cx="0" cy="442800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1" name="直線コネクタ 10">
            <a:extLst>
              <a:ext uri="{FF2B5EF4-FFF2-40B4-BE49-F238E27FC236}">
                <a16:creationId xmlns:a16="http://schemas.microsoft.com/office/drawing/2014/main" id="{318B9B92-0A07-8894-DAF1-80A0008E98B7}"/>
              </a:ext>
            </a:extLst>
          </p:cNvPr>
          <p:cNvCxnSpPr>
            <a:cxnSpLocks/>
          </p:cNvCxnSpPr>
          <p:nvPr/>
        </p:nvCxnSpPr>
        <p:spPr>
          <a:xfrm>
            <a:off x="6847989" y="2112280"/>
            <a:ext cx="0" cy="442800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
        <p:nvSpPr>
          <p:cNvPr id="12" name="ホームベース 14">
            <a:extLst>
              <a:ext uri="{FF2B5EF4-FFF2-40B4-BE49-F238E27FC236}">
                <a16:creationId xmlns:a16="http://schemas.microsoft.com/office/drawing/2014/main" id="{ECCD8F2C-0851-412F-6E51-ED1E4C56BE82}"/>
              </a:ext>
            </a:extLst>
          </p:cNvPr>
          <p:cNvSpPr/>
          <p:nvPr/>
        </p:nvSpPr>
        <p:spPr>
          <a:xfrm>
            <a:off x="1183053" y="1772816"/>
            <a:ext cx="2689947" cy="283792"/>
          </a:xfrm>
          <a:prstGeom prst="homePlate">
            <a:avLst/>
          </a:prstGeom>
          <a:solidFill>
            <a:schemeClr val="bg1">
              <a:lumMod val="95000"/>
            </a:schemeClr>
          </a:solidFill>
          <a:ln w="9525">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eiryo UI" panose="020B0604030504040204" pitchFamily="50" charset="-128"/>
                <a:ea typeface="Meiryo UI" panose="020B0604030504040204" pitchFamily="50" charset="-128"/>
              </a:rPr>
              <a:t>統合前（</a:t>
            </a:r>
            <a:r>
              <a:rPr kumimoji="1" lang="en-US" altLang="ja-JP" sz="1200" b="1">
                <a:solidFill>
                  <a:schemeClr val="tx1"/>
                </a:solidFill>
                <a:latin typeface="Meiryo UI" panose="020B0604030504040204" pitchFamily="50" charset="-128"/>
                <a:ea typeface="Meiryo UI" panose="020B0604030504040204" pitchFamily="50" charset="-128"/>
              </a:rPr>
              <a:t>20XX</a:t>
            </a:r>
            <a:r>
              <a:rPr kumimoji="1" lang="ja-JP" altLang="en-US" sz="1200" b="1">
                <a:solidFill>
                  <a:schemeClr val="tx1"/>
                </a:solidFill>
                <a:latin typeface="Meiryo UI" panose="020B0604030504040204" pitchFamily="50" charset="-128"/>
                <a:ea typeface="Meiryo UI" panose="020B0604030504040204" pitchFamily="50" charset="-128"/>
              </a:rPr>
              <a:t>年</a:t>
            </a:r>
            <a:r>
              <a:rPr kumimoji="1" lang="en-US" altLang="ja-JP" sz="1200" b="1">
                <a:solidFill>
                  <a:schemeClr val="tx1"/>
                </a:solidFill>
                <a:latin typeface="Meiryo UI" panose="020B0604030504040204" pitchFamily="50" charset="-128"/>
                <a:ea typeface="Meiryo UI" panose="020B0604030504040204" pitchFamily="50" charset="-128"/>
              </a:rPr>
              <a:t>XX</a:t>
            </a:r>
            <a:r>
              <a:rPr kumimoji="1" lang="ja-JP" altLang="en-US" sz="1200" b="1">
                <a:solidFill>
                  <a:schemeClr val="tx1"/>
                </a:solidFill>
                <a:latin typeface="Meiryo UI" panose="020B0604030504040204" pitchFamily="50" charset="-128"/>
                <a:ea typeface="Meiryo UI" panose="020B0604030504040204" pitchFamily="50" charset="-128"/>
              </a:rPr>
              <a:t>月）</a:t>
            </a:r>
            <a:endParaRPr lang="en-US" altLang="ja-JP" sz="1200" b="1">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810E1D4B-DA68-3B30-2E06-957EDBA35D02}"/>
              </a:ext>
            </a:extLst>
          </p:cNvPr>
          <p:cNvSpPr/>
          <p:nvPr/>
        </p:nvSpPr>
        <p:spPr>
          <a:xfrm>
            <a:off x="1502501" y="2562204"/>
            <a:ext cx="862266" cy="55788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bg1"/>
                </a:solidFill>
                <a:latin typeface="Meiryo UI" panose="020B0604030504040204" pitchFamily="50" charset="-128"/>
                <a:ea typeface="Meiryo UI" panose="020B0604030504040204" pitchFamily="50" charset="-128"/>
              </a:rPr>
              <a:t>XX</a:t>
            </a:r>
            <a:r>
              <a:rPr lang="ja-JP" altLang="en-US" sz="1400" b="1">
                <a:solidFill>
                  <a:schemeClr val="bg1"/>
                </a:solidFill>
                <a:latin typeface="Meiryo UI" panose="020B0604030504040204" pitchFamily="50" charset="-128"/>
                <a:ea typeface="Meiryo UI" panose="020B0604030504040204" pitchFamily="50" charset="-128"/>
              </a:rPr>
              <a:t>社</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D6F2F487-AD10-58B8-BB22-5174D33F463A}"/>
              </a:ext>
            </a:extLst>
          </p:cNvPr>
          <p:cNvSpPr/>
          <p:nvPr/>
        </p:nvSpPr>
        <p:spPr>
          <a:xfrm>
            <a:off x="2691285" y="2562204"/>
            <a:ext cx="862266" cy="557881"/>
          </a:xfrm>
          <a:prstGeom prst="rect">
            <a:avLst/>
          </a:pr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tx1"/>
                </a:solidFill>
                <a:latin typeface="Meiryo UI" panose="020B0604030504040204" pitchFamily="50" charset="-128"/>
                <a:ea typeface="Meiryo UI" panose="020B0604030504040204" pitchFamily="50" charset="-128"/>
              </a:rPr>
              <a:t>YY</a:t>
            </a:r>
            <a:r>
              <a:rPr lang="ja-JP" altLang="en-US" sz="1400" b="1">
                <a:solidFill>
                  <a:schemeClr val="tx1"/>
                </a:solidFill>
                <a:latin typeface="Meiryo UI" panose="020B0604030504040204" pitchFamily="50" charset="-128"/>
                <a:ea typeface="Meiryo UI" panose="020B0604030504040204" pitchFamily="50" charset="-128"/>
              </a:rPr>
              <a:t>社</a:t>
            </a:r>
            <a:endParaRPr lang="en-US" altLang="ja-JP" sz="1400" b="1">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D069562E-1C50-32EB-F764-9A092AC1AC0F}"/>
              </a:ext>
            </a:extLst>
          </p:cNvPr>
          <p:cNvSpPr/>
          <p:nvPr/>
        </p:nvSpPr>
        <p:spPr>
          <a:xfrm>
            <a:off x="1502501" y="3388872"/>
            <a:ext cx="862266" cy="557881"/>
          </a:xfrm>
          <a:prstGeom prst="rect">
            <a:avLst/>
          </a:prstGeom>
          <a:solidFill>
            <a:schemeClr val="accent1">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bg1"/>
                </a:solidFill>
                <a:latin typeface="Meiryo UI" panose="020B0604030504040204" pitchFamily="50" charset="-128"/>
                <a:ea typeface="Meiryo UI" panose="020B0604030504040204" pitchFamily="50" charset="-128"/>
              </a:rPr>
              <a:t>AA</a:t>
            </a:r>
            <a:r>
              <a:rPr lang="ja-JP" altLang="en-US" sz="1400" b="1">
                <a:solidFill>
                  <a:schemeClr val="bg1"/>
                </a:solidFill>
                <a:latin typeface="Meiryo UI" panose="020B0604030504040204" pitchFamily="50" charset="-128"/>
                <a:ea typeface="Meiryo UI" panose="020B0604030504040204" pitchFamily="50" charset="-128"/>
              </a:rPr>
              <a:t>社</a:t>
            </a:r>
            <a:endParaRPr lang="en-US" altLang="ja-JP" sz="1400" b="1">
              <a:solidFill>
                <a:schemeClr val="bg1"/>
              </a:solidFill>
              <a:latin typeface="Meiryo UI" panose="020B0604030504040204" pitchFamily="50" charset="-128"/>
              <a:ea typeface="Meiryo UI" panose="020B0604030504040204" pitchFamily="50" charset="-128"/>
            </a:endParaRPr>
          </a:p>
        </p:txBody>
      </p:sp>
      <p:cxnSp>
        <p:nvCxnSpPr>
          <p:cNvPr id="17" name="直線コネクタ 16">
            <a:extLst>
              <a:ext uri="{FF2B5EF4-FFF2-40B4-BE49-F238E27FC236}">
                <a16:creationId xmlns:a16="http://schemas.microsoft.com/office/drawing/2014/main" id="{AA5AFBEB-E467-9FE0-3C26-064F6D5E9ACB}"/>
              </a:ext>
            </a:extLst>
          </p:cNvPr>
          <p:cNvCxnSpPr>
            <a:cxnSpLocks/>
            <a:stCxn id="14" idx="2"/>
            <a:endCxn id="16" idx="0"/>
          </p:cNvCxnSpPr>
          <p:nvPr/>
        </p:nvCxnSpPr>
        <p:spPr>
          <a:xfrm>
            <a:off x="1933634" y="3120085"/>
            <a:ext cx="0" cy="268787"/>
          </a:xfrm>
          <a:prstGeom prst="line">
            <a:avLst/>
          </a:prstGeom>
          <a:ln w="9525" cap="sq">
            <a:solidFill>
              <a:schemeClr val="tx1">
                <a:lumMod val="50000"/>
                <a:lumOff val="50000"/>
              </a:schemeClr>
            </a:solidFill>
          </a:ln>
        </p:spPr>
        <p:style>
          <a:lnRef idx="1">
            <a:schemeClr val="accent1"/>
          </a:lnRef>
          <a:fillRef idx="0">
            <a:schemeClr val="accent1"/>
          </a:fillRef>
          <a:effectRef idx="0">
            <a:schemeClr val="dk1"/>
          </a:effectRef>
          <a:fontRef idx="minor">
            <a:schemeClr val="lt1"/>
          </a:fontRef>
        </p:style>
      </p:cxnSp>
      <p:sp>
        <p:nvSpPr>
          <p:cNvPr id="18" name="ホームベース 14">
            <a:extLst>
              <a:ext uri="{FF2B5EF4-FFF2-40B4-BE49-F238E27FC236}">
                <a16:creationId xmlns:a16="http://schemas.microsoft.com/office/drawing/2014/main" id="{24FD53CF-5010-7B4A-1E0F-AA7052ACECCF}"/>
              </a:ext>
            </a:extLst>
          </p:cNvPr>
          <p:cNvSpPr/>
          <p:nvPr/>
        </p:nvSpPr>
        <p:spPr>
          <a:xfrm>
            <a:off x="4063028" y="1772816"/>
            <a:ext cx="2689947" cy="283792"/>
          </a:xfrm>
          <a:prstGeom prst="homePlat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統合後・</a:t>
            </a:r>
            <a:r>
              <a:rPr kumimoji="1" lang="en-US" altLang="ja-JP" sz="1200" b="1" dirty="0">
                <a:solidFill>
                  <a:schemeClr val="bg1"/>
                </a:solidFill>
                <a:latin typeface="Meiryo UI" panose="020B0604030504040204" pitchFamily="50" charset="-128"/>
                <a:ea typeface="Meiryo UI" panose="020B0604030504040204" pitchFamily="50" charset="-128"/>
              </a:rPr>
              <a:t>Day100</a:t>
            </a:r>
            <a:r>
              <a:rPr kumimoji="1" lang="ja-JP" altLang="en-US" sz="1200" b="1" dirty="0">
                <a:solidFill>
                  <a:schemeClr val="bg1"/>
                </a:solidFill>
                <a:latin typeface="Meiryo UI" panose="020B0604030504040204" pitchFamily="50" charset="-128"/>
                <a:ea typeface="Meiryo UI" panose="020B0604030504040204" pitchFamily="50" charset="-128"/>
              </a:rPr>
              <a:t>（</a:t>
            </a:r>
            <a:r>
              <a:rPr kumimoji="1" lang="en-US" altLang="ja-JP" sz="1200" b="1" dirty="0">
                <a:solidFill>
                  <a:schemeClr val="bg1"/>
                </a:solidFill>
                <a:latin typeface="Meiryo UI" panose="020B0604030504040204" pitchFamily="50" charset="-128"/>
                <a:ea typeface="Meiryo UI" panose="020B0604030504040204" pitchFamily="50" charset="-128"/>
              </a:rPr>
              <a:t>20XX</a:t>
            </a:r>
            <a:r>
              <a:rPr kumimoji="1" lang="ja-JP" altLang="en-US" sz="1200" b="1" dirty="0">
                <a:solidFill>
                  <a:schemeClr val="bg1"/>
                </a:solidFill>
                <a:latin typeface="Meiryo UI" panose="020B0604030504040204" pitchFamily="50" charset="-128"/>
                <a:ea typeface="Meiryo UI" panose="020B0604030504040204" pitchFamily="50" charset="-128"/>
              </a:rPr>
              <a:t>年</a:t>
            </a:r>
            <a:r>
              <a:rPr kumimoji="1" lang="en-US" altLang="ja-JP" sz="1200" b="1" dirty="0">
                <a:solidFill>
                  <a:schemeClr val="bg1"/>
                </a:solidFill>
                <a:latin typeface="Meiryo UI" panose="020B0604030504040204" pitchFamily="50" charset="-128"/>
                <a:ea typeface="Meiryo UI" panose="020B0604030504040204" pitchFamily="50" charset="-128"/>
              </a:rPr>
              <a:t>XX</a:t>
            </a:r>
            <a:r>
              <a:rPr kumimoji="1" lang="ja-JP" altLang="en-US" sz="1200" b="1" dirty="0">
                <a:solidFill>
                  <a:schemeClr val="bg1"/>
                </a:solidFill>
                <a:latin typeface="Meiryo UI" panose="020B0604030504040204" pitchFamily="50" charset="-128"/>
                <a:ea typeface="Meiryo UI" panose="020B0604030504040204" pitchFamily="50" charset="-128"/>
              </a:rPr>
              <a:t>月）</a:t>
            </a:r>
            <a:endParaRPr lang="en-US" altLang="ja-JP" sz="1200" b="1" dirty="0">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73B27255-D9EB-7031-157D-AF87455CEA1D}"/>
              </a:ext>
            </a:extLst>
          </p:cNvPr>
          <p:cNvSpPr/>
          <p:nvPr/>
        </p:nvSpPr>
        <p:spPr>
          <a:xfrm>
            <a:off x="4976868" y="2562204"/>
            <a:ext cx="862266" cy="55788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bg1"/>
                </a:solidFill>
                <a:latin typeface="Meiryo UI" panose="020B0604030504040204" pitchFamily="50" charset="-128"/>
                <a:ea typeface="Meiryo UI" panose="020B0604030504040204" pitchFamily="50" charset="-128"/>
              </a:rPr>
              <a:t>XX</a:t>
            </a:r>
            <a:r>
              <a:rPr lang="ja-JP" altLang="en-US" sz="1400" b="1">
                <a:solidFill>
                  <a:schemeClr val="bg1"/>
                </a:solidFill>
                <a:latin typeface="Meiryo UI" panose="020B0604030504040204" pitchFamily="50" charset="-128"/>
                <a:ea typeface="Meiryo UI" panose="020B0604030504040204" pitchFamily="50" charset="-128"/>
              </a:rPr>
              <a:t>社</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299F343B-D90E-9825-9B45-794B0DD145F1}"/>
              </a:ext>
            </a:extLst>
          </p:cNvPr>
          <p:cNvSpPr/>
          <p:nvPr/>
        </p:nvSpPr>
        <p:spPr>
          <a:xfrm>
            <a:off x="5697735" y="3388872"/>
            <a:ext cx="862266" cy="557881"/>
          </a:xfrm>
          <a:prstGeom prst="rect">
            <a:avLst/>
          </a:pr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tx1"/>
                </a:solidFill>
                <a:latin typeface="Meiryo UI" panose="020B0604030504040204" pitchFamily="50" charset="-128"/>
                <a:ea typeface="Meiryo UI" panose="020B0604030504040204" pitchFamily="50" charset="-128"/>
              </a:rPr>
              <a:t>YY</a:t>
            </a:r>
            <a:r>
              <a:rPr lang="ja-JP" altLang="en-US" sz="1400" b="1">
                <a:solidFill>
                  <a:schemeClr val="tx1"/>
                </a:solidFill>
                <a:latin typeface="Meiryo UI" panose="020B0604030504040204" pitchFamily="50" charset="-128"/>
                <a:ea typeface="Meiryo UI" panose="020B0604030504040204" pitchFamily="50" charset="-128"/>
              </a:rPr>
              <a:t>社</a:t>
            </a:r>
            <a:endParaRPr lang="en-US" altLang="ja-JP" sz="1400" b="1">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0DB86D49-AA72-5838-09B9-4A18B9B404EF}"/>
              </a:ext>
            </a:extLst>
          </p:cNvPr>
          <p:cNvSpPr/>
          <p:nvPr/>
        </p:nvSpPr>
        <p:spPr>
          <a:xfrm>
            <a:off x="4256001" y="3388872"/>
            <a:ext cx="862266" cy="557881"/>
          </a:xfrm>
          <a:prstGeom prst="rect">
            <a:avLst/>
          </a:prstGeom>
          <a:solidFill>
            <a:schemeClr val="accent1">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bg1"/>
                </a:solidFill>
                <a:latin typeface="Meiryo UI" panose="020B0604030504040204" pitchFamily="50" charset="-128"/>
                <a:ea typeface="Meiryo UI" panose="020B0604030504040204" pitchFamily="50" charset="-128"/>
              </a:rPr>
              <a:t>AA</a:t>
            </a:r>
            <a:r>
              <a:rPr lang="ja-JP" altLang="en-US" sz="1400" b="1">
                <a:solidFill>
                  <a:schemeClr val="bg1"/>
                </a:solidFill>
                <a:latin typeface="Meiryo UI" panose="020B0604030504040204" pitchFamily="50" charset="-128"/>
                <a:ea typeface="Meiryo UI" panose="020B0604030504040204" pitchFamily="50" charset="-128"/>
              </a:rPr>
              <a:t>社</a:t>
            </a:r>
            <a:endParaRPr lang="en-US" altLang="ja-JP" sz="1400" b="1">
              <a:solidFill>
                <a:schemeClr val="bg1"/>
              </a:solidFill>
              <a:latin typeface="Meiryo UI" panose="020B0604030504040204" pitchFamily="50" charset="-128"/>
              <a:ea typeface="Meiryo UI" panose="020B0604030504040204" pitchFamily="50" charset="-128"/>
            </a:endParaRPr>
          </a:p>
        </p:txBody>
      </p:sp>
      <p:cxnSp>
        <p:nvCxnSpPr>
          <p:cNvPr id="22" name="コネクタ: カギ線 21">
            <a:extLst>
              <a:ext uri="{FF2B5EF4-FFF2-40B4-BE49-F238E27FC236}">
                <a16:creationId xmlns:a16="http://schemas.microsoft.com/office/drawing/2014/main" id="{D4316F1E-915C-FF61-68F9-2576F031DB4D}"/>
              </a:ext>
            </a:extLst>
          </p:cNvPr>
          <p:cNvCxnSpPr>
            <a:cxnSpLocks/>
            <a:stCxn id="19" idx="2"/>
            <a:endCxn id="20" idx="0"/>
          </p:cNvCxnSpPr>
          <p:nvPr/>
        </p:nvCxnSpPr>
        <p:spPr>
          <a:xfrm rot="16200000" flipH="1">
            <a:off x="5634041" y="2894044"/>
            <a:ext cx="268787" cy="720867"/>
          </a:xfrm>
          <a:prstGeom prst="bentConnector3">
            <a:avLst/>
          </a:prstGeom>
          <a:ln w="9525" cap="sq">
            <a:solidFill>
              <a:schemeClr val="tx1">
                <a:lumMod val="50000"/>
                <a:lumOff val="50000"/>
              </a:schemeClr>
            </a:solidFill>
          </a:ln>
        </p:spPr>
        <p:style>
          <a:lnRef idx="1">
            <a:schemeClr val="accent1"/>
          </a:lnRef>
          <a:fillRef idx="0">
            <a:schemeClr val="accent1"/>
          </a:fillRef>
          <a:effectRef idx="0">
            <a:schemeClr val="dk1"/>
          </a:effectRef>
          <a:fontRef idx="minor">
            <a:schemeClr val="lt1"/>
          </a:fontRef>
        </p:style>
      </p:cxnSp>
      <p:cxnSp>
        <p:nvCxnSpPr>
          <p:cNvPr id="27" name="コネクタ: カギ線 26">
            <a:extLst>
              <a:ext uri="{FF2B5EF4-FFF2-40B4-BE49-F238E27FC236}">
                <a16:creationId xmlns:a16="http://schemas.microsoft.com/office/drawing/2014/main" id="{528153C8-7D91-1301-1472-B682ABBD3E9C}"/>
              </a:ext>
            </a:extLst>
          </p:cNvPr>
          <p:cNvCxnSpPr>
            <a:cxnSpLocks/>
            <a:stCxn id="19" idx="2"/>
            <a:endCxn id="21" idx="0"/>
          </p:cNvCxnSpPr>
          <p:nvPr/>
        </p:nvCxnSpPr>
        <p:spPr>
          <a:xfrm rot="5400000">
            <a:off x="4913175" y="2894045"/>
            <a:ext cx="268787" cy="720867"/>
          </a:xfrm>
          <a:prstGeom prst="bentConnector3">
            <a:avLst>
              <a:gd name="adj1" fmla="val 50000"/>
            </a:avLst>
          </a:prstGeom>
          <a:ln w="9525" cap="sq">
            <a:solidFill>
              <a:schemeClr val="tx1">
                <a:lumMod val="50000"/>
                <a:lumOff val="50000"/>
              </a:schemeClr>
            </a:solidFill>
          </a:ln>
        </p:spPr>
        <p:style>
          <a:lnRef idx="1">
            <a:schemeClr val="accent1"/>
          </a:lnRef>
          <a:fillRef idx="0">
            <a:schemeClr val="accent1"/>
          </a:fillRef>
          <a:effectRef idx="0">
            <a:schemeClr val="dk1"/>
          </a:effectRef>
          <a:fontRef idx="minor">
            <a:schemeClr val="lt1"/>
          </a:fontRef>
        </p:style>
      </p:cxnSp>
      <p:sp>
        <p:nvSpPr>
          <p:cNvPr id="28" name="ホームベース 14">
            <a:extLst>
              <a:ext uri="{FF2B5EF4-FFF2-40B4-BE49-F238E27FC236}">
                <a16:creationId xmlns:a16="http://schemas.microsoft.com/office/drawing/2014/main" id="{1A3E5985-E711-7141-6E33-09670C8465AA}"/>
              </a:ext>
            </a:extLst>
          </p:cNvPr>
          <p:cNvSpPr/>
          <p:nvPr/>
        </p:nvSpPr>
        <p:spPr>
          <a:xfrm>
            <a:off x="6943003" y="1772816"/>
            <a:ext cx="2689947" cy="283792"/>
          </a:xfrm>
          <a:prstGeom prst="homePlat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統合後・</a:t>
            </a:r>
            <a:r>
              <a:rPr kumimoji="1" lang="en-US" altLang="ja-JP" sz="1200" b="1" dirty="0">
                <a:solidFill>
                  <a:schemeClr val="bg1"/>
                </a:solidFill>
                <a:latin typeface="Meiryo UI" panose="020B0604030504040204" pitchFamily="50" charset="-128"/>
                <a:ea typeface="Meiryo UI" panose="020B0604030504040204" pitchFamily="50" charset="-128"/>
              </a:rPr>
              <a:t>1</a:t>
            </a:r>
            <a:r>
              <a:rPr kumimoji="1" lang="ja-JP" altLang="en-US" sz="1200" b="1" dirty="0">
                <a:solidFill>
                  <a:schemeClr val="bg1"/>
                </a:solidFill>
                <a:latin typeface="Meiryo UI" panose="020B0604030504040204" pitchFamily="50" charset="-128"/>
                <a:ea typeface="Meiryo UI" panose="020B0604030504040204" pitchFamily="50" charset="-128"/>
              </a:rPr>
              <a:t>年（</a:t>
            </a:r>
            <a:r>
              <a:rPr kumimoji="1" lang="en-US" altLang="ja-JP" sz="1200" b="1" dirty="0">
                <a:solidFill>
                  <a:schemeClr val="bg1"/>
                </a:solidFill>
                <a:latin typeface="Meiryo UI" panose="020B0604030504040204" pitchFamily="50" charset="-128"/>
                <a:ea typeface="Meiryo UI" panose="020B0604030504040204" pitchFamily="50" charset="-128"/>
              </a:rPr>
              <a:t>20XX</a:t>
            </a:r>
            <a:r>
              <a:rPr kumimoji="1" lang="ja-JP" altLang="en-US" sz="1200" b="1" dirty="0">
                <a:solidFill>
                  <a:schemeClr val="bg1"/>
                </a:solidFill>
                <a:latin typeface="Meiryo UI" panose="020B0604030504040204" pitchFamily="50" charset="-128"/>
                <a:ea typeface="Meiryo UI" panose="020B0604030504040204" pitchFamily="50" charset="-128"/>
              </a:rPr>
              <a:t>年</a:t>
            </a:r>
            <a:r>
              <a:rPr kumimoji="1" lang="en-US" altLang="ja-JP" sz="1200" b="1" dirty="0">
                <a:solidFill>
                  <a:schemeClr val="bg1"/>
                </a:solidFill>
                <a:latin typeface="Meiryo UI" panose="020B0604030504040204" pitchFamily="50" charset="-128"/>
                <a:ea typeface="Meiryo UI" panose="020B0604030504040204" pitchFamily="50" charset="-128"/>
              </a:rPr>
              <a:t>XX</a:t>
            </a:r>
            <a:r>
              <a:rPr kumimoji="1" lang="ja-JP" altLang="en-US" sz="1200" b="1" dirty="0">
                <a:solidFill>
                  <a:schemeClr val="bg1"/>
                </a:solidFill>
                <a:latin typeface="Meiryo UI" panose="020B0604030504040204" pitchFamily="50" charset="-128"/>
                <a:ea typeface="Meiryo UI" panose="020B0604030504040204" pitchFamily="50" charset="-128"/>
              </a:rPr>
              <a:t>月）</a:t>
            </a:r>
            <a:endParaRPr lang="en-US" altLang="ja-JP" sz="1200" b="1" dirty="0">
              <a:solidFill>
                <a:schemeClr val="bg1"/>
              </a:solidFill>
              <a:latin typeface="Meiryo UI" panose="020B0604030504040204" pitchFamily="50" charset="-128"/>
              <a:ea typeface="Meiryo UI" panose="020B0604030504040204" pitchFamily="50" charset="-128"/>
            </a:endParaRPr>
          </a:p>
        </p:txBody>
      </p:sp>
      <p:cxnSp>
        <p:nvCxnSpPr>
          <p:cNvPr id="29" name="直線矢印コネクタ 28">
            <a:extLst>
              <a:ext uri="{FF2B5EF4-FFF2-40B4-BE49-F238E27FC236}">
                <a16:creationId xmlns:a16="http://schemas.microsoft.com/office/drawing/2014/main" id="{66D78955-7DA6-C3A3-16A7-B3C184202FA7}"/>
              </a:ext>
            </a:extLst>
          </p:cNvPr>
          <p:cNvCxnSpPr>
            <a:cxnSpLocks/>
            <a:stCxn id="33" idx="3"/>
            <a:endCxn id="32" idx="1"/>
          </p:cNvCxnSpPr>
          <p:nvPr/>
        </p:nvCxnSpPr>
        <p:spPr>
          <a:xfrm>
            <a:off x="7998242" y="3667813"/>
            <a:ext cx="579468" cy="0"/>
          </a:xfrm>
          <a:prstGeom prst="straightConnector1">
            <a:avLst/>
          </a:prstGeom>
          <a:ln w="28575" cap="sq">
            <a:solidFill>
              <a:schemeClr val="tx1">
                <a:lumMod val="75000"/>
                <a:lumOff val="25000"/>
              </a:schemeClr>
            </a:solidFill>
            <a:headEnd type="triangle" w="med" len="med"/>
            <a:tailEnd type="triangle" w="med" len="med"/>
          </a:ln>
        </p:spPr>
        <p:style>
          <a:lnRef idx="1">
            <a:schemeClr val="accent1"/>
          </a:lnRef>
          <a:fillRef idx="0">
            <a:schemeClr val="accent1"/>
          </a:fillRef>
          <a:effectRef idx="0">
            <a:schemeClr val="dk1"/>
          </a:effectRef>
          <a:fontRef idx="minor">
            <a:schemeClr val="lt1"/>
          </a:fontRef>
        </p:style>
      </p:cxnSp>
      <p:sp>
        <p:nvSpPr>
          <p:cNvPr id="30" name="正方形/長方形 29">
            <a:extLst>
              <a:ext uri="{FF2B5EF4-FFF2-40B4-BE49-F238E27FC236}">
                <a16:creationId xmlns:a16="http://schemas.microsoft.com/office/drawing/2014/main" id="{1F2311A7-6D48-B863-2A5C-10220A79C4AD}"/>
              </a:ext>
            </a:extLst>
          </p:cNvPr>
          <p:cNvSpPr/>
          <p:nvPr/>
        </p:nvSpPr>
        <p:spPr>
          <a:xfrm>
            <a:off x="7993507" y="3657658"/>
            <a:ext cx="588939" cy="31491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ja-JP" altLang="en-US" sz="1200" b="1">
                <a:solidFill>
                  <a:schemeClr val="tx1"/>
                </a:solidFill>
                <a:latin typeface="Meiryo UI" panose="020B0604030504040204" pitchFamily="50" charset="-128"/>
                <a:ea typeface="Meiryo UI" panose="020B0604030504040204" pitchFamily="50" charset="-128"/>
              </a:rPr>
              <a:t>連携</a:t>
            </a:r>
            <a:endParaRPr lang="en-US" altLang="ja-JP" sz="1200" b="1">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2A53FB54-8AAE-7E03-8094-A5D1068C7F98}"/>
              </a:ext>
            </a:extLst>
          </p:cNvPr>
          <p:cNvSpPr/>
          <p:nvPr/>
        </p:nvSpPr>
        <p:spPr>
          <a:xfrm>
            <a:off x="7856843" y="2562204"/>
            <a:ext cx="862266" cy="55788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bg1"/>
                </a:solidFill>
                <a:latin typeface="Meiryo UI" panose="020B0604030504040204" pitchFamily="50" charset="-128"/>
                <a:ea typeface="Meiryo UI" panose="020B0604030504040204" pitchFamily="50" charset="-128"/>
              </a:rPr>
              <a:t>XX</a:t>
            </a:r>
            <a:r>
              <a:rPr lang="ja-JP" altLang="en-US" sz="1400" b="1">
                <a:solidFill>
                  <a:schemeClr val="bg1"/>
                </a:solidFill>
                <a:latin typeface="Meiryo UI" panose="020B0604030504040204" pitchFamily="50" charset="-128"/>
                <a:ea typeface="Meiryo UI" panose="020B0604030504040204" pitchFamily="50" charset="-128"/>
              </a:rPr>
              <a:t>社</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8B5A512-67C3-F27D-0FBA-43D3A1E65620}"/>
              </a:ext>
            </a:extLst>
          </p:cNvPr>
          <p:cNvSpPr/>
          <p:nvPr/>
        </p:nvSpPr>
        <p:spPr>
          <a:xfrm>
            <a:off x="8577710" y="3388872"/>
            <a:ext cx="862266" cy="557881"/>
          </a:xfrm>
          <a:prstGeom prst="rect">
            <a:avLst/>
          </a:pr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tx1"/>
                </a:solidFill>
                <a:latin typeface="Meiryo UI" panose="020B0604030504040204" pitchFamily="50" charset="-128"/>
                <a:ea typeface="Meiryo UI" panose="020B0604030504040204" pitchFamily="50" charset="-128"/>
              </a:rPr>
              <a:t>YY</a:t>
            </a:r>
            <a:r>
              <a:rPr lang="ja-JP" altLang="en-US" sz="1400" b="1">
                <a:solidFill>
                  <a:schemeClr val="tx1"/>
                </a:solidFill>
                <a:latin typeface="Meiryo UI" panose="020B0604030504040204" pitchFamily="50" charset="-128"/>
                <a:ea typeface="Meiryo UI" panose="020B0604030504040204" pitchFamily="50" charset="-128"/>
              </a:rPr>
              <a:t>社</a:t>
            </a:r>
            <a:endParaRPr lang="en-US" altLang="ja-JP" sz="1400" b="1">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052288FD-1EB6-43DA-676C-3B398727B7DA}"/>
              </a:ext>
            </a:extLst>
          </p:cNvPr>
          <p:cNvSpPr/>
          <p:nvPr/>
        </p:nvSpPr>
        <p:spPr>
          <a:xfrm>
            <a:off x="7135976" y="3388872"/>
            <a:ext cx="862266" cy="557881"/>
          </a:xfrm>
          <a:prstGeom prst="rect">
            <a:avLst/>
          </a:prstGeom>
          <a:solidFill>
            <a:schemeClr val="accent1">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bg1"/>
                </a:solidFill>
                <a:latin typeface="Meiryo UI" panose="020B0604030504040204" pitchFamily="50" charset="-128"/>
                <a:ea typeface="Meiryo UI" panose="020B0604030504040204" pitchFamily="50" charset="-128"/>
              </a:rPr>
              <a:t>AA</a:t>
            </a:r>
            <a:r>
              <a:rPr lang="ja-JP" altLang="en-US" sz="1400" b="1">
                <a:solidFill>
                  <a:schemeClr val="bg1"/>
                </a:solidFill>
                <a:latin typeface="Meiryo UI" panose="020B0604030504040204" pitchFamily="50" charset="-128"/>
                <a:ea typeface="Meiryo UI" panose="020B0604030504040204" pitchFamily="50" charset="-128"/>
              </a:rPr>
              <a:t>社</a:t>
            </a:r>
            <a:endParaRPr lang="en-US" altLang="ja-JP" sz="1400" b="1">
              <a:solidFill>
                <a:schemeClr val="bg1"/>
              </a:solidFill>
              <a:latin typeface="Meiryo UI" panose="020B0604030504040204" pitchFamily="50" charset="-128"/>
              <a:ea typeface="Meiryo UI" panose="020B0604030504040204" pitchFamily="50" charset="-128"/>
            </a:endParaRPr>
          </a:p>
        </p:txBody>
      </p:sp>
      <p:cxnSp>
        <p:nvCxnSpPr>
          <p:cNvPr id="34" name="コネクタ: カギ線 33">
            <a:extLst>
              <a:ext uri="{FF2B5EF4-FFF2-40B4-BE49-F238E27FC236}">
                <a16:creationId xmlns:a16="http://schemas.microsoft.com/office/drawing/2014/main" id="{D9DE57DA-D8A3-8058-5254-B9D4170824BE}"/>
              </a:ext>
            </a:extLst>
          </p:cNvPr>
          <p:cNvCxnSpPr>
            <a:cxnSpLocks/>
            <a:stCxn id="31" idx="2"/>
            <a:endCxn id="32" idx="0"/>
          </p:cNvCxnSpPr>
          <p:nvPr/>
        </p:nvCxnSpPr>
        <p:spPr>
          <a:xfrm rot="16200000" flipH="1">
            <a:off x="8514016" y="2894044"/>
            <a:ext cx="268787" cy="720867"/>
          </a:xfrm>
          <a:prstGeom prst="bentConnector3">
            <a:avLst/>
          </a:prstGeom>
          <a:ln w="9525" cap="sq">
            <a:solidFill>
              <a:schemeClr val="tx1">
                <a:lumMod val="50000"/>
                <a:lumOff val="50000"/>
              </a:schemeClr>
            </a:solidFill>
          </a:ln>
        </p:spPr>
        <p:style>
          <a:lnRef idx="1">
            <a:schemeClr val="accent1"/>
          </a:lnRef>
          <a:fillRef idx="0">
            <a:schemeClr val="accent1"/>
          </a:fillRef>
          <a:effectRef idx="0">
            <a:schemeClr val="dk1"/>
          </a:effectRef>
          <a:fontRef idx="minor">
            <a:schemeClr val="lt1"/>
          </a:fontRef>
        </p:style>
      </p:cxnSp>
      <p:cxnSp>
        <p:nvCxnSpPr>
          <p:cNvPr id="35" name="コネクタ: カギ線 34">
            <a:extLst>
              <a:ext uri="{FF2B5EF4-FFF2-40B4-BE49-F238E27FC236}">
                <a16:creationId xmlns:a16="http://schemas.microsoft.com/office/drawing/2014/main" id="{6C6DBB94-CBE8-98CF-81D4-D4FC6E7BABCB}"/>
              </a:ext>
            </a:extLst>
          </p:cNvPr>
          <p:cNvCxnSpPr>
            <a:cxnSpLocks/>
            <a:stCxn id="31" idx="2"/>
            <a:endCxn id="33" idx="0"/>
          </p:cNvCxnSpPr>
          <p:nvPr/>
        </p:nvCxnSpPr>
        <p:spPr>
          <a:xfrm rot="5400000">
            <a:off x="7793150" y="2894045"/>
            <a:ext cx="268787" cy="720867"/>
          </a:xfrm>
          <a:prstGeom prst="bentConnector3">
            <a:avLst>
              <a:gd name="adj1" fmla="val 50000"/>
            </a:avLst>
          </a:prstGeom>
          <a:ln w="9525" cap="sq">
            <a:solidFill>
              <a:schemeClr val="tx1">
                <a:lumMod val="50000"/>
                <a:lumOff val="50000"/>
              </a:schemeClr>
            </a:solidFill>
          </a:ln>
        </p:spPr>
        <p:style>
          <a:lnRef idx="1">
            <a:schemeClr val="accent1"/>
          </a:lnRef>
          <a:fillRef idx="0">
            <a:schemeClr val="accent1"/>
          </a:fillRef>
          <a:effectRef idx="0">
            <a:schemeClr val="dk1"/>
          </a:effectRef>
          <a:fontRef idx="minor">
            <a:schemeClr val="lt1"/>
          </a:fontRef>
        </p:style>
      </p:cxnSp>
      <p:sp>
        <p:nvSpPr>
          <p:cNvPr id="36" name="正方形/長方形 35">
            <a:extLst>
              <a:ext uri="{FF2B5EF4-FFF2-40B4-BE49-F238E27FC236}">
                <a16:creationId xmlns:a16="http://schemas.microsoft.com/office/drawing/2014/main" id="{91864A03-7227-9954-6751-228F1F9818FF}"/>
              </a:ext>
            </a:extLst>
          </p:cNvPr>
          <p:cNvSpPr/>
          <p:nvPr/>
        </p:nvSpPr>
        <p:spPr>
          <a:xfrm>
            <a:off x="535833" y="4370309"/>
            <a:ext cx="558726" cy="68369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bg1"/>
                </a:solidFill>
                <a:latin typeface="Meiryo UI" panose="020B0604030504040204" pitchFamily="50" charset="-128"/>
                <a:ea typeface="Meiryo UI" panose="020B0604030504040204" pitchFamily="50" charset="-128"/>
              </a:rPr>
              <a:t>XX</a:t>
            </a:r>
            <a:r>
              <a:rPr lang="ja-JP" altLang="en-US" sz="1400" b="1">
                <a:solidFill>
                  <a:schemeClr val="bg1"/>
                </a:solidFill>
                <a:latin typeface="Meiryo UI" panose="020B0604030504040204" pitchFamily="50" charset="-128"/>
                <a:ea typeface="Meiryo UI" panose="020B0604030504040204" pitchFamily="50" charset="-128"/>
              </a:rPr>
              <a:t>社</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929F607A-32BD-BD2F-67A5-0368B8E12065}"/>
              </a:ext>
            </a:extLst>
          </p:cNvPr>
          <p:cNvSpPr/>
          <p:nvPr/>
        </p:nvSpPr>
        <p:spPr>
          <a:xfrm>
            <a:off x="535833" y="5112685"/>
            <a:ext cx="558726" cy="683691"/>
          </a:xfrm>
          <a:prstGeom prst="rect">
            <a:avLst/>
          </a:prstGeom>
          <a:solidFill>
            <a:schemeClr val="accent1">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bg1"/>
                </a:solidFill>
                <a:latin typeface="Meiryo UI" panose="020B0604030504040204" pitchFamily="50" charset="-128"/>
                <a:ea typeface="Meiryo UI" panose="020B0604030504040204" pitchFamily="50" charset="-128"/>
              </a:rPr>
              <a:t>AA</a:t>
            </a:r>
            <a:r>
              <a:rPr lang="ja-JP" altLang="en-US" sz="1400" b="1">
                <a:solidFill>
                  <a:schemeClr val="bg1"/>
                </a:solidFill>
                <a:latin typeface="Meiryo UI" panose="020B0604030504040204" pitchFamily="50" charset="-128"/>
                <a:ea typeface="Meiryo UI" panose="020B0604030504040204" pitchFamily="50" charset="-128"/>
              </a:rPr>
              <a:t>社</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0E4F73AE-73FD-2722-F839-D19F342B1CD3}"/>
              </a:ext>
            </a:extLst>
          </p:cNvPr>
          <p:cNvSpPr/>
          <p:nvPr/>
        </p:nvSpPr>
        <p:spPr>
          <a:xfrm>
            <a:off x="535833" y="5855062"/>
            <a:ext cx="558726" cy="683691"/>
          </a:xfrm>
          <a:prstGeom prst="rect">
            <a:avLst/>
          </a:pr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tx1"/>
                </a:solidFill>
                <a:latin typeface="Meiryo UI" panose="020B0604030504040204" pitchFamily="50" charset="-128"/>
                <a:ea typeface="Meiryo UI" panose="020B0604030504040204" pitchFamily="50" charset="-128"/>
              </a:rPr>
              <a:t>YY</a:t>
            </a:r>
            <a:r>
              <a:rPr lang="ja-JP" altLang="en-US" sz="1400" b="1">
                <a:solidFill>
                  <a:schemeClr val="tx1"/>
                </a:solidFill>
                <a:latin typeface="Meiryo UI" panose="020B0604030504040204" pitchFamily="50" charset="-128"/>
                <a:ea typeface="Meiryo UI" panose="020B0604030504040204" pitchFamily="50" charset="-128"/>
              </a:rPr>
              <a:t>社</a:t>
            </a:r>
            <a:endParaRPr lang="en-US" altLang="ja-JP" sz="1400" b="1">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A528D830-EDA4-6807-04D3-E00EDC14D6A3}"/>
              </a:ext>
            </a:extLst>
          </p:cNvPr>
          <p:cNvSpPr/>
          <p:nvPr/>
        </p:nvSpPr>
        <p:spPr>
          <a:xfrm>
            <a:off x="1183053" y="4370309"/>
            <a:ext cx="2689200" cy="68369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5100F319-D265-EC09-F462-0FB236A775CE}"/>
              </a:ext>
            </a:extLst>
          </p:cNvPr>
          <p:cNvSpPr/>
          <p:nvPr/>
        </p:nvSpPr>
        <p:spPr>
          <a:xfrm>
            <a:off x="1183053" y="5112686"/>
            <a:ext cx="2689200" cy="68369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a:p>
            <a:pPr>
              <a:defRPr/>
            </a:pP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66DA2807-F645-FA89-A261-29C614ED4A6E}"/>
              </a:ext>
            </a:extLst>
          </p:cNvPr>
          <p:cNvSpPr/>
          <p:nvPr/>
        </p:nvSpPr>
        <p:spPr>
          <a:xfrm>
            <a:off x="1183053" y="5855062"/>
            <a:ext cx="2689200" cy="68369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p:txBody>
      </p:sp>
      <p:cxnSp>
        <p:nvCxnSpPr>
          <p:cNvPr id="42" name="直線コネクタ 41">
            <a:extLst>
              <a:ext uri="{FF2B5EF4-FFF2-40B4-BE49-F238E27FC236}">
                <a16:creationId xmlns:a16="http://schemas.microsoft.com/office/drawing/2014/main" id="{E42994A4-9CE5-3CF4-A4F0-E3F02418796B}"/>
              </a:ext>
            </a:extLst>
          </p:cNvPr>
          <p:cNvCxnSpPr>
            <a:cxnSpLocks/>
          </p:cNvCxnSpPr>
          <p:nvPr/>
        </p:nvCxnSpPr>
        <p:spPr>
          <a:xfrm flipV="1">
            <a:off x="1183053" y="5083343"/>
            <a:ext cx="844920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43" name="直線コネクタ 42">
            <a:extLst>
              <a:ext uri="{FF2B5EF4-FFF2-40B4-BE49-F238E27FC236}">
                <a16:creationId xmlns:a16="http://schemas.microsoft.com/office/drawing/2014/main" id="{F65EC581-27A0-9DAC-16AE-D133A871D5DC}"/>
              </a:ext>
            </a:extLst>
          </p:cNvPr>
          <p:cNvCxnSpPr>
            <a:cxnSpLocks/>
          </p:cNvCxnSpPr>
          <p:nvPr/>
        </p:nvCxnSpPr>
        <p:spPr>
          <a:xfrm flipV="1">
            <a:off x="1183053" y="5825720"/>
            <a:ext cx="844920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
        <p:nvSpPr>
          <p:cNvPr id="44" name="正方形/長方形 43">
            <a:extLst>
              <a:ext uri="{FF2B5EF4-FFF2-40B4-BE49-F238E27FC236}">
                <a16:creationId xmlns:a16="http://schemas.microsoft.com/office/drawing/2014/main" id="{AFE9ADBD-E1BD-981A-4C39-ACA4680C3A31}"/>
              </a:ext>
            </a:extLst>
          </p:cNvPr>
          <p:cNvSpPr/>
          <p:nvPr/>
        </p:nvSpPr>
        <p:spPr>
          <a:xfrm>
            <a:off x="4063775" y="4370309"/>
            <a:ext cx="2689200" cy="68369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08631E3C-F6F1-FBA7-3A5B-A1EB99914A03}"/>
              </a:ext>
            </a:extLst>
          </p:cNvPr>
          <p:cNvSpPr/>
          <p:nvPr/>
        </p:nvSpPr>
        <p:spPr>
          <a:xfrm>
            <a:off x="4063775" y="5112686"/>
            <a:ext cx="2689200" cy="68369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5A07E51B-380E-3408-CB28-779C5DE5EEC4}"/>
              </a:ext>
            </a:extLst>
          </p:cNvPr>
          <p:cNvSpPr/>
          <p:nvPr/>
        </p:nvSpPr>
        <p:spPr>
          <a:xfrm>
            <a:off x="4063775" y="5855062"/>
            <a:ext cx="2689200" cy="68369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228B428C-D4DE-507D-6A4A-34AC5EA61290}"/>
              </a:ext>
            </a:extLst>
          </p:cNvPr>
          <p:cNvSpPr/>
          <p:nvPr/>
        </p:nvSpPr>
        <p:spPr>
          <a:xfrm>
            <a:off x="6943750" y="4370309"/>
            <a:ext cx="2689200" cy="68369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E57D9CD9-4639-B130-BC6A-C9C6C87CA959}"/>
              </a:ext>
            </a:extLst>
          </p:cNvPr>
          <p:cNvSpPr/>
          <p:nvPr/>
        </p:nvSpPr>
        <p:spPr>
          <a:xfrm>
            <a:off x="6943750" y="5112686"/>
            <a:ext cx="2689200" cy="68369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44A27F8A-B08E-3E97-FC11-83742F04183B}"/>
              </a:ext>
            </a:extLst>
          </p:cNvPr>
          <p:cNvSpPr/>
          <p:nvPr/>
        </p:nvSpPr>
        <p:spPr>
          <a:xfrm>
            <a:off x="6943750" y="5855062"/>
            <a:ext cx="2689200" cy="68369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200">
                <a:solidFill>
                  <a:schemeClr val="tx1"/>
                </a:solidFill>
                <a:latin typeface="Meiryo UI" panose="020B0604030504040204" pitchFamily="50" charset="-128"/>
                <a:ea typeface="Meiryo UI" panose="020B0604030504040204" pitchFamily="50" charset="-128"/>
              </a:rPr>
              <a:t>Ｘｘｘ</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3" name="スライド番号プレースホルダー 2">
            <a:extLst>
              <a:ext uri="{FF2B5EF4-FFF2-40B4-BE49-F238E27FC236}">
                <a16:creationId xmlns:a16="http://schemas.microsoft.com/office/drawing/2014/main" id="{4F11C65D-C78A-7519-D8C2-2BFF53CBA82A}"/>
              </a:ext>
            </a:extLst>
          </p:cNvPr>
          <p:cNvSpPr>
            <a:spLocks noGrp="1"/>
          </p:cNvSpPr>
          <p:nvPr>
            <p:ph type="sldNum" sz="quarter" idx="12"/>
          </p:nvPr>
        </p:nvSpPr>
        <p:spPr/>
        <p:txBody>
          <a:bodyPr/>
          <a:lstStyle/>
          <a:p>
            <a:fld id="{D9550142-B990-490A-A107-ED7302A7FD52}" type="slidenum">
              <a:rPr kumimoji="1" lang="ja-JP" altLang="en-US" smtClean="0"/>
              <a:t>5</a:t>
            </a:fld>
            <a:endParaRPr kumimoji="1" lang="ja-JP" altLang="en-US"/>
          </a:p>
        </p:txBody>
      </p:sp>
    </p:spTree>
    <p:extLst>
      <p:ext uri="{BB962C8B-B14F-4D97-AF65-F5344CB8AC3E}">
        <p14:creationId xmlns:p14="http://schemas.microsoft.com/office/powerpoint/2010/main" val="522358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772107"/>
          </a:xfrm>
        </p:spPr>
        <p:txBody>
          <a:bodyPr/>
          <a:lstStyle/>
          <a:p>
            <a:pPr algn="just"/>
            <a:r>
              <a:rPr kumimoji="1" lang="ja-JP" altLang="en-US" sz="1800"/>
              <a:t>基本方針となる</a:t>
            </a:r>
            <a:r>
              <a:rPr kumimoji="1" lang="en-US" altLang="ja-JP" sz="1800"/>
              <a:t>PMI</a:t>
            </a:r>
            <a:r>
              <a:rPr kumimoji="1" lang="ja-JP" altLang="en-US" sz="1800"/>
              <a:t>実施前・後における期間ごとの変化、およびそのスキーム等をご記載ください。図での表現の仕方等は、自由に変更していただいて構いません。</a:t>
            </a:r>
            <a:endParaRPr lang="ja-JP" altLang="en-US" sz="1800"/>
          </a:p>
        </p:txBody>
      </p:sp>
      <p:sp>
        <p:nvSpPr>
          <p:cNvPr id="13" name="タイトル 2"/>
          <p:cNvSpPr>
            <a:spLocks noGrp="1"/>
          </p:cNvSpPr>
          <p:nvPr>
            <p:ph type="title"/>
          </p:nvPr>
        </p:nvSpPr>
        <p:spPr>
          <a:xfrm>
            <a:off x="200471" y="147409"/>
            <a:ext cx="9505503" cy="400110"/>
          </a:xfrm>
        </p:spPr>
        <p:txBody>
          <a:bodyPr/>
          <a:lstStyle/>
          <a:p>
            <a:r>
              <a:rPr lang="en-US" altLang="ja-JP" sz="2000" dirty="0"/>
              <a:t>3</a:t>
            </a:r>
            <a:r>
              <a:rPr lang="ja-JP" altLang="en-US" sz="2000" dirty="0"/>
              <a:t>．目指すグループ・組織体制</a:t>
            </a:r>
          </a:p>
        </p:txBody>
      </p:sp>
      <p:cxnSp>
        <p:nvCxnSpPr>
          <p:cNvPr id="3" name="直線コネクタ 2">
            <a:extLst>
              <a:ext uri="{FF2B5EF4-FFF2-40B4-BE49-F238E27FC236}">
                <a16:creationId xmlns:a16="http://schemas.microsoft.com/office/drawing/2014/main" id="{F3453207-D085-37C3-0B35-886DCE4CF21D}"/>
              </a:ext>
            </a:extLst>
          </p:cNvPr>
          <p:cNvCxnSpPr>
            <a:cxnSpLocks/>
          </p:cNvCxnSpPr>
          <p:nvPr/>
        </p:nvCxnSpPr>
        <p:spPr>
          <a:xfrm>
            <a:off x="3968014" y="2097344"/>
            <a:ext cx="0" cy="442800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4" name="直線コネクタ 3">
            <a:extLst>
              <a:ext uri="{FF2B5EF4-FFF2-40B4-BE49-F238E27FC236}">
                <a16:creationId xmlns:a16="http://schemas.microsoft.com/office/drawing/2014/main" id="{80956FBA-FD70-6A66-5EF3-3E1A771C7C95}"/>
              </a:ext>
            </a:extLst>
          </p:cNvPr>
          <p:cNvCxnSpPr>
            <a:cxnSpLocks/>
          </p:cNvCxnSpPr>
          <p:nvPr/>
        </p:nvCxnSpPr>
        <p:spPr>
          <a:xfrm>
            <a:off x="6847989" y="2097344"/>
            <a:ext cx="0" cy="442800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
        <p:nvSpPr>
          <p:cNvPr id="5" name="ホームベース 14">
            <a:extLst>
              <a:ext uri="{FF2B5EF4-FFF2-40B4-BE49-F238E27FC236}">
                <a16:creationId xmlns:a16="http://schemas.microsoft.com/office/drawing/2014/main" id="{9FE56330-63D2-0629-C1DB-8FB77DE270A8}"/>
              </a:ext>
            </a:extLst>
          </p:cNvPr>
          <p:cNvSpPr/>
          <p:nvPr/>
        </p:nvSpPr>
        <p:spPr>
          <a:xfrm>
            <a:off x="1183053" y="1757880"/>
            <a:ext cx="2689947" cy="283792"/>
          </a:xfrm>
          <a:prstGeom prst="homePlate">
            <a:avLst/>
          </a:prstGeom>
          <a:solidFill>
            <a:schemeClr val="bg1">
              <a:lumMod val="95000"/>
            </a:schemeClr>
          </a:solidFill>
          <a:ln w="9525">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Meiryo UI" panose="020B0604030504040204" pitchFamily="50" charset="-128"/>
                <a:ea typeface="Meiryo UI" panose="020B0604030504040204" pitchFamily="50" charset="-128"/>
              </a:rPr>
              <a:t>現在（</a:t>
            </a:r>
            <a:r>
              <a:rPr kumimoji="1" lang="en-US" altLang="ja-JP" sz="1200" b="1">
                <a:solidFill>
                  <a:schemeClr val="tx1"/>
                </a:solidFill>
                <a:latin typeface="Meiryo UI" panose="020B0604030504040204" pitchFamily="50" charset="-128"/>
                <a:ea typeface="Meiryo UI" panose="020B0604030504040204" pitchFamily="50" charset="-128"/>
              </a:rPr>
              <a:t>20XX</a:t>
            </a:r>
            <a:r>
              <a:rPr kumimoji="1" lang="ja-JP" altLang="en-US" sz="1200" b="1">
                <a:solidFill>
                  <a:schemeClr val="tx1"/>
                </a:solidFill>
                <a:latin typeface="Meiryo UI" panose="020B0604030504040204" pitchFamily="50" charset="-128"/>
                <a:ea typeface="Meiryo UI" panose="020B0604030504040204" pitchFamily="50" charset="-128"/>
              </a:rPr>
              <a:t>年）</a:t>
            </a:r>
            <a:endParaRPr lang="en-US" altLang="ja-JP" sz="1200" b="1">
              <a:solidFill>
                <a:schemeClr val="tx1"/>
              </a:solidFill>
              <a:latin typeface="Meiryo UI" panose="020B0604030504040204" pitchFamily="50" charset="-128"/>
              <a:ea typeface="Meiryo UI" panose="020B0604030504040204" pitchFamily="50" charset="-128"/>
            </a:endParaRPr>
          </a:p>
        </p:txBody>
      </p:sp>
      <p:sp>
        <p:nvSpPr>
          <p:cNvPr id="23" name="ホームベース 14">
            <a:extLst>
              <a:ext uri="{FF2B5EF4-FFF2-40B4-BE49-F238E27FC236}">
                <a16:creationId xmlns:a16="http://schemas.microsoft.com/office/drawing/2014/main" id="{1260D6A0-8430-1783-C76C-6E8A91708681}"/>
              </a:ext>
            </a:extLst>
          </p:cNvPr>
          <p:cNvSpPr/>
          <p:nvPr/>
        </p:nvSpPr>
        <p:spPr>
          <a:xfrm>
            <a:off x="4063028" y="1757880"/>
            <a:ext cx="2689947" cy="283792"/>
          </a:xfrm>
          <a:prstGeom prst="homePlate">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b="1">
                <a:solidFill>
                  <a:schemeClr val="bg1"/>
                </a:solidFill>
                <a:latin typeface="Meiryo UI" panose="020B0604030504040204" pitchFamily="50" charset="-128"/>
                <a:ea typeface="Meiryo UI" panose="020B0604030504040204" pitchFamily="50" charset="-128"/>
              </a:rPr>
              <a:t>XX</a:t>
            </a:r>
            <a:r>
              <a:rPr kumimoji="1" lang="ja-JP" altLang="en-US" sz="1200" b="1">
                <a:solidFill>
                  <a:schemeClr val="bg1"/>
                </a:solidFill>
                <a:latin typeface="Meiryo UI" panose="020B0604030504040204" pitchFamily="50" charset="-128"/>
                <a:ea typeface="Meiryo UI" panose="020B0604030504040204" pitchFamily="50" charset="-128"/>
              </a:rPr>
              <a:t>年後（</a:t>
            </a:r>
            <a:r>
              <a:rPr kumimoji="1" lang="en-US" altLang="ja-JP" sz="1200" b="1">
                <a:solidFill>
                  <a:schemeClr val="bg1"/>
                </a:solidFill>
                <a:latin typeface="Meiryo UI" panose="020B0604030504040204" pitchFamily="50" charset="-128"/>
                <a:ea typeface="Meiryo UI" panose="020B0604030504040204" pitchFamily="50" charset="-128"/>
              </a:rPr>
              <a:t>20XX</a:t>
            </a:r>
            <a:r>
              <a:rPr kumimoji="1" lang="ja-JP" altLang="en-US" sz="1200" b="1">
                <a:solidFill>
                  <a:schemeClr val="bg1"/>
                </a:solidFill>
                <a:latin typeface="Meiryo UI" panose="020B0604030504040204" pitchFamily="50" charset="-128"/>
                <a:ea typeface="Meiryo UI" panose="020B0604030504040204" pitchFamily="50" charset="-128"/>
              </a:rPr>
              <a:t>年）</a:t>
            </a:r>
          </a:p>
        </p:txBody>
      </p:sp>
      <p:sp>
        <p:nvSpPr>
          <p:cNvPr id="24" name="ホームベース 14">
            <a:extLst>
              <a:ext uri="{FF2B5EF4-FFF2-40B4-BE49-F238E27FC236}">
                <a16:creationId xmlns:a16="http://schemas.microsoft.com/office/drawing/2014/main" id="{57704D51-2FFE-F0D0-E433-EFA90E11A0AC}"/>
              </a:ext>
            </a:extLst>
          </p:cNvPr>
          <p:cNvSpPr/>
          <p:nvPr/>
        </p:nvSpPr>
        <p:spPr>
          <a:xfrm>
            <a:off x="6943003" y="1757880"/>
            <a:ext cx="2689947" cy="283792"/>
          </a:xfrm>
          <a:prstGeom prst="homePlate">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b="1">
                <a:solidFill>
                  <a:schemeClr val="bg1"/>
                </a:solidFill>
                <a:latin typeface="Meiryo UI" panose="020B0604030504040204" pitchFamily="50" charset="-128"/>
                <a:ea typeface="Meiryo UI" panose="020B0604030504040204" pitchFamily="50" charset="-128"/>
              </a:rPr>
              <a:t>XX</a:t>
            </a:r>
            <a:r>
              <a:rPr kumimoji="1" lang="ja-JP" altLang="en-US" sz="1200" b="1">
                <a:solidFill>
                  <a:schemeClr val="bg1"/>
                </a:solidFill>
                <a:latin typeface="Meiryo UI" panose="020B0604030504040204" pitchFamily="50" charset="-128"/>
                <a:ea typeface="Meiryo UI" panose="020B0604030504040204" pitchFamily="50" charset="-128"/>
              </a:rPr>
              <a:t>年後（</a:t>
            </a:r>
            <a:r>
              <a:rPr kumimoji="1" lang="en-US" altLang="ja-JP" sz="1200" b="1">
                <a:solidFill>
                  <a:schemeClr val="bg1"/>
                </a:solidFill>
                <a:latin typeface="Meiryo UI" panose="020B0604030504040204" pitchFamily="50" charset="-128"/>
                <a:ea typeface="Meiryo UI" panose="020B0604030504040204" pitchFamily="50" charset="-128"/>
              </a:rPr>
              <a:t>20XX</a:t>
            </a:r>
            <a:r>
              <a:rPr kumimoji="1" lang="ja-JP" altLang="en-US" sz="1200" b="1">
                <a:solidFill>
                  <a:schemeClr val="bg1"/>
                </a:solidFill>
                <a:latin typeface="Meiryo UI" panose="020B0604030504040204" pitchFamily="50" charset="-128"/>
                <a:ea typeface="Meiryo UI" panose="020B0604030504040204" pitchFamily="50" charset="-128"/>
              </a:rPr>
              <a:t>年）</a:t>
            </a:r>
          </a:p>
        </p:txBody>
      </p:sp>
      <p:sp>
        <p:nvSpPr>
          <p:cNvPr id="25" name="正方形/長方形 24">
            <a:extLst>
              <a:ext uri="{FF2B5EF4-FFF2-40B4-BE49-F238E27FC236}">
                <a16:creationId xmlns:a16="http://schemas.microsoft.com/office/drawing/2014/main" id="{29434C26-0352-D2DE-3B8D-BF841321F977}"/>
              </a:ext>
            </a:extLst>
          </p:cNvPr>
          <p:cNvSpPr/>
          <p:nvPr/>
        </p:nvSpPr>
        <p:spPr>
          <a:xfrm>
            <a:off x="1183053" y="2097341"/>
            <a:ext cx="2689200" cy="21672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1C1A84FC-894C-74F6-2DE5-942049EC43D8}"/>
              </a:ext>
            </a:extLst>
          </p:cNvPr>
          <p:cNvCxnSpPr>
            <a:cxnSpLocks/>
          </p:cNvCxnSpPr>
          <p:nvPr/>
        </p:nvCxnSpPr>
        <p:spPr>
          <a:xfrm flipV="1">
            <a:off x="1183053" y="4309957"/>
            <a:ext cx="844920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
        <p:nvSpPr>
          <p:cNvPr id="50" name="正方形/長方形 49">
            <a:extLst>
              <a:ext uri="{FF2B5EF4-FFF2-40B4-BE49-F238E27FC236}">
                <a16:creationId xmlns:a16="http://schemas.microsoft.com/office/drawing/2014/main" id="{3CB3DC0E-9587-3FFB-B013-796F2402E968}"/>
              </a:ext>
            </a:extLst>
          </p:cNvPr>
          <p:cNvSpPr/>
          <p:nvPr/>
        </p:nvSpPr>
        <p:spPr>
          <a:xfrm>
            <a:off x="4063775" y="2097341"/>
            <a:ext cx="2689200" cy="21672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36595E0C-3FA3-DFD9-2B38-0309F383703C}"/>
              </a:ext>
            </a:extLst>
          </p:cNvPr>
          <p:cNvSpPr/>
          <p:nvPr/>
        </p:nvSpPr>
        <p:spPr>
          <a:xfrm>
            <a:off x="6943750" y="2097341"/>
            <a:ext cx="2689200" cy="21672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F9CAC308-FDB9-3302-EF24-416128762FC6}"/>
              </a:ext>
            </a:extLst>
          </p:cNvPr>
          <p:cNvSpPr/>
          <p:nvPr/>
        </p:nvSpPr>
        <p:spPr>
          <a:xfrm>
            <a:off x="584012" y="2097342"/>
            <a:ext cx="487353" cy="2197722"/>
          </a:xfrm>
          <a:prstGeom prst="rect">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bg1"/>
                </a:solidFill>
                <a:latin typeface="Meiryo UI" panose="020B0604030504040204" pitchFamily="50" charset="-128"/>
                <a:ea typeface="Meiryo UI" panose="020B0604030504040204" pitchFamily="50" charset="-128"/>
              </a:rPr>
              <a:t>XX</a:t>
            </a:r>
            <a:r>
              <a:rPr lang="ja-JP" altLang="en-US" sz="1400" b="1">
                <a:solidFill>
                  <a:schemeClr val="bg1"/>
                </a:solidFill>
                <a:latin typeface="Meiryo UI" panose="020B0604030504040204" pitchFamily="50" charset="-128"/>
                <a:ea typeface="Meiryo UI" panose="020B0604030504040204" pitchFamily="50" charset="-128"/>
              </a:rPr>
              <a:t>社</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D6C7AF9C-FA3F-3695-93D9-4F3392CF1D75}"/>
              </a:ext>
            </a:extLst>
          </p:cNvPr>
          <p:cNvSpPr/>
          <p:nvPr/>
        </p:nvSpPr>
        <p:spPr>
          <a:xfrm>
            <a:off x="584012" y="4324020"/>
            <a:ext cx="487354" cy="2197722"/>
          </a:xfrm>
          <a:prstGeom prst="rect">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algn="ctr">
              <a:defRPr/>
            </a:pPr>
            <a:r>
              <a:rPr lang="en-US" altLang="ja-JP" sz="1400" b="1">
                <a:solidFill>
                  <a:schemeClr val="bg1"/>
                </a:solidFill>
                <a:latin typeface="Meiryo UI" panose="020B0604030504040204" pitchFamily="50" charset="-128"/>
                <a:ea typeface="Meiryo UI" panose="020B0604030504040204" pitchFamily="50" charset="-128"/>
              </a:rPr>
              <a:t>YY</a:t>
            </a:r>
            <a:r>
              <a:rPr lang="ja-JP" altLang="en-US" sz="1400" b="1">
                <a:solidFill>
                  <a:schemeClr val="bg1"/>
                </a:solidFill>
                <a:latin typeface="Meiryo UI" panose="020B0604030504040204" pitchFamily="50" charset="-128"/>
                <a:ea typeface="Meiryo UI" panose="020B0604030504040204" pitchFamily="50" charset="-128"/>
              </a:rPr>
              <a:t>社</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F4E07FEA-E917-A144-0E8C-9D7ABCD881BE}"/>
              </a:ext>
            </a:extLst>
          </p:cNvPr>
          <p:cNvSpPr/>
          <p:nvPr/>
        </p:nvSpPr>
        <p:spPr>
          <a:xfrm>
            <a:off x="273049" y="2097342"/>
            <a:ext cx="287459" cy="4424400"/>
          </a:xfrm>
          <a:prstGeom prst="rect">
            <a:avLst/>
          </a:pr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72000" rIns="0" bIns="72000" anchor="ctr"/>
          <a:lstStyle/>
          <a:p>
            <a:pPr algn="ctr">
              <a:defRPr/>
            </a:pPr>
            <a:r>
              <a:rPr lang="ja-JP" altLang="en-US" sz="1400" b="1">
                <a:solidFill>
                  <a:schemeClr val="bg1"/>
                </a:solidFill>
                <a:latin typeface="Meiryo UI" panose="020B0604030504040204" pitchFamily="50" charset="-128"/>
                <a:ea typeface="Meiryo UI" panose="020B0604030504040204" pitchFamily="50" charset="-128"/>
              </a:rPr>
              <a:t>グループ・組織体制</a:t>
            </a:r>
            <a:endParaRPr lang="en-US" altLang="ja-JP" sz="1400" b="1">
              <a:solidFill>
                <a:schemeClr val="bg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9C8CCC4C-7414-EA84-93EE-8E391DAA3C8C}"/>
              </a:ext>
            </a:extLst>
          </p:cNvPr>
          <p:cNvSpPr/>
          <p:nvPr/>
        </p:nvSpPr>
        <p:spPr>
          <a:xfrm>
            <a:off x="1183053" y="4355373"/>
            <a:ext cx="2689200" cy="21672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ADAC499A-E6D2-C75C-1C6F-890656C5EECB}"/>
              </a:ext>
            </a:extLst>
          </p:cNvPr>
          <p:cNvSpPr/>
          <p:nvPr/>
        </p:nvSpPr>
        <p:spPr>
          <a:xfrm>
            <a:off x="4063775" y="4355373"/>
            <a:ext cx="2689200" cy="21672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A2C932B9-0F92-9EC0-821F-630F5F34A4B6}"/>
              </a:ext>
            </a:extLst>
          </p:cNvPr>
          <p:cNvSpPr/>
          <p:nvPr/>
        </p:nvSpPr>
        <p:spPr>
          <a:xfrm>
            <a:off x="6943750" y="4355373"/>
            <a:ext cx="2689200" cy="21672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72000" anchor="ctr"/>
          <a:lstStyle/>
          <a:p>
            <a:pPr marL="285750" indent="-285750">
              <a:buFont typeface="Arial" panose="020B0604020202020204" pitchFamily="34" charset="0"/>
              <a:buChar cha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defRPr/>
            </a:pPr>
            <a:r>
              <a:rPr lang="ja-JP" altLang="en-US" sz="1400">
                <a:solidFill>
                  <a:schemeClr val="tx1"/>
                </a:solidFill>
                <a:latin typeface="Meiryo UI" panose="020B0604030504040204" pitchFamily="50" charset="-128"/>
                <a:ea typeface="Meiryo UI" panose="020B0604030504040204" pitchFamily="50" charset="-128"/>
              </a:rPr>
              <a:t>Ｘｘｘ</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2E6EF13F-C6A3-F6B6-3483-0809CD247A12}"/>
              </a:ext>
            </a:extLst>
          </p:cNvPr>
          <p:cNvSpPr/>
          <p:nvPr/>
        </p:nvSpPr>
        <p:spPr>
          <a:xfrm>
            <a:off x="273049" y="1411825"/>
            <a:ext cx="9359899" cy="35991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400" b="1">
                <a:solidFill>
                  <a:schemeClr val="tx1"/>
                </a:solidFill>
                <a:latin typeface="Meiryo UI" panose="020B0604030504040204" pitchFamily="50" charset="-128"/>
                <a:ea typeface="Meiryo UI" panose="020B0604030504040204" pitchFamily="50" charset="-128"/>
              </a:rPr>
              <a:t>例</a:t>
            </a:r>
            <a:r>
              <a:rPr kumimoji="1" lang="en-US" altLang="ja-JP" sz="1400" b="1">
                <a:solidFill>
                  <a:schemeClr val="tx1"/>
                </a:solidFill>
                <a:latin typeface="Meiryo UI" panose="020B0604030504040204" pitchFamily="50" charset="-128"/>
                <a:ea typeface="Meiryo UI" panose="020B0604030504040204" pitchFamily="50" charset="-128"/>
              </a:rPr>
              <a:t>2</a:t>
            </a:r>
            <a:r>
              <a:rPr kumimoji="1" lang="ja-JP" altLang="en-US" sz="1400" b="1">
                <a:solidFill>
                  <a:schemeClr val="tx1"/>
                </a:solidFill>
                <a:latin typeface="Meiryo UI" panose="020B0604030504040204" pitchFamily="50" charset="-128"/>
                <a:ea typeface="Meiryo UI" panose="020B0604030504040204" pitchFamily="50" charset="-128"/>
              </a:rPr>
              <a:t>）</a:t>
            </a:r>
            <a:endParaRPr kumimoji="1" lang="en-US" altLang="ja-JP" sz="1400" b="1">
              <a:solidFill>
                <a:schemeClr val="tx1"/>
              </a:solidFill>
              <a:latin typeface="Meiryo UI" panose="020B0604030504040204" pitchFamily="50" charset="-128"/>
              <a:ea typeface="Meiryo UI" panose="020B0604030504040204" pitchFamily="50" charset="-128"/>
            </a:endParaRPr>
          </a:p>
        </p:txBody>
      </p:sp>
      <p:sp>
        <p:nvSpPr>
          <p:cNvPr id="6" name="スライド番号プレースホルダー 5">
            <a:extLst>
              <a:ext uri="{FF2B5EF4-FFF2-40B4-BE49-F238E27FC236}">
                <a16:creationId xmlns:a16="http://schemas.microsoft.com/office/drawing/2014/main" id="{015A4608-F724-B840-6122-17D84084FC9C}"/>
              </a:ext>
            </a:extLst>
          </p:cNvPr>
          <p:cNvSpPr>
            <a:spLocks noGrp="1"/>
          </p:cNvSpPr>
          <p:nvPr>
            <p:ph type="sldNum" sz="quarter" idx="12"/>
          </p:nvPr>
        </p:nvSpPr>
        <p:spPr/>
        <p:txBody>
          <a:bodyPr/>
          <a:lstStyle/>
          <a:p>
            <a:fld id="{D9550142-B990-490A-A107-ED7302A7FD52}" type="slidenum">
              <a:rPr kumimoji="1" lang="ja-JP" altLang="en-US" smtClean="0"/>
              <a:t>6</a:t>
            </a:fld>
            <a:endParaRPr kumimoji="1" lang="ja-JP" altLang="en-US"/>
          </a:p>
        </p:txBody>
      </p:sp>
    </p:spTree>
    <p:extLst>
      <p:ext uri="{BB962C8B-B14F-4D97-AF65-F5344CB8AC3E}">
        <p14:creationId xmlns:p14="http://schemas.microsoft.com/office/powerpoint/2010/main" val="4220152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495108"/>
          </a:xfrm>
        </p:spPr>
        <p:txBody>
          <a:bodyPr/>
          <a:lstStyle/>
          <a:p>
            <a:pPr algn="just"/>
            <a:r>
              <a:rPr lang="ja-JP" altLang="en-US" sz="1800">
                <a:uFill>
                  <a:solidFill>
                    <a:srgbClr val="FF0000"/>
                  </a:solidFill>
                </a:uFill>
              </a:rPr>
              <a:t>現状把握をした結果、抽出された課題及び対応方針を記載してください。</a:t>
            </a:r>
          </a:p>
        </p:txBody>
      </p:sp>
      <p:sp>
        <p:nvSpPr>
          <p:cNvPr id="13" name="タイトル 2"/>
          <p:cNvSpPr>
            <a:spLocks noGrp="1"/>
          </p:cNvSpPr>
          <p:nvPr>
            <p:ph type="title"/>
          </p:nvPr>
        </p:nvSpPr>
        <p:spPr>
          <a:xfrm>
            <a:off x="200471" y="147409"/>
            <a:ext cx="9505503" cy="400110"/>
          </a:xfrm>
        </p:spPr>
        <p:txBody>
          <a:bodyPr/>
          <a:lstStyle/>
          <a:p>
            <a:r>
              <a:rPr kumimoji="1" lang="en-US" altLang="ja-JP" sz="2000" dirty="0"/>
              <a:t>4</a:t>
            </a:r>
            <a:r>
              <a:rPr kumimoji="1" lang="ja-JP" altLang="en-US" sz="2000" dirty="0"/>
              <a:t>．課題・対応方針</a:t>
            </a:r>
            <a:r>
              <a:rPr kumimoji="1" lang="ja-JP" altLang="en-US" sz="1400" dirty="0"/>
              <a:t>（</a:t>
            </a:r>
            <a:r>
              <a:rPr kumimoji="1" lang="en-US" altLang="ja-JP" sz="1400" dirty="0"/>
              <a:t>PMI</a:t>
            </a:r>
            <a:r>
              <a:rPr kumimoji="1" lang="ja-JP" altLang="en-US" sz="1400" dirty="0"/>
              <a:t>の取組領域の視点に基づく整理）</a:t>
            </a:r>
            <a:endParaRPr lang="ja-JP" altLang="en-US" sz="1400" dirty="0"/>
          </a:p>
        </p:txBody>
      </p:sp>
      <p:sp>
        <p:nvSpPr>
          <p:cNvPr id="5" name="正方形/長方形 4">
            <a:extLst>
              <a:ext uri="{FF2B5EF4-FFF2-40B4-BE49-F238E27FC236}">
                <a16:creationId xmlns:a16="http://schemas.microsoft.com/office/drawing/2014/main" id="{C12AD13D-FBCE-3ADE-594A-04A4AD5F5047}"/>
              </a:ext>
            </a:extLst>
          </p:cNvPr>
          <p:cNvSpPr/>
          <p:nvPr/>
        </p:nvSpPr>
        <p:spPr>
          <a:xfrm>
            <a:off x="273049" y="1125000"/>
            <a:ext cx="9359899" cy="35991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400" b="1">
                <a:solidFill>
                  <a:schemeClr val="tx1"/>
                </a:solidFill>
                <a:latin typeface="Meiryo UI" panose="020B0604030504040204" pitchFamily="50" charset="-128"/>
                <a:ea typeface="Meiryo UI" panose="020B0604030504040204" pitchFamily="50" charset="-128"/>
              </a:rPr>
              <a:t>例</a:t>
            </a:r>
            <a:r>
              <a:rPr kumimoji="1" lang="en-US" altLang="ja-JP" sz="1400" b="1">
                <a:solidFill>
                  <a:schemeClr val="tx1"/>
                </a:solidFill>
                <a:latin typeface="Meiryo UI" panose="020B0604030504040204" pitchFamily="50" charset="-128"/>
                <a:ea typeface="Meiryo UI" panose="020B0604030504040204" pitchFamily="50" charset="-128"/>
              </a:rPr>
              <a:t>1</a:t>
            </a:r>
            <a:r>
              <a:rPr kumimoji="1" lang="ja-JP" altLang="en-US" sz="1400" b="1">
                <a:solidFill>
                  <a:schemeClr val="tx1"/>
                </a:solidFill>
                <a:latin typeface="Meiryo UI" panose="020B0604030504040204" pitchFamily="50" charset="-128"/>
                <a:ea typeface="Meiryo UI" panose="020B0604030504040204" pitchFamily="50" charset="-128"/>
              </a:rPr>
              <a:t>）</a:t>
            </a:r>
            <a:endParaRPr kumimoji="1" lang="en-US" altLang="ja-JP" sz="1400" b="1">
              <a:solidFill>
                <a:schemeClr val="tx1"/>
              </a:solidFill>
              <a:latin typeface="Meiryo UI" panose="020B0604030504040204" pitchFamily="50" charset="-128"/>
              <a:ea typeface="Meiryo UI" panose="020B0604030504040204" pitchFamily="50" charset="-128"/>
            </a:endParaRPr>
          </a:p>
        </p:txBody>
      </p:sp>
      <p:sp>
        <p:nvSpPr>
          <p:cNvPr id="10" name="スライド番号プレースホルダー 9">
            <a:extLst>
              <a:ext uri="{FF2B5EF4-FFF2-40B4-BE49-F238E27FC236}">
                <a16:creationId xmlns:a16="http://schemas.microsoft.com/office/drawing/2014/main" id="{8737765A-CA58-CFB4-87E4-31209D3D84D3}"/>
              </a:ext>
            </a:extLst>
          </p:cNvPr>
          <p:cNvSpPr>
            <a:spLocks noGrp="1"/>
          </p:cNvSpPr>
          <p:nvPr>
            <p:ph type="sldNum" sz="quarter" idx="12"/>
          </p:nvPr>
        </p:nvSpPr>
        <p:spPr/>
        <p:txBody>
          <a:bodyPr/>
          <a:lstStyle/>
          <a:p>
            <a:fld id="{D9550142-B990-490A-A107-ED7302A7FD52}" type="slidenum">
              <a:rPr kumimoji="1" lang="ja-JP" altLang="en-US" smtClean="0"/>
              <a:t>7</a:t>
            </a:fld>
            <a:endParaRPr kumimoji="1" lang="ja-JP" altLang="en-US"/>
          </a:p>
        </p:txBody>
      </p:sp>
      <p:sp>
        <p:nvSpPr>
          <p:cNvPr id="9" name="正方形/長方形 8">
            <a:extLst>
              <a:ext uri="{FF2B5EF4-FFF2-40B4-BE49-F238E27FC236}">
                <a16:creationId xmlns:a16="http://schemas.microsoft.com/office/drawing/2014/main" id="{ADA03F10-8CEB-D784-1839-F2A9B88CA6E8}"/>
              </a:ext>
            </a:extLst>
          </p:cNvPr>
          <p:cNvSpPr/>
          <p:nvPr/>
        </p:nvSpPr>
        <p:spPr>
          <a:xfrm>
            <a:off x="237616" y="2079237"/>
            <a:ext cx="1222819" cy="1084195"/>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経営統合</a:t>
            </a:r>
          </a:p>
        </p:txBody>
      </p:sp>
      <p:sp>
        <p:nvSpPr>
          <p:cNvPr id="11" name="正方形/長方形 10">
            <a:extLst>
              <a:ext uri="{FF2B5EF4-FFF2-40B4-BE49-F238E27FC236}">
                <a16:creationId xmlns:a16="http://schemas.microsoft.com/office/drawing/2014/main" id="{5372EEB0-D1E9-150E-E34B-4B8D08653709}"/>
              </a:ext>
            </a:extLst>
          </p:cNvPr>
          <p:cNvSpPr/>
          <p:nvPr/>
        </p:nvSpPr>
        <p:spPr>
          <a:xfrm>
            <a:off x="237616" y="3250827"/>
            <a:ext cx="1222819" cy="1084195"/>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信頼関係</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構築</a:t>
            </a:r>
          </a:p>
        </p:txBody>
      </p:sp>
      <p:sp>
        <p:nvSpPr>
          <p:cNvPr id="12" name="正方形/長方形 11">
            <a:extLst>
              <a:ext uri="{FF2B5EF4-FFF2-40B4-BE49-F238E27FC236}">
                <a16:creationId xmlns:a16="http://schemas.microsoft.com/office/drawing/2014/main" id="{EC06A5E8-9CBF-67D9-3654-2698F295C985}"/>
              </a:ext>
            </a:extLst>
          </p:cNvPr>
          <p:cNvSpPr/>
          <p:nvPr/>
        </p:nvSpPr>
        <p:spPr>
          <a:xfrm>
            <a:off x="237616" y="4422417"/>
            <a:ext cx="1222819" cy="1084195"/>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業務統合</a:t>
            </a:r>
          </a:p>
        </p:txBody>
      </p:sp>
      <p:cxnSp>
        <p:nvCxnSpPr>
          <p:cNvPr id="14" name="直線コネクタ 13">
            <a:extLst>
              <a:ext uri="{FF2B5EF4-FFF2-40B4-BE49-F238E27FC236}">
                <a16:creationId xmlns:a16="http://schemas.microsoft.com/office/drawing/2014/main" id="{EAA3FDE9-5FB0-E891-594F-92896ECE3D40}"/>
              </a:ext>
            </a:extLst>
          </p:cNvPr>
          <p:cNvCxnSpPr>
            <a:cxnSpLocks/>
          </p:cNvCxnSpPr>
          <p:nvPr/>
        </p:nvCxnSpPr>
        <p:spPr>
          <a:xfrm>
            <a:off x="237616" y="3208935"/>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5" name="直線コネクタ 14">
            <a:extLst>
              <a:ext uri="{FF2B5EF4-FFF2-40B4-BE49-F238E27FC236}">
                <a16:creationId xmlns:a16="http://schemas.microsoft.com/office/drawing/2014/main" id="{ADE1DCF3-5F45-C287-2046-100033D0A224}"/>
              </a:ext>
            </a:extLst>
          </p:cNvPr>
          <p:cNvCxnSpPr>
            <a:cxnSpLocks/>
          </p:cNvCxnSpPr>
          <p:nvPr/>
        </p:nvCxnSpPr>
        <p:spPr>
          <a:xfrm>
            <a:off x="237616" y="4373463"/>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
        <p:nvSpPr>
          <p:cNvPr id="16" name="正方形/長方形 15">
            <a:extLst>
              <a:ext uri="{FF2B5EF4-FFF2-40B4-BE49-F238E27FC236}">
                <a16:creationId xmlns:a16="http://schemas.microsoft.com/office/drawing/2014/main" id="{34730D63-4A88-9075-F2CA-810E5BA25364}"/>
              </a:ext>
            </a:extLst>
          </p:cNvPr>
          <p:cNvSpPr/>
          <p:nvPr/>
        </p:nvSpPr>
        <p:spPr>
          <a:xfrm>
            <a:off x="1569000" y="1521256"/>
            <a:ext cx="3960000" cy="360394"/>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b="1">
                <a:solidFill>
                  <a:schemeClr val="bg1"/>
                </a:solidFill>
                <a:latin typeface="Meiryo UI" panose="020B0604030504040204" pitchFamily="50" charset="-128"/>
                <a:ea typeface="Meiryo UI" panose="020B0604030504040204" pitchFamily="50" charset="-128"/>
              </a:rPr>
              <a:t>課題</a:t>
            </a:r>
          </a:p>
        </p:txBody>
      </p:sp>
      <p:sp>
        <p:nvSpPr>
          <p:cNvPr id="17" name="正方形/長方形 16">
            <a:extLst>
              <a:ext uri="{FF2B5EF4-FFF2-40B4-BE49-F238E27FC236}">
                <a16:creationId xmlns:a16="http://schemas.microsoft.com/office/drawing/2014/main" id="{FD7945F6-B3DF-70F4-5CFA-F71D7D8AF007}"/>
              </a:ext>
            </a:extLst>
          </p:cNvPr>
          <p:cNvSpPr/>
          <p:nvPr/>
        </p:nvSpPr>
        <p:spPr>
          <a:xfrm>
            <a:off x="5673000" y="1521256"/>
            <a:ext cx="3960000" cy="360394"/>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t"/>
          <a:lstStyle/>
          <a:p>
            <a:pPr algn="ctr">
              <a:lnSpc>
                <a:spcPct val="100000"/>
              </a:lnSpc>
            </a:pPr>
            <a:r>
              <a:rPr kumimoji="1" lang="ja-JP" altLang="en-US" b="1">
                <a:solidFill>
                  <a:schemeClr val="bg1"/>
                </a:solidFill>
                <a:latin typeface="Meiryo UI" panose="020B0604030504040204" pitchFamily="50" charset="-128"/>
                <a:ea typeface="Meiryo UI" panose="020B0604030504040204" pitchFamily="50" charset="-128"/>
              </a:rPr>
              <a:t>対応方針</a:t>
            </a:r>
          </a:p>
        </p:txBody>
      </p:sp>
      <p:sp>
        <p:nvSpPr>
          <p:cNvPr id="18" name="正方形/長方形 17">
            <a:extLst>
              <a:ext uri="{FF2B5EF4-FFF2-40B4-BE49-F238E27FC236}">
                <a16:creationId xmlns:a16="http://schemas.microsoft.com/office/drawing/2014/main" id="{35BEB490-C5B5-EBA9-87D9-903A1763308A}"/>
              </a:ext>
            </a:extLst>
          </p:cNvPr>
          <p:cNvSpPr/>
          <p:nvPr/>
        </p:nvSpPr>
        <p:spPr>
          <a:xfrm>
            <a:off x="1569000" y="2079236"/>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B1371855-BAD1-A492-6742-6436ECC8D671}"/>
              </a:ext>
            </a:extLst>
          </p:cNvPr>
          <p:cNvSpPr/>
          <p:nvPr/>
        </p:nvSpPr>
        <p:spPr>
          <a:xfrm>
            <a:off x="1569000" y="3251422"/>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EE24839-80DB-2D76-1512-6C0E76CEDEED}"/>
              </a:ext>
            </a:extLst>
          </p:cNvPr>
          <p:cNvSpPr/>
          <p:nvPr/>
        </p:nvSpPr>
        <p:spPr>
          <a:xfrm>
            <a:off x="1569000" y="4423012"/>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3C3C5FBA-A0C3-9EFD-37DA-7DFACCBC45D0}"/>
              </a:ext>
            </a:extLst>
          </p:cNvPr>
          <p:cNvSpPr/>
          <p:nvPr/>
        </p:nvSpPr>
        <p:spPr>
          <a:xfrm>
            <a:off x="5673000" y="2079236"/>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F9723319-CF53-98C6-5219-89C19DC64CE0}"/>
              </a:ext>
            </a:extLst>
          </p:cNvPr>
          <p:cNvSpPr/>
          <p:nvPr/>
        </p:nvSpPr>
        <p:spPr>
          <a:xfrm>
            <a:off x="5673000" y="3251422"/>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60396B54-D7F2-7694-AC04-D9F253745E86}"/>
              </a:ext>
            </a:extLst>
          </p:cNvPr>
          <p:cNvSpPr/>
          <p:nvPr/>
        </p:nvSpPr>
        <p:spPr>
          <a:xfrm>
            <a:off x="5673000" y="4383341"/>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24" name="直線コネクタ 23">
            <a:extLst>
              <a:ext uri="{FF2B5EF4-FFF2-40B4-BE49-F238E27FC236}">
                <a16:creationId xmlns:a16="http://schemas.microsoft.com/office/drawing/2014/main" id="{A447904C-3710-30B3-71C8-F17477B3B72E}"/>
              </a:ext>
            </a:extLst>
          </p:cNvPr>
          <p:cNvCxnSpPr>
            <a:cxnSpLocks/>
          </p:cNvCxnSpPr>
          <p:nvPr/>
        </p:nvCxnSpPr>
        <p:spPr>
          <a:xfrm>
            <a:off x="5601000" y="1521256"/>
            <a:ext cx="0" cy="421200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Tree>
    <p:extLst>
      <p:ext uri="{BB962C8B-B14F-4D97-AF65-F5344CB8AC3E}">
        <p14:creationId xmlns:p14="http://schemas.microsoft.com/office/powerpoint/2010/main" val="2591398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495108"/>
          </a:xfrm>
        </p:spPr>
        <p:txBody>
          <a:bodyPr/>
          <a:lstStyle/>
          <a:p>
            <a:pPr algn="just"/>
            <a:r>
              <a:rPr lang="ja-JP" altLang="en-US" sz="1800">
                <a:uFill>
                  <a:solidFill>
                    <a:srgbClr val="FF0000"/>
                  </a:solidFill>
                </a:uFill>
              </a:rPr>
              <a:t>現状把握をした結果、抽出された課題及び対応方針を記載してください。</a:t>
            </a:r>
          </a:p>
        </p:txBody>
      </p:sp>
      <p:sp>
        <p:nvSpPr>
          <p:cNvPr id="13" name="タイトル 2"/>
          <p:cNvSpPr>
            <a:spLocks noGrp="1"/>
          </p:cNvSpPr>
          <p:nvPr>
            <p:ph type="title"/>
          </p:nvPr>
        </p:nvSpPr>
        <p:spPr>
          <a:xfrm>
            <a:off x="200471" y="147409"/>
            <a:ext cx="9505503" cy="400110"/>
          </a:xfrm>
        </p:spPr>
        <p:txBody>
          <a:bodyPr/>
          <a:lstStyle/>
          <a:p>
            <a:r>
              <a:rPr kumimoji="1" lang="en-US" altLang="ja-JP" sz="2000" dirty="0"/>
              <a:t>4</a:t>
            </a:r>
            <a:r>
              <a:rPr kumimoji="1" lang="ja-JP" altLang="en-US" sz="2000" dirty="0"/>
              <a:t>．課題・対応方針</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（関係者との信頼関係構築の視点に基づく整理）</a:t>
            </a:r>
            <a:endParaRPr lang="ja-JP" altLang="en-US" sz="2000" dirty="0"/>
          </a:p>
        </p:txBody>
      </p:sp>
      <p:sp>
        <p:nvSpPr>
          <p:cNvPr id="6" name="正方形/長方形 5">
            <a:extLst>
              <a:ext uri="{FF2B5EF4-FFF2-40B4-BE49-F238E27FC236}">
                <a16:creationId xmlns:a16="http://schemas.microsoft.com/office/drawing/2014/main" id="{D201C922-04C0-6DCF-2A83-927D01DCF81F}"/>
              </a:ext>
            </a:extLst>
          </p:cNvPr>
          <p:cNvSpPr/>
          <p:nvPr/>
        </p:nvSpPr>
        <p:spPr>
          <a:xfrm>
            <a:off x="237616" y="2061000"/>
            <a:ext cx="1222819" cy="1084195"/>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譲渡側</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経営者</a:t>
            </a:r>
          </a:p>
        </p:txBody>
      </p:sp>
      <p:sp>
        <p:nvSpPr>
          <p:cNvPr id="7" name="正方形/長方形 6">
            <a:extLst>
              <a:ext uri="{FF2B5EF4-FFF2-40B4-BE49-F238E27FC236}">
                <a16:creationId xmlns:a16="http://schemas.microsoft.com/office/drawing/2014/main" id="{3C1D7B7C-FE92-7B14-0E16-A6FE726F9AD3}"/>
              </a:ext>
            </a:extLst>
          </p:cNvPr>
          <p:cNvSpPr/>
          <p:nvPr/>
        </p:nvSpPr>
        <p:spPr>
          <a:xfrm>
            <a:off x="237616" y="3232590"/>
            <a:ext cx="1222819" cy="1084195"/>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譲渡側</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従業員</a:t>
            </a:r>
          </a:p>
        </p:txBody>
      </p:sp>
      <p:sp>
        <p:nvSpPr>
          <p:cNvPr id="9" name="正方形/長方形 8">
            <a:extLst>
              <a:ext uri="{FF2B5EF4-FFF2-40B4-BE49-F238E27FC236}">
                <a16:creationId xmlns:a16="http://schemas.microsoft.com/office/drawing/2014/main" id="{F82B6EE1-BC48-3C0D-DEDD-302911EA28F4}"/>
              </a:ext>
            </a:extLst>
          </p:cNvPr>
          <p:cNvSpPr/>
          <p:nvPr/>
        </p:nvSpPr>
        <p:spPr>
          <a:xfrm>
            <a:off x="237616" y="4404180"/>
            <a:ext cx="1222819" cy="1084195"/>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取引先</a:t>
            </a:r>
          </a:p>
        </p:txBody>
      </p:sp>
      <p:sp>
        <p:nvSpPr>
          <p:cNvPr id="10" name="正方形/長方形 9">
            <a:extLst>
              <a:ext uri="{FF2B5EF4-FFF2-40B4-BE49-F238E27FC236}">
                <a16:creationId xmlns:a16="http://schemas.microsoft.com/office/drawing/2014/main" id="{725DF80D-BAAC-A0CD-7955-22D21FDA2280}"/>
              </a:ext>
            </a:extLst>
          </p:cNvPr>
          <p:cNvSpPr/>
          <p:nvPr/>
        </p:nvSpPr>
        <p:spPr>
          <a:xfrm>
            <a:off x="237616" y="5575770"/>
            <a:ext cx="1222819" cy="1084195"/>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wrap="none"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取引先以外の</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外部関係者</a:t>
            </a:r>
          </a:p>
        </p:txBody>
      </p:sp>
      <p:cxnSp>
        <p:nvCxnSpPr>
          <p:cNvPr id="11" name="直線コネクタ 10">
            <a:extLst>
              <a:ext uri="{FF2B5EF4-FFF2-40B4-BE49-F238E27FC236}">
                <a16:creationId xmlns:a16="http://schemas.microsoft.com/office/drawing/2014/main" id="{1B45260D-855C-93AA-F823-685B69A8CDF4}"/>
              </a:ext>
            </a:extLst>
          </p:cNvPr>
          <p:cNvCxnSpPr>
            <a:cxnSpLocks/>
          </p:cNvCxnSpPr>
          <p:nvPr/>
        </p:nvCxnSpPr>
        <p:spPr>
          <a:xfrm>
            <a:off x="5601000" y="1521000"/>
            <a:ext cx="0" cy="514800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2" name="直線コネクタ 11">
            <a:extLst>
              <a:ext uri="{FF2B5EF4-FFF2-40B4-BE49-F238E27FC236}">
                <a16:creationId xmlns:a16="http://schemas.microsoft.com/office/drawing/2014/main" id="{D8E49322-BE8F-B2C2-37B5-512D639C7F19}"/>
              </a:ext>
            </a:extLst>
          </p:cNvPr>
          <p:cNvCxnSpPr>
            <a:cxnSpLocks/>
          </p:cNvCxnSpPr>
          <p:nvPr/>
        </p:nvCxnSpPr>
        <p:spPr>
          <a:xfrm>
            <a:off x="237616" y="3190698"/>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4" name="直線コネクタ 13">
            <a:extLst>
              <a:ext uri="{FF2B5EF4-FFF2-40B4-BE49-F238E27FC236}">
                <a16:creationId xmlns:a16="http://schemas.microsoft.com/office/drawing/2014/main" id="{905E79EF-4D7C-D26D-9B82-681C47E3B76E}"/>
              </a:ext>
            </a:extLst>
          </p:cNvPr>
          <p:cNvCxnSpPr>
            <a:cxnSpLocks/>
          </p:cNvCxnSpPr>
          <p:nvPr/>
        </p:nvCxnSpPr>
        <p:spPr>
          <a:xfrm>
            <a:off x="237616" y="4355226"/>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5" name="直線コネクタ 14">
            <a:extLst>
              <a:ext uri="{FF2B5EF4-FFF2-40B4-BE49-F238E27FC236}">
                <a16:creationId xmlns:a16="http://schemas.microsoft.com/office/drawing/2014/main" id="{654A3E25-89F4-361B-A890-E09A4AFFA00E}"/>
              </a:ext>
            </a:extLst>
          </p:cNvPr>
          <p:cNvCxnSpPr>
            <a:cxnSpLocks/>
          </p:cNvCxnSpPr>
          <p:nvPr/>
        </p:nvCxnSpPr>
        <p:spPr>
          <a:xfrm>
            <a:off x="237616" y="5526774"/>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
        <p:nvSpPr>
          <p:cNvPr id="16" name="正方形/長方形 15">
            <a:extLst>
              <a:ext uri="{FF2B5EF4-FFF2-40B4-BE49-F238E27FC236}">
                <a16:creationId xmlns:a16="http://schemas.microsoft.com/office/drawing/2014/main" id="{D7C892FC-980E-2D97-BE2C-13A7D67BCFE5}"/>
              </a:ext>
            </a:extLst>
          </p:cNvPr>
          <p:cNvSpPr/>
          <p:nvPr/>
        </p:nvSpPr>
        <p:spPr>
          <a:xfrm>
            <a:off x="273049" y="1125000"/>
            <a:ext cx="9359899" cy="35991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400" b="1">
                <a:solidFill>
                  <a:schemeClr val="tx1"/>
                </a:solidFill>
                <a:latin typeface="Meiryo UI" panose="020B0604030504040204" pitchFamily="50" charset="-128"/>
                <a:ea typeface="Meiryo UI" panose="020B0604030504040204" pitchFamily="50" charset="-128"/>
              </a:rPr>
              <a:t>例</a:t>
            </a:r>
            <a:r>
              <a:rPr kumimoji="1" lang="en-US" altLang="ja-JP" sz="1400" b="1">
                <a:solidFill>
                  <a:schemeClr val="tx1"/>
                </a:solidFill>
                <a:latin typeface="Meiryo UI" panose="020B0604030504040204" pitchFamily="50" charset="-128"/>
                <a:ea typeface="Meiryo UI" panose="020B0604030504040204" pitchFamily="50" charset="-128"/>
              </a:rPr>
              <a:t>2</a:t>
            </a:r>
            <a:r>
              <a:rPr kumimoji="1" lang="ja-JP" altLang="en-US" sz="1400" b="1">
                <a:solidFill>
                  <a:schemeClr val="tx1"/>
                </a:solidFill>
                <a:latin typeface="Meiryo UI" panose="020B0604030504040204" pitchFamily="50" charset="-128"/>
                <a:ea typeface="Meiryo UI" panose="020B0604030504040204" pitchFamily="50" charset="-128"/>
              </a:rPr>
              <a:t>）</a:t>
            </a:r>
            <a:endParaRPr kumimoji="1" lang="en-US" altLang="ja-JP" sz="1400" b="1">
              <a:solidFill>
                <a:schemeClr val="tx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033C2850-125A-E4E4-0A48-83ED8A79C3B7}"/>
              </a:ext>
            </a:extLst>
          </p:cNvPr>
          <p:cNvSpPr/>
          <p:nvPr/>
        </p:nvSpPr>
        <p:spPr>
          <a:xfrm>
            <a:off x="1569000" y="1503019"/>
            <a:ext cx="3960000" cy="360394"/>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b="1">
                <a:solidFill>
                  <a:schemeClr val="bg1"/>
                </a:solidFill>
                <a:latin typeface="Meiryo UI" panose="020B0604030504040204" pitchFamily="50" charset="-128"/>
                <a:ea typeface="Meiryo UI" panose="020B0604030504040204" pitchFamily="50" charset="-128"/>
              </a:rPr>
              <a:t>課題</a:t>
            </a:r>
          </a:p>
        </p:txBody>
      </p:sp>
      <p:sp>
        <p:nvSpPr>
          <p:cNvPr id="18" name="正方形/長方形 17">
            <a:extLst>
              <a:ext uri="{FF2B5EF4-FFF2-40B4-BE49-F238E27FC236}">
                <a16:creationId xmlns:a16="http://schemas.microsoft.com/office/drawing/2014/main" id="{EE2A3C7B-5832-5FDD-C19E-6496C1B240E0}"/>
              </a:ext>
            </a:extLst>
          </p:cNvPr>
          <p:cNvSpPr/>
          <p:nvPr/>
        </p:nvSpPr>
        <p:spPr>
          <a:xfrm>
            <a:off x="5673000" y="1503019"/>
            <a:ext cx="3960000" cy="360394"/>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t"/>
          <a:lstStyle/>
          <a:p>
            <a:pPr algn="ctr">
              <a:lnSpc>
                <a:spcPct val="100000"/>
              </a:lnSpc>
            </a:pPr>
            <a:r>
              <a:rPr kumimoji="1" lang="ja-JP" altLang="en-US" b="1">
                <a:solidFill>
                  <a:schemeClr val="bg1"/>
                </a:solidFill>
                <a:latin typeface="Meiryo UI" panose="020B0604030504040204" pitchFamily="50" charset="-128"/>
                <a:ea typeface="Meiryo UI" panose="020B0604030504040204" pitchFamily="50" charset="-128"/>
              </a:rPr>
              <a:t>対応方針</a:t>
            </a:r>
          </a:p>
        </p:txBody>
      </p:sp>
      <p:sp>
        <p:nvSpPr>
          <p:cNvPr id="19" name="正方形/長方形 18">
            <a:extLst>
              <a:ext uri="{FF2B5EF4-FFF2-40B4-BE49-F238E27FC236}">
                <a16:creationId xmlns:a16="http://schemas.microsoft.com/office/drawing/2014/main" id="{5F185417-92A0-43D5-DF6D-287C529A1FFE}"/>
              </a:ext>
            </a:extLst>
          </p:cNvPr>
          <p:cNvSpPr/>
          <p:nvPr/>
        </p:nvSpPr>
        <p:spPr>
          <a:xfrm>
            <a:off x="1569000" y="2060999"/>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CD7230DF-5787-F8CC-7B3B-AB8A865699AE}"/>
              </a:ext>
            </a:extLst>
          </p:cNvPr>
          <p:cNvSpPr/>
          <p:nvPr/>
        </p:nvSpPr>
        <p:spPr>
          <a:xfrm>
            <a:off x="1569000" y="3233185"/>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1" name="正方形/長方形 20">
            <a:extLst>
              <a:ext uri="{FF2B5EF4-FFF2-40B4-BE49-F238E27FC236}">
                <a16:creationId xmlns:a16="http://schemas.microsoft.com/office/drawing/2014/main" id="{E8AD6DEF-0956-CC39-116B-B84F735A3A41}"/>
              </a:ext>
            </a:extLst>
          </p:cNvPr>
          <p:cNvSpPr/>
          <p:nvPr/>
        </p:nvSpPr>
        <p:spPr>
          <a:xfrm>
            <a:off x="1569000" y="4404775"/>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47341CD7-E689-3FA3-DAF5-221B6A50317A}"/>
              </a:ext>
            </a:extLst>
          </p:cNvPr>
          <p:cNvSpPr/>
          <p:nvPr/>
        </p:nvSpPr>
        <p:spPr>
          <a:xfrm>
            <a:off x="1569000" y="5576365"/>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4" name="正方形/長方形 23">
            <a:extLst>
              <a:ext uri="{FF2B5EF4-FFF2-40B4-BE49-F238E27FC236}">
                <a16:creationId xmlns:a16="http://schemas.microsoft.com/office/drawing/2014/main" id="{F5EE74CE-DA1E-F3F9-485B-14FA6342CCE3}"/>
              </a:ext>
            </a:extLst>
          </p:cNvPr>
          <p:cNvSpPr/>
          <p:nvPr/>
        </p:nvSpPr>
        <p:spPr>
          <a:xfrm>
            <a:off x="5673000" y="2060999"/>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492286C6-4135-C7C1-EA29-B8B692393EE1}"/>
              </a:ext>
            </a:extLst>
          </p:cNvPr>
          <p:cNvSpPr/>
          <p:nvPr/>
        </p:nvSpPr>
        <p:spPr>
          <a:xfrm>
            <a:off x="5673000" y="3233185"/>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34657774-9639-8808-7AA7-F6B278A93DA7}"/>
              </a:ext>
            </a:extLst>
          </p:cNvPr>
          <p:cNvSpPr/>
          <p:nvPr/>
        </p:nvSpPr>
        <p:spPr>
          <a:xfrm>
            <a:off x="5673000" y="4404775"/>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F3090DBC-F847-DA87-2A24-05D20511D52C}"/>
              </a:ext>
            </a:extLst>
          </p:cNvPr>
          <p:cNvSpPr/>
          <p:nvPr/>
        </p:nvSpPr>
        <p:spPr>
          <a:xfrm>
            <a:off x="5673000" y="5576365"/>
            <a:ext cx="3960000" cy="10836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 name="スライド番号プレースホルダー 2">
            <a:extLst>
              <a:ext uri="{FF2B5EF4-FFF2-40B4-BE49-F238E27FC236}">
                <a16:creationId xmlns:a16="http://schemas.microsoft.com/office/drawing/2014/main" id="{64EF9A23-72EF-604F-AC02-D9341E53547F}"/>
              </a:ext>
            </a:extLst>
          </p:cNvPr>
          <p:cNvSpPr>
            <a:spLocks noGrp="1"/>
          </p:cNvSpPr>
          <p:nvPr>
            <p:ph type="sldNum" sz="quarter" idx="12"/>
          </p:nvPr>
        </p:nvSpPr>
        <p:spPr/>
        <p:txBody>
          <a:bodyPr/>
          <a:lstStyle/>
          <a:p>
            <a:fld id="{D9550142-B990-490A-A107-ED7302A7FD52}" type="slidenum">
              <a:rPr kumimoji="1" lang="ja-JP" altLang="en-US" smtClean="0"/>
              <a:t>8</a:t>
            </a:fld>
            <a:endParaRPr kumimoji="1" lang="ja-JP" altLang="en-US"/>
          </a:p>
        </p:txBody>
      </p:sp>
    </p:spTree>
    <p:extLst>
      <p:ext uri="{BB962C8B-B14F-4D97-AF65-F5344CB8AC3E}">
        <p14:creationId xmlns:p14="http://schemas.microsoft.com/office/powerpoint/2010/main" val="4013498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7"/>
          </p:nvPr>
        </p:nvSpPr>
        <p:spPr>
          <a:xfrm>
            <a:off x="200026" y="521282"/>
            <a:ext cx="9505950" cy="495108"/>
          </a:xfrm>
        </p:spPr>
        <p:txBody>
          <a:bodyPr/>
          <a:lstStyle/>
          <a:p>
            <a:pPr algn="just"/>
            <a:r>
              <a:rPr lang="ja-JP" altLang="en-US" sz="1800">
                <a:uFill>
                  <a:solidFill>
                    <a:srgbClr val="FF0000"/>
                  </a:solidFill>
                </a:uFill>
              </a:rPr>
              <a:t>現状把握をした結果、抽出された課題及び対応方針を記載してください。</a:t>
            </a:r>
          </a:p>
        </p:txBody>
      </p:sp>
      <p:sp>
        <p:nvSpPr>
          <p:cNvPr id="13" name="タイトル 2"/>
          <p:cNvSpPr>
            <a:spLocks noGrp="1"/>
          </p:cNvSpPr>
          <p:nvPr>
            <p:ph type="title"/>
          </p:nvPr>
        </p:nvSpPr>
        <p:spPr>
          <a:xfrm>
            <a:off x="200471" y="147409"/>
            <a:ext cx="9505503" cy="400110"/>
          </a:xfrm>
        </p:spPr>
        <p:txBody>
          <a:bodyPr/>
          <a:lstStyle/>
          <a:p>
            <a:r>
              <a:rPr kumimoji="1" lang="en-US" altLang="ja-JP" sz="2000" dirty="0"/>
              <a:t>4</a:t>
            </a:r>
            <a:r>
              <a:rPr kumimoji="1" lang="ja-JP" altLang="en-US" sz="2000" dirty="0"/>
              <a:t>．課題・対応方針</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（経営・業務統合の視点に基づく整理）</a:t>
            </a:r>
            <a:endParaRPr lang="ja-JP" altLang="en-US" sz="2000" dirty="0"/>
          </a:p>
        </p:txBody>
      </p:sp>
      <p:sp>
        <p:nvSpPr>
          <p:cNvPr id="6" name="正方形/長方形 5">
            <a:extLst>
              <a:ext uri="{FF2B5EF4-FFF2-40B4-BE49-F238E27FC236}">
                <a16:creationId xmlns:a16="http://schemas.microsoft.com/office/drawing/2014/main" id="{FB59207A-5037-5137-38C0-ABAE9833D9DA}"/>
              </a:ext>
            </a:extLst>
          </p:cNvPr>
          <p:cNvSpPr/>
          <p:nvPr/>
        </p:nvSpPr>
        <p:spPr>
          <a:xfrm>
            <a:off x="273050" y="1916832"/>
            <a:ext cx="1151950" cy="673200"/>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経営</a:t>
            </a:r>
          </a:p>
        </p:txBody>
      </p:sp>
      <p:sp>
        <p:nvSpPr>
          <p:cNvPr id="7" name="正方形/長方形 6">
            <a:extLst>
              <a:ext uri="{FF2B5EF4-FFF2-40B4-BE49-F238E27FC236}">
                <a16:creationId xmlns:a16="http://schemas.microsoft.com/office/drawing/2014/main" id="{9C4FDA78-F151-E24E-5907-7AE4D6D8FADB}"/>
              </a:ext>
            </a:extLst>
          </p:cNvPr>
          <p:cNvSpPr/>
          <p:nvPr/>
        </p:nvSpPr>
        <p:spPr>
          <a:xfrm>
            <a:off x="273050" y="2734501"/>
            <a:ext cx="1151950" cy="673200"/>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総務</a:t>
            </a:r>
          </a:p>
        </p:txBody>
      </p:sp>
      <p:sp>
        <p:nvSpPr>
          <p:cNvPr id="9" name="正方形/長方形 8">
            <a:extLst>
              <a:ext uri="{FF2B5EF4-FFF2-40B4-BE49-F238E27FC236}">
                <a16:creationId xmlns:a16="http://schemas.microsoft.com/office/drawing/2014/main" id="{2DE2B0BB-65CB-F6E2-15BD-D30835EBDAB1}"/>
              </a:ext>
            </a:extLst>
          </p:cNvPr>
          <p:cNvSpPr/>
          <p:nvPr/>
        </p:nvSpPr>
        <p:spPr>
          <a:xfrm>
            <a:off x="273050" y="3552170"/>
            <a:ext cx="1151950" cy="673200"/>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会計・財務</a:t>
            </a:r>
          </a:p>
        </p:txBody>
      </p:sp>
      <p:sp>
        <p:nvSpPr>
          <p:cNvPr id="10" name="正方形/長方形 9">
            <a:extLst>
              <a:ext uri="{FF2B5EF4-FFF2-40B4-BE49-F238E27FC236}">
                <a16:creationId xmlns:a16="http://schemas.microsoft.com/office/drawing/2014/main" id="{80870FF6-D8FC-503E-00AF-4D97B684990D}"/>
              </a:ext>
            </a:extLst>
          </p:cNvPr>
          <p:cNvSpPr/>
          <p:nvPr/>
        </p:nvSpPr>
        <p:spPr>
          <a:xfrm>
            <a:off x="273050" y="4369839"/>
            <a:ext cx="1151950" cy="673200"/>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人事・労務</a:t>
            </a:r>
          </a:p>
        </p:txBody>
      </p:sp>
      <p:sp>
        <p:nvSpPr>
          <p:cNvPr id="11" name="正方形/長方形 10">
            <a:extLst>
              <a:ext uri="{FF2B5EF4-FFF2-40B4-BE49-F238E27FC236}">
                <a16:creationId xmlns:a16="http://schemas.microsoft.com/office/drawing/2014/main" id="{E7155C19-C0D7-32C9-B532-1205882F6C23}"/>
              </a:ext>
            </a:extLst>
          </p:cNvPr>
          <p:cNvSpPr/>
          <p:nvPr/>
        </p:nvSpPr>
        <p:spPr>
          <a:xfrm>
            <a:off x="273050" y="5187508"/>
            <a:ext cx="1151950" cy="673200"/>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sz="1400" b="1">
                <a:solidFill>
                  <a:schemeClr val="bg1"/>
                </a:solidFill>
                <a:latin typeface="Meiryo UI" panose="020B0604030504040204" pitchFamily="50" charset="-128"/>
                <a:ea typeface="Meiryo UI" panose="020B0604030504040204" pitchFamily="50" charset="-128"/>
              </a:rPr>
              <a:t>法務</a:t>
            </a:r>
          </a:p>
        </p:txBody>
      </p:sp>
      <p:sp>
        <p:nvSpPr>
          <p:cNvPr id="12" name="正方形/長方形 11">
            <a:extLst>
              <a:ext uri="{FF2B5EF4-FFF2-40B4-BE49-F238E27FC236}">
                <a16:creationId xmlns:a16="http://schemas.microsoft.com/office/drawing/2014/main" id="{B6DC93E0-72A1-51E9-A4D9-8478E32D17E4}"/>
              </a:ext>
            </a:extLst>
          </p:cNvPr>
          <p:cNvSpPr/>
          <p:nvPr/>
        </p:nvSpPr>
        <p:spPr>
          <a:xfrm>
            <a:off x="273050" y="6005178"/>
            <a:ext cx="1151950" cy="673200"/>
          </a:xfrm>
          <a:prstGeom prst="rect">
            <a:avLst/>
          </a:prstGeom>
          <a:solidFill>
            <a:schemeClr val="tx1">
              <a:lumMod val="65000"/>
              <a:lumOff val="35000"/>
            </a:schemeClr>
          </a:solidFill>
          <a:ln w="9525">
            <a:solidFill>
              <a:schemeClr val="tx1">
                <a:lumMod val="50000"/>
                <a:lumOff val="50000"/>
              </a:schemeClr>
            </a:solid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en-US" altLang="ja-JP" sz="1400" b="1">
                <a:solidFill>
                  <a:schemeClr val="bg1"/>
                </a:solidFill>
                <a:latin typeface="Meiryo UI" panose="020B0604030504040204" pitchFamily="50" charset="-128"/>
                <a:ea typeface="Meiryo UI" panose="020B0604030504040204" pitchFamily="50" charset="-128"/>
              </a:rPr>
              <a:t>IT</a:t>
            </a:r>
            <a:r>
              <a:rPr kumimoji="1" lang="ja-JP" altLang="en-US" sz="1400" b="1">
                <a:solidFill>
                  <a:schemeClr val="bg1"/>
                </a:solidFill>
                <a:latin typeface="Meiryo UI" panose="020B0604030504040204" pitchFamily="50" charset="-128"/>
                <a:ea typeface="Meiryo UI" panose="020B0604030504040204" pitchFamily="50" charset="-128"/>
              </a:rPr>
              <a:t>システム</a:t>
            </a:r>
          </a:p>
        </p:txBody>
      </p:sp>
      <p:cxnSp>
        <p:nvCxnSpPr>
          <p:cNvPr id="14" name="直線コネクタ 13">
            <a:extLst>
              <a:ext uri="{FF2B5EF4-FFF2-40B4-BE49-F238E27FC236}">
                <a16:creationId xmlns:a16="http://schemas.microsoft.com/office/drawing/2014/main" id="{8AB7FE31-8364-05EF-164D-907662ED3571}"/>
              </a:ext>
            </a:extLst>
          </p:cNvPr>
          <p:cNvCxnSpPr>
            <a:cxnSpLocks/>
          </p:cNvCxnSpPr>
          <p:nvPr/>
        </p:nvCxnSpPr>
        <p:spPr>
          <a:xfrm>
            <a:off x="273050" y="2648201"/>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5" name="直線コネクタ 14">
            <a:extLst>
              <a:ext uri="{FF2B5EF4-FFF2-40B4-BE49-F238E27FC236}">
                <a16:creationId xmlns:a16="http://schemas.microsoft.com/office/drawing/2014/main" id="{94C424EF-BC31-FFB8-549D-19A8B5C20BD4}"/>
              </a:ext>
            </a:extLst>
          </p:cNvPr>
          <p:cNvCxnSpPr>
            <a:cxnSpLocks/>
          </p:cNvCxnSpPr>
          <p:nvPr/>
        </p:nvCxnSpPr>
        <p:spPr>
          <a:xfrm>
            <a:off x="273050" y="3482688"/>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6" name="直線コネクタ 15">
            <a:extLst>
              <a:ext uri="{FF2B5EF4-FFF2-40B4-BE49-F238E27FC236}">
                <a16:creationId xmlns:a16="http://schemas.microsoft.com/office/drawing/2014/main" id="{223D1922-7725-EAA7-A325-D72130434346}"/>
              </a:ext>
            </a:extLst>
          </p:cNvPr>
          <p:cNvCxnSpPr>
            <a:cxnSpLocks/>
          </p:cNvCxnSpPr>
          <p:nvPr/>
        </p:nvCxnSpPr>
        <p:spPr>
          <a:xfrm>
            <a:off x="273050" y="4297266"/>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7" name="直線コネクタ 16">
            <a:extLst>
              <a:ext uri="{FF2B5EF4-FFF2-40B4-BE49-F238E27FC236}">
                <a16:creationId xmlns:a16="http://schemas.microsoft.com/office/drawing/2014/main" id="{2ECA691E-4B69-F146-83A7-800066872456}"/>
              </a:ext>
            </a:extLst>
          </p:cNvPr>
          <p:cNvCxnSpPr>
            <a:cxnSpLocks/>
          </p:cNvCxnSpPr>
          <p:nvPr/>
        </p:nvCxnSpPr>
        <p:spPr>
          <a:xfrm>
            <a:off x="273050" y="5123133"/>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8" name="直線コネクタ 17">
            <a:extLst>
              <a:ext uri="{FF2B5EF4-FFF2-40B4-BE49-F238E27FC236}">
                <a16:creationId xmlns:a16="http://schemas.microsoft.com/office/drawing/2014/main" id="{83B178C7-D64F-E9A6-39C3-CA13E4F88C8A}"/>
              </a:ext>
            </a:extLst>
          </p:cNvPr>
          <p:cNvCxnSpPr>
            <a:cxnSpLocks/>
          </p:cNvCxnSpPr>
          <p:nvPr/>
        </p:nvCxnSpPr>
        <p:spPr>
          <a:xfrm>
            <a:off x="273050" y="5937711"/>
            <a:ext cx="9395950" cy="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cxnSp>
        <p:nvCxnSpPr>
          <p:cNvPr id="19" name="直線コネクタ 18">
            <a:extLst>
              <a:ext uri="{FF2B5EF4-FFF2-40B4-BE49-F238E27FC236}">
                <a16:creationId xmlns:a16="http://schemas.microsoft.com/office/drawing/2014/main" id="{537E68C7-32C0-7BF9-C1E8-AD3344406184}"/>
              </a:ext>
            </a:extLst>
          </p:cNvPr>
          <p:cNvCxnSpPr>
            <a:cxnSpLocks/>
          </p:cNvCxnSpPr>
          <p:nvPr/>
        </p:nvCxnSpPr>
        <p:spPr>
          <a:xfrm>
            <a:off x="5601000" y="1521000"/>
            <a:ext cx="0" cy="5148000"/>
          </a:xfrm>
          <a:prstGeom prst="line">
            <a:avLst/>
          </a:prstGeom>
          <a:ln w="9525" cap="sq">
            <a:solidFill>
              <a:schemeClr val="tx1">
                <a:lumMod val="50000"/>
                <a:lumOff val="50000"/>
              </a:schemeClr>
            </a:solidFill>
            <a:prstDash val="dash"/>
          </a:ln>
        </p:spPr>
        <p:style>
          <a:lnRef idx="1">
            <a:schemeClr val="accent1"/>
          </a:lnRef>
          <a:fillRef idx="0">
            <a:schemeClr val="accent1"/>
          </a:fillRef>
          <a:effectRef idx="0">
            <a:schemeClr val="dk1"/>
          </a:effectRef>
          <a:fontRef idx="minor">
            <a:schemeClr val="lt1"/>
          </a:fontRef>
        </p:style>
      </p:cxnSp>
      <p:sp>
        <p:nvSpPr>
          <p:cNvPr id="20" name="正方形/長方形 19">
            <a:extLst>
              <a:ext uri="{FF2B5EF4-FFF2-40B4-BE49-F238E27FC236}">
                <a16:creationId xmlns:a16="http://schemas.microsoft.com/office/drawing/2014/main" id="{C89330EF-0F0E-1B45-0EA1-5208C2C91F2D}"/>
              </a:ext>
            </a:extLst>
          </p:cNvPr>
          <p:cNvSpPr/>
          <p:nvPr/>
        </p:nvSpPr>
        <p:spPr>
          <a:xfrm>
            <a:off x="273049" y="1125000"/>
            <a:ext cx="9359899" cy="359913"/>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a:lnSpc>
                <a:spcPct val="100000"/>
              </a:lnSpc>
            </a:pPr>
            <a:r>
              <a:rPr kumimoji="1" lang="ja-JP" altLang="en-US" sz="1400" b="1">
                <a:solidFill>
                  <a:schemeClr val="tx1"/>
                </a:solidFill>
                <a:latin typeface="Meiryo UI" panose="020B0604030504040204" pitchFamily="50" charset="-128"/>
                <a:ea typeface="Meiryo UI" panose="020B0604030504040204" pitchFamily="50" charset="-128"/>
              </a:rPr>
              <a:t>例</a:t>
            </a:r>
            <a:r>
              <a:rPr kumimoji="1" lang="en-US" altLang="ja-JP" sz="1400" b="1">
                <a:solidFill>
                  <a:schemeClr val="tx1"/>
                </a:solidFill>
                <a:latin typeface="Meiryo UI" panose="020B0604030504040204" pitchFamily="50" charset="-128"/>
                <a:ea typeface="Meiryo UI" panose="020B0604030504040204" pitchFamily="50" charset="-128"/>
              </a:rPr>
              <a:t>3</a:t>
            </a:r>
            <a:r>
              <a:rPr kumimoji="1" lang="ja-JP" altLang="en-US" sz="1400" b="1">
                <a:solidFill>
                  <a:schemeClr val="tx1"/>
                </a:solidFill>
                <a:latin typeface="Meiryo UI" panose="020B0604030504040204" pitchFamily="50" charset="-128"/>
                <a:ea typeface="Meiryo UI" panose="020B0604030504040204" pitchFamily="50" charset="-128"/>
              </a:rPr>
              <a:t>）</a:t>
            </a:r>
            <a:endParaRPr kumimoji="1" lang="en-US" altLang="ja-JP" sz="1400" b="1">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68CD4997-02E4-34B9-32C3-40E221EBDE14}"/>
              </a:ext>
            </a:extLst>
          </p:cNvPr>
          <p:cNvSpPr/>
          <p:nvPr/>
        </p:nvSpPr>
        <p:spPr>
          <a:xfrm>
            <a:off x="1569000" y="1503019"/>
            <a:ext cx="3960000" cy="360394"/>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r>
              <a:rPr kumimoji="1" lang="ja-JP" altLang="en-US" b="1">
                <a:solidFill>
                  <a:schemeClr val="bg1"/>
                </a:solidFill>
                <a:latin typeface="Meiryo UI" panose="020B0604030504040204" pitchFamily="50" charset="-128"/>
                <a:ea typeface="Meiryo UI" panose="020B0604030504040204" pitchFamily="50" charset="-128"/>
              </a:rPr>
              <a:t>課題</a:t>
            </a:r>
          </a:p>
        </p:txBody>
      </p:sp>
      <p:sp>
        <p:nvSpPr>
          <p:cNvPr id="22" name="正方形/長方形 21">
            <a:extLst>
              <a:ext uri="{FF2B5EF4-FFF2-40B4-BE49-F238E27FC236}">
                <a16:creationId xmlns:a16="http://schemas.microsoft.com/office/drawing/2014/main" id="{FF51F6A4-C6DC-C37D-9B3D-8E35C5D06729}"/>
              </a:ext>
            </a:extLst>
          </p:cNvPr>
          <p:cNvSpPr/>
          <p:nvPr/>
        </p:nvSpPr>
        <p:spPr>
          <a:xfrm>
            <a:off x="5673000" y="1503019"/>
            <a:ext cx="3960000" cy="360394"/>
          </a:xfrm>
          <a:prstGeom prst="rect">
            <a:avLst/>
          </a:prstGeom>
          <a:solidFill>
            <a:schemeClr val="tx2">
              <a:lumMod val="75000"/>
            </a:schemeClr>
          </a:solidFill>
          <a:ln w="9525">
            <a:noFill/>
          </a:ln>
        </p:spPr>
        <p:style>
          <a:lnRef idx="0">
            <a:schemeClr val="accent1"/>
          </a:lnRef>
          <a:fillRef idx="1">
            <a:schemeClr val="accent1"/>
          </a:fillRef>
          <a:effectRef idx="0">
            <a:schemeClr val="dk1"/>
          </a:effectRef>
          <a:fontRef idx="minor">
            <a:schemeClr val="lt1"/>
          </a:fontRef>
        </p:style>
        <p:txBody>
          <a:bodyPr rtlCol="0" anchor="t"/>
          <a:lstStyle/>
          <a:p>
            <a:pPr algn="ctr">
              <a:lnSpc>
                <a:spcPct val="100000"/>
              </a:lnSpc>
            </a:pPr>
            <a:r>
              <a:rPr kumimoji="1" lang="ja-JP" altLang="en-US" b="1">
                <a:solidFill>
                  <a:schemeClr val="bg1"/>
                </a:solidFill>
                <a:latin typeface="Meiryo UI" panose="020B0604030504040204" pitchFamily="50" charset="-128"/>
                <a:ea typeface="Meiryo UI" panose="020B0604030504040204" pitchFamily="50" charset="-128"/>
              </a:rPr>
              <a:t>対応方針</a:t>
            </a:r>
          </a:p>
        </p:txBody>
      </p:sp>
      <p:sp>
        <p:nvSpPr>
          <p:cNvPr id="2" name="正方形/長方形 1">
            <a:extLst>
              <a:ext uri="{FF2B5EF4-FFF2-40B4-BE49-F238E27FC236}">
                <a16:creationId xmlns:a16="http://schemas.microsoft.com/office/drawing/2014/main" id="{192EB203-7228-485B-9408-3310BC3B0233}"/>
              </a:ext>
            </a:extLst>
          </p:cNvPr>
          <p:cNvSpPr/>
          <p:nvPr/>
        </p:nvSpPr>
        <p:spPr>
          <a:xfrm>
            <a:off x="1569000" y="1916832"/>
            <a:ext cx="3960000" cy="6732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 name="正方形/長方形 2">
            <a:extLst>
              <a:ext uri="{FF2B5EF4-FFF2-40B4-BE49-F238E27FC236}">
                <a16:creationId xmlns:a16="http://schemas.microsoft.com/office/drawing/2014/main" id="{8A619EAA-58F5-246B-08FE-9E0878071AC5}"/>
              </a:ext>
            </a:extLst>
          </p:cNvPr>
          <p:cNvSpPr/>
          <p:nvPr/>
        </p:nvSpPr>
        <p:spPr>
          <a:xfrm>
            <a:off x="1569000" y="2734501"/>
            <a:ext cx="3960000" cy="6732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 name="正方形/長方形 3">
            <a:extLst>
              <a:ext uri="{FF2B5EF4-FFF2-40B4-BE49-F238E27FC236}">
                <a16:creationId xmlns:a16="http://schemas.microsoft.com/office/drawing/2014/main" id="{FD533527-5C6A-A0A2-5973-C113C5DB516A}"/>
              </a:ext>
            </a:extLst>
          </p:cNvPr>
          <p:cNvSpPr/>
          <p:nvPr/>
        </p:nvSpPr>
        <p:spPr>
          <a:xfrm>
            <a:off x="1569000" y="3552170"/>
            <a:ext cx="3960000" cy="6732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3BD3F1C7-BCED-DC1C-C427-BA254DC6A059}"/>
              </a:ext>
            </a:extLst>
          </p:cNvPr>
          <p:cNvSpPr/>
          <p:nvPr/>
        </p:nvSpPr>
        <p:spPr>
          <a:xfrm>
            <a:off x="1569000" y="4369839"/>
            <a:ext cx="3960000" cy="6732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3" name="正方形/長方形 22">
            <a:extLst>
              <a:ext uri="{FF2B5EF4-FFF2-40B4-BE49-F238E27FC236}">
                <a16:creationId xmlns:a16="http://schemas.microsoft.com/office/drawing/2014/main" id="{3212DE83-2CC4-AA16-CE7B-BBFE57B8620D}"/>
              </a:ext>
            </a:extLst>
          </p:cNvPr>
          <p:cNvSpPr/>
          <p:nvPr/>
        </p:nvSpPr>
        <p:spPr>
          <a:xfrm>
            <a:off x="1569000" y="5187508"/>
            <a:ext cx="3960000" cy="6732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4" name="正方形/長方形 23">
            <a:extLst>
              <a:ext uri="{FF2B5EF4-FFF2-40B4-BE49-F238E27FC236}">
                <a16:creationId xmlns:a16="http://schemas.microsoft.com/office/drawing/2014/main" id="{D9162544-AD96-7188-F73F-AEC4983C74C3}"/>
              </a:ext>
            </a:extLst>
          </p:cNvPr>
          <p:cNvSpPr/>
          <p:nvPr/>
        </p:nvSpPr>
        <p:spPr>
          <a:xfrm>
            <a:off x="1569000" y="6005178"/>
            <a:ext cx="3960000" cy="6732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483A4501-4ED6-84E0-F321-D9A5E6282CEE}"/>
              </a:ext>
            </a:extLst>
          </p:cNvPr>
          <p:cNvSpPr/>
          <p:nvPr/>
        </p:nvSpPr>
        <p:spPr>
          <a:xfrm>
            <a:off x="5673000" y="1916832"/>
            <a:ext cx="3960000" cy="6732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F7E51843-222D-23A4-C06E-675247E751EC}"/>
              </a:ext>
            </a:extLst>
          </p:cNvPr>
          <p:cNvSpPr/>
          <p:nvPr/>
        </p:nvSpPr>
        <p:spPr>
          <a:xfrm>
            <a:off x="5673000" y="2734501"/>
            <a:ext cx="3960000" cy="6732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133B4503-2AB1-8457-A956-DAA953ACA6A9}"/>
              </a:ext>
            </a:extLst>
          </p:cNvPr>
          <p:cNvSpPr/>
          <p:nvPr/>
        </p:nvSpPr>
        <p:spPr>
          <a:xfrm>
            <a:off x="5673000" y="3552170"/>
            <a:ext cx="3960000" cy="6732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A151F679-637F-6B14-A071-AF8F070FCAC9}"/>
              </a:ext>
            </a:extLst>
          </p:cNvPr>
          <p:cNvSpPr/>
          <p:nvPr/>
        </p:nvSpPr>
        <p:spPr>
          <a:xfrm>
            <a:off x="5673000" y="4369839"/>
            <a:ext cx="3960000" cy="6732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9A08628F-0547-5474-012D-4B6FE95EE98A}"/>
              </a:ext>
            </a:extLst>
          </p:cNvPr>
          <p:cNvSpPr/>
          <p:nvPr/>
        </p:nvSpPr>
        <p:spPr>
          <a:xfrm>
            <a:off x="5673000" y="5187508"/>
            <a:ext cx="3960000" cy="6732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09F48A50-17BE-65C6-6811-B1CB8659CE3D}"/>
              </a:ext>
            </a:extLst>
          </p:cNvPr>
          <p:cNvSpPr/>
          <p:nvPr/>
        </p:nvSpPr>
        <p:spPr>
          <a:xfrm>
            <a:off x="5673000" y="6005178"/>
            <a:ext cx="3960000" cy="673200"/>
          </a:xfrm>
          <a:prstGeom prst="rect">
            <a:avLst/>
          </a:prstGeom>
          <a:noFill/>
          <a:ln w="9525">
            <a:noFill/>
          </a:ln>
        </p:spPr>
        <p:style>
          <a:lnRef idx="0">
            <a:schemeClr val="accent1"/>
          </a:lnRef>
          <a:fillRef idx="1">
            <a:schemeClr val="accent1"/>
          </a:fillRef>
          <a:effectRef idx="0">
            <a:schemeClr val="dk1"/>
          </a:effectRef>
          <a:fontRef idx="minor">
            <a:schemeClr val="lt1"/>
          </a:fontRef>
        </p:style>
        <p:txBody>
          <a:bodyPr rtlCol="0" anchor="t"/>
          <a:lstStyle/>
          <a:p>
            <a:pPr marL="285750" indent="-285750">
              <a:lnSpc>
                <a:spcPct val="100000"/>
              </a:lnSpc>
              <a:buFont typeface="Arial" panose="020B0604020202020204" pitchFamily="34" charset="0"/>
              <a:buChar char="•"/>
            </a:pPr>
            <a:r>
              <a:rPr kumimoji="1" lang="en-US" altLang="ja-JP" sz="1400" err="1">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lnSpc>
                <a:spcPct val="100000"/>
              </a:lnSpc>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2" name="スライド番号プレースホルダー 31">
            <a:extLst>
              <a:ext uri="{FF2B5EF4-FFF2-40B4-BE49-F238E27FC236}">
                <a16:creationId xmlns:a16="http://schemas.microsoft.com/office/drawing/2014/main" id="{F53DBEEB-9BCB-A038-DFCE-3CBC578D71EA}"/>
              </a:ext>
            </a:extLst>
          </p:cNvPr>
          <p:cNvSpPr>
            <a:spLocks noGrp="1"/>
          </p:cNvSpPr>
          <p:nvPr>
            <p:ph type="sldNum" sz="quarter" idx="12"/>
          </p:nvPr>
        </p:nvSpPr>
        <p:spPr/>
        <p:txBody>
          <a:bodyPr/>
          <a:lstStyle/>
          <a:p>
            <a:fld id="{D9550142-B990-490A-A107-ED7302A7FD52}" type="slidenum">
              <a:rPr kumimoji="1" lang="ja-JP" altLang="en-US" smtClean="0"/>
              <a:t>9</a:t>
            </a:fld>
            <a:endParaRPr kumimoji="1" lang="ja-JP" altLang="en-US"/>
          </a:p>
        </p:txBody>
      </p:sp>
    </p:spTree>
    <p:extLst>
      <p:ext uri="{BB962C8B-B14F-4D97-AF65-F5344CB8AC3E}">
        <p14:creationId xmlns:p14="http://schemas.microsoft.com/office/powerpoint/2010/main" val="42480189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358,1,令和４年度補正中小企業活性化・事業承継総合支援事業統合方針書（フォーマット）"/>
</p:tagLst>
</file>

<file path=ppt/theme/theme1.xml><?xml version="1.0" encoding="utf-8"?>
<a:theme xmlns:a="http://schemas.openxmlformats.org/drawingml/2006/main" name="【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B7D664C5-CCAF-421C-963D-506CF0AB2DB4}" vid="{F6C70EF9-1A84-446C-8597-70017663E58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2996</Words>
  <Application>Microsoft Office PowerPoint</Application>
  <PresentationFormat>A4 210 x 297 mm</PresentationFormat>
  <Paragraphs>887</Paragraphs>
  <Slides>24</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24</vt:i4>
      </vt:variant>
    </vt:vector>
  </HeadingPairs>
  <TitlesOfParts>
    <vt:vector size="31" baseType="lpstr">
      <vt:lpstr>Meiryo UI</vt:lpstr>
      <vt:lpstr>ＭＳ Ｐゴシック</vt:lpstr>
      <vt:lpstr>メイリオ</vt:lpstr>
      <vt:lpstr>Arial</vt:lpstr>
      <vt:lpstr>Calibri</vt:lpstr>
      <vt:lpstr>Wingdings</vt:lpstr>
      <vt:lpstr>【機○・記載例なし】</vt:lpstr>
      <vt:lpstr>PMI実践ツール③ 統合方針書（フォーマット）</vt:lpstr>
      <vt:lpstr>アジェンダ</vt:lpstr>
      <vt:lpstr>１．企業紹介</vt:lpstr>
      <vt:lpstr>2．M&amp;Aの目的・成功の定義</vt:lpstr>
      <vt:lpstr>3．目指すグループ・組織体制</vt:lpstr>
      <vt:lpstr>3．目指すグループ・組織体制</vt:lpstr>
      <vt:lpstr>4．課題・対応方針（PMIの取組領域の視点に基づく整理）</vt:lpstr>
      <vt:lpstr>4．課題・対応方針（関係者との信頼関係構築の視点に基づく整理）</vt:lpstr>
      <vt:lpstr>4．課題・対応方針（経営・業務統合の視点に基づく整理）</vt:lpstr>
      <vt:lpstr>5．PMI推進体制</vt:lpstr>
      <vt:lpstr>5．PMI推進体制</vt:lpstr>
      <vt:lpstr>6．会議体の持ち方（振り返りの方針）</vt:lpstr>
      <vt:lpstr>参考 （「現状把握」結果の様々な示し方）</vt:lpstr>
      <vt:lpstr>（参考）現状把握｜定量分析①（売上）</vt:lpstr>
      <vt:lpstr>（参考）現状把握｜定量分析①（コスト）</vt:lpstr>
      <vt:lpstr>（参考）現状把握｜定量分析②（売上・収益性指標）</vt:lpstr>
      <vt:lpstr>（参考）現状把握｜定性分析①（業務フロー・商流）</vt:lpstr>
      <vt:lpstr>（参考）現状把握｜定性分析②（4つの視点）</vt:lpstr>
      <vt:lpstr>（参考）現状把握｜定性分析③（管理機能）</vt:lpstr>
      <vt:lpstr>（参考）中小PMIの売上・コストシナジー特定マップ</vt:lpstr>
      <vt:lpstr>（参考）PEST分析（自社を取り巻く外部環境の影響予測）</vt:lpstr>
      <vt:lpstr>（参考）5フォース分析（業界における潜在リスクの把握）</vt:lpstr>
      <vt:lpstr>（参考）3C分析（顧客と競合を踏まえた自社の状況理解）</vt:lpstr>
      <vt:lpstr>（参考）SWOT分析（市場機会・事業課題の明確化）</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2024-03-26T02:34:40Z</dcterms:created>
  <dcterms:modified xsi:type="dcterms:W3CDTF">2024-03-27T11:17:25Z</dcterms:modified>
</cp:coreProperties>
</file>