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
  </p:notesMasterIdLst>
  <p:handoutMasterIdLst>
    <p:handoutMasterId r:id="rId4"/>
  </p:handoutMasterIdLst>
  <p:sldIdLst>
    <p:sldId id="294" r:id="rId2"/>
  </p:sldIdLst>
  <p:sldSz cx="6858000" cy="9906000" type="A4"/>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256">
          <p15:clr>
            <a:srgbClr val="A4A3A4"/>
          </p15:clr>
        </p15:guide>
        <p15:guide id="2" orient="horz" pos="5976">
          <p15:clr>
            <a:srgbClr val="A4A3A4"/>
          </p15:clr>
        </p15:guide>
        <p15:guide id="3" orient="horz" pos="4073">
          <p15:clr>
            <a:srgbClr val="A4A3A4"/>
          </p15:clr>
        </p15:guide>
        <p15:guide id="4" orient="horz" pos="312">
          <p15:clr>
            <a:srgbClr val="A4A3A4"/>
          </p15:clr>
        </p15:guide>
        <p15:guide id="5" orient="horz" pos="2167">
          <p15:clr>
            <a:srgbClr val="A4A3A4"/>
          </p15:clr>
        </p15:guide>
        <p15:guide id="6" orient="horz" pos="465">
          <p15:clr>
            <a:srgbClr val="A4A3A4"/>
          </p15:clr>
        </p15:guide>
        <p15:guide id="7" orient="horz" pos="879">
          <p15:clr>
            <a:srgbClr val="A4A3A4"/>
          </p15:clr>
        </p15:guide>
        <p15:guide id="8" orient="horz" pos="1062">
          <p15:clr>
            <a:srgbClr val="A4A3A4"/>
          </p15:clr>
        </p15:guide>
        <p15:guide id="9" orient="horz" pos="1170">
          <p15:clr>
            <a:srgbClr val="A4A3A4"/>
          </p15:clr>
        </p15:guide>
        <p15:guide id="10" orient="horz" pos="971">
          <p15:clr>
            <a:srgbClr val="A4A3A4"/>
          </p15:clr>
        </p15:guide>
        <p15:guide id="11" orient="horz" pos="1251">
          <p15:clr>
            <a:srgbClr val="A4A3A4"/>
          </p15:clr>
        </p15:guide>
        <p15:guide id="12" pos="73">
          <p15:clr>
            <a:srgbClr val="A4A3A4"/>
          </p15:clr>
        </p15:guide>
        <p15:guide id="13" pos="2614">
          <p15:clr>
            <a:srgbClr val="A4A3A4"/>
          </p15:clr>
        </p15:guide>
        <p15:guide id="14" pos="2160">
          <p15:clr>
            <a:srgbClr val="A4A3A4"/>
          </p15:clr>
        </p15:guide>
        <p15:guide id="15" pos="2069">
          <p15:clr>
            <a:srgbClr val="A4A3A4"/>
          </p15:clr>
        </p15:guide>
        <p15:guide id="16" pos="164">
          <p15:clr>
            <a:srgbClr val="A4A3A4"/>
          </p15:clr>
        </p15:guide>
        <p15:guide id="17" pos="4247">
          <p15:clr>
            <a:srgbClr val="A4A3A4"/>
          </p15:clr>
        </p15:guide>
        <p15:guide id="18" pos="2251">
          <p15:clr>
            <a:srgbClr val="A4A3A4"/>
          </p15:clr>
        </p15:guide>
        <p15:guide id="19" pos="4065">
          <p15:clr>
            <a:srgbClr val="A4A3A4"/>
          </p15:clr>
        </p15:guide>
        <p15:guide id="20" pos="2115">
          <p15:clr>
            <a:srgbClr val="A4A3A4"/>
          </p15:clr>
        </p15:guide>
        <p15:guide id="21" pos="2205">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80"/>
    <a:srgbClr val="006666"/>
    <a:srgbClr val="FF6600"/>
    <a:srgbClr val="CC3300"/>
    <a:srgbClr val="FFFF99"/>
    <a:srgbClr val="00807F"/>
    <a:srgbClr val="FFCCCC"/>
    <a:srgbClr val="CB4659"/>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106" y="58"/>
      </p:cViewPr>
      <p:guideLst>
        <p:guide orient="horz" pos="3256"/>
        <p:guide orient="horz" pos="5976"/>
        <p:guide orient="horz" pos="4073"/>
        <p:guide orient="horz" pos="312"/>
        <p:guide orient="horz" pos="2167"/>
        <p:guide orient="horz" pos="465"/>
        <p:guide orient="horz" pos="879"/>
        <p:guide orient="horz" pos="1062"/>
        <p:guide orient="horz" pos="1170"/>
        <p:guide orient="horz" pos="971"/>
        <p:guide orient="horz" pos="1251"/>
        <p:guide pos="73"/>
        <p:guide pos="2614"/>
        <p:guide pos="2160"/>
        <p:guide pos="2069"/>
        <p:guide pos="164"/>
        <p:guide pos="4247"/>
        <p:guide pos="2251"/>
        <p:guide pos="4065"/>
        <p:guide pos="2115"/>
        <p:guide pos="220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7301" cy="496888"/>
          </a:xfrm>
          <a:prstGeom prst="rect">
            <a:avLst/>
          </a:prstGeom>
          <a:noFill/>
          <a:ln w="9525">
            <a:noFill/>
            <a:miter lim="800000"/>
            <a:headEnd/>
            <a:tailEnd/>
          </a:ln>
          <a:effectLst/>
        </p:spPr>
        <p:txBody>
          <a:bodyPr vert="horz" wrap="square" lIns="91791" tIns="45894" rIns="91791" bIns="45894" numCol="1" anchor="t" anchorCtr="0" compatLnSpc="1">
            <a:prstTxWarp prst="textNoShape">
              <a:avLst/>
            </a:prstTxWarp>
          </a:bodyPr>
          <a:lstStyle>
            <a:lvl1pPr defTabSz="917575">
              <a:lnSpc>
                <a:spcPct val="100000"/>
              </a:lnSpc>
              <a:defRPr sz="1200">
                <a:latin typeface="Times New Roman" pitchFamily="18" charset="0"/>
                <a:ea typeface="ＭＳ Ｐゴシック" charset="-128"/>
              </a:defRPr>
            </a:lvl1pPr>
          </a:lstStyle>
          <a:p>
            <a:pPr>
              <a:defRPr/>
            </a:pPr>
            <a:endParaRPr lang="en-US" altLang="ja-JP" dirty="0"/>
          </a:p>
        </p:txBody>
      </p:sp>
      <p:sp>
        <p:nvSpPr>
          <p:cNvPr id="4099" name="Rectangle 3"/>
          <p:cNvSpPr>
            <a:spLocks noGrp="1" noChangeArrowheads="1"/>
          </p:cNvSpPr>
          <p:nvPr>
            <p:ph type="dt" sz="quarter" idx="1"/>
          </p:nvPr>
        </p:nvSpPr>
        <p:spPr bwMode="auto">
          <a:xfrm>
            <a:off x="3858314" y="0"/>
            <a:ext cx="2947300" cy="496888"/>
          </a:xfrm>
          <a:prstGeom prst="rect">
            <a:avLst/>
          </a:prstGeom>
          <a:noFill/>
          <a:ln w="9525">
            <a:noFill/>
            <a:miter lim="800000"/>
            <a:headEnd/>
            <a:tailEnd/>
          </a:ln>
          <a:effectLst/>
        </p:spPr>
        <p:txBody>
          <a:bodyPr vert="horz" wrap="square" lIns="91791" tIns="45894" rIns="91791" bIns="45894" numCol="1" anchor="t" anchorCtr="0" compatLnSpc="1">
            <a:prstTxWarp prst="textNoShape">
              <a:avLst/>
            </a:prstTxWarp>
          </a:bodyPr>
          <a:lstStyle>
            <a:lvl1pPr algn="r" defTabSz="917575">
              <a:lnSpc>
                <a:spcPct val="100000"/>
              </a:lnSpc>
              <a:defRPr sz="1200">
                <a:latin typeface="Times New Roman" pitchFamily="18" charset="0"/>
                <a:ea typeface="ＭＳ Ｐゴシック" charset="-128"/>
              </a:defRPr>
            </a:lvl1pPr>
          </a:lstStyle>
          <a:p>
            <a:pPr>
              <a:defRPr/>
            </a:pPr>
            <a:endParaRPr lang="en-US" altLang="ja-JP" dirty="0"/>
          </a:p>
        </p:txBody>
      </p:sp>
      <p:sp>
        <p:nvSpPr>
          <p:cNvPr id="4100" name="Rectangle 4"/>
          <p:cNvSpPr>
            <a:spLocks noGrp="1" noChangeArrowheads="1"/>
          </p:cNvSpPr>
          <p:nvPr>
            <p:ph type="ftr" sz="quarter" idx="2"/>
          </p:nvPr>
        </p:nvSpPr>
        <p:spPr bwMode="auto">
          <a:xfrm>
            <a:off x="0" y="9442450"/>
            <a:ext cx="2947301" cy="496888"/>
          </a:xfrm>
          <a:prstGeom prst="rect">
            <a:avLst/>
          </a:prstGeom>
          <a:noFill/>
          <a:ln w="9525">
            <a:noFill/>
            <a:miter lim="800000"/>
            <a:headEnd/>
            <a:tailEnd/>
          </a:ln>
          <a:effectLst/>
        </p:spPr>
        <p:txBody>
          <a:bodyPr vert="horz" wrap="square" lIns="91791" tIns="45894" rIns="91791" bIns="45894" numCol="1" anchor="b" anchorCtr="0" compatLnSpc="1">
            <a:prstTxWarp prst="textNoShape">
              <a:avLst/>
            </a:prstTxWarp>
          </a:bodyPr>
          <a:lstStyle>
            <a:lvl1pPr defTabSz="917575">
              <a:lnSpc>
                <a:spcPct val="100000"/>
              </a:lnSpc>
              <a:defRPr sz="1200">
                <a:latin typeface="Times New Roman" pitchFamily="18" charset="0"/>
                <a:ea typeface="ＭＳ Ｐゴシック" charset="-128"/>
              </a:defRPr>
            </a:lvl1pPr>
          </a:lstStyle>
          <a:p>
            <a:pPr>
              <a:defRPr/>
            </a:pPr>
            <a:endParaRPr lang="en-US" altLang="ja-JP" dirty="0"/>
          </a:p>
        </p:txBody>
      </p:sp>
      <p:sp>
        <p:nvSpPr>
          <p:cNvPr id="4101" name="Rectangle 5"/>
          <p:cNvSpPr>
            <a:spLocks noGrp="1" noChangeArrowheads="1"/>
          </p:cNvSpPr>
          <p:nvPr>
            <p:ph type="sldNum" sz="quarter" idx="3"/>
          </p:nvPr>
        </p:nvSpPr>
        <p:spPr bwMode="auto">
          <a:xfrm>
            <a:off x="3858314" y="9442450"/>
            <a:ext cx="2947300" cy="496888"/>
          </a:xfrm>
          <a:prstGeom prst="rect">
            <a:avLst/>
          </a:prstGeom>
          <a:noFill/>
          <a:ln w="9525">
            <a:noFill/>
            <a:miter lim="800000"/>
            <a:headEnd/>
            <a:tailEnd/>
          </a:ln>
          <a:effectLst/>
        </p:spPr>
        <p:txBody>
          <a:bodyPr vert="horz" wrap="square" lIns="91791" tIns="45894" rIns="91791" bIns="45894" numCol="1" anchor="b" anchorCtr="0" compatLnSpc="1">
            <a:prstTxWarp prst="textNoShape">
              <a:avLst/>
            </a:prstTxWarp>
          </a:bodyPr>
          <a:lstStyle>
            <a:lvl1pPr algn="r" defTabSz="917575">
              <a:lnSpc>
                <a:spcPct val="100000"/>
              </a:lnSpc>
              <a:defRPr sz="1200">
                <a:latin typeface="Times New Roman" pitchFamily="18" charset="0"/>
                <a:ea typeface="ＭＳ Ｐゴシック" charset="-128"/>
              </a:defRPr>
            </a:lvl1pPr>
          </a:lstStyle>
          <a:p>
            <a:pPr>
              <a:defRPr/>
            </a:pPr>
            <a:fld id="{A13A0982-75C4-4471-9FDD-5581406D30D3}" type="slidenum">
              <a:rPr lang="en-US" altLang="ja-JP"/>
              <a:pPr>
                <a:defRPr/>
              </a:pPr>
              <a:t>‹#›</a:t>
            </a:fld>
            <a:endParaRPr lang="en-US" altLang="ja-JP" dirty="0"/>
          </a:p>
        </p:txBody>
      </p:sp>
    </p:spTree>
    <p:extLst>
      <p:ext uri="{BB962C8B-B14F-4D97-AF65-F5344CB8AC3E}">
        <p14:creationId xmlns:p14="http://schemas.microsoft.com/office/powerpoint/2010/main" val="4116460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2948887"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nSpc>
                <a:spcPct val="100000"/>
              </a:lnSpc>
              <a:defRPr sz="1200">
                <a:latin typeface="Times New Roman" pitchFamily="18" charset="0"/>
                <a:ea typeface="ＭＳ Ｐゴシック" charset="-128"/>
              </a:defRPr>
            </a:lvl1pPr>
          </a:lstStyle>
          <a:p>
            <a:pPr>
              <a:defRPr/>
            </a:pPr>
            <a:endParaRPr lang="en-US" altLang="ja-JP" dirty="0"/>
          </a:p>
        </p:txBody>
      </p:sp>
      <p:sp>
        <p:nvSpPr>
          <p:cNvPr id="26627" name="Rectangle 3"/>
          <p:cNvSpPr>
            <a:spLocks noGrp="1" noChangeArrowheads="1"/>
          </p:cNvSpPr>
          <p:nvPr>
            <p:ph type="dt" idx="1"/>
          </p:nvPr>
        </p:nvSpPr>
        <p:spPr bwMode="auto">
          <a:xfrm>
            <a:off x="3855140" y="0"/>
            <a:ext cx="2948887"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lnSpc>
                <a:spcPct val="100000"/>
              </a:lnSpc>
              <a:defRPr sz="1200">
                <a:latin typeface="Times New Roman" pitchFamily="18" charset="0"/>
                <a:ea typeface="ＭＳ Ｐゴシック" charset="-128"/>
              </a:defRPr>
            </a:lvl1pPr>
          </a:lstStyle>
          <a:p>
            <a:pPr>
              <a:defRPr/>
            </a:pPr>
            <a:endParaRPr lang="en-US" altLang="ja-JP" dirty="0"/>
          </a:p>
        </p:txBody>
      </p:sp>
      <p:sp>
        <p:nvSpPr>
          <p:cNvPr id="3076" name="Rectangle 4"/>
          <p:cNvSpPr>
            <a:spLocks noGrp="1" noRot="1" noChangeAspect="1" noChangeArrowheads="1" noTextEdit="1"/>
          </p:cNvSpPr>
          <p:nvPr>
            <p:ph type="sldImg" idx="2"/>
          </p:nvPr>
        </p:nvSpPr>
        <p:spPr bwMode="auto">
          <a:xfrm>
            <a:off x="2116138" y="746125"/>
            <a:ext cx="2576512" cy="3725863"/>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80879" y="4721225"/>
            <a:ext cx="5443856" cy="44719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6630" name="Rectangle 6"/>
          <p:cNvSpPr>
            <a:spLocks noGrp="1" noChangeArrowheads="1"/>
          </p:cNvSpPr>
          <p:nvPr>
            <p:ph type="ftr" sz="quarter" idx="4"/>
          </p:nvPr>
        </p:nvSpPr>
        <p:spPr bwMode="auto">
          <a:xfrm>
            <a:off x="1" y="9440864"/>
            <a:ext cx="2948887" cy="496887"/>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nSpc>
                <a:spcPct val="100000"/>
              </a:lnSpc>
              <a:defRPr sz="1200">
                <a:latin typeface="Times New Roman" pitchFamily="18" charset="0"/>
                <a:ea typeface="ＭＳ Ｐゴシック" charset="-128"/>
              </a:defRPr>
            </a:lvl1pPr>
          </a:lstStyle>
          <a:p>
            <a:pPr>
              <a:defRPr/>
            </a:pPr>
            <a:endParaRPr lang="en-US" altLang="ja-JP" dirty="0"/>
          </a:p>
        </p:txBody>
      </p:sp>
      <p:sp>
        <p:nvSpPr>
          <p:cNvPr id="26631" name="Rectangle 7"/>
          <p:cNvSpPr>
            <a:spLocks noGrp="1" noChangeArrowheads="1"/>
          </p:cNvSpPr>
          <p:nvPr>
            <p:ph type="sldNum" sz="quarter" idx="5"/>
          </p:nvPr>
        </p:nvSpPr>
        <p:spPr bwMode="auto">
          <a:xfrm>
            <a:off x="3855140" y="9440864"/>
            <a:ext cx="2948887" cy="496887"/>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lnSpc>
                <a:spcPct val="100000"/>
              </a:lnSpc>
              <a:defRPr sz="1200">
                <a:latin typeface="Times New Roman" pitchFamily="18" charset="0"/>
                <a:ea typeface="ＭＳ Ｐゴシック" charset="-128"/>
              </a:defRPr>
            </a:lvl1pPr>
          </a:lstStyle>
          <a:p>
            <a:pPr>
              <a:defRPr/>
            </a:pPr>
            <a:fld id="{B1B58426-B95C-4D29-A59C-75B2E8222D26}" type="slidenum">
              <a:rPr lang="en-US" altLang="ja-JP"/>
              <a:pPr>
                <a:defRPr/>
              </a:pPr>
              <a:t>‹#›</a:t>
            </a:fld>
            <a:endParaRPr lang="en-US" altLang="ja-JP" dirty="0"/>
          </a:p>
        </p:txBody>
      </p:sp>
    </p:spTree>
    <p:extLst>
      <p:ext uri="{BB962C8B-B14F-4D97-AF65-F5344CB8AC3E}">
        <p14:creationId xmlns:p14="http://schemas.microsoft.com/office/powerpoint/2010/main" val="3602692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C88E1E1-2E98-42F3-B5ED-4D156ADF3DFC}"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305839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53C699A-8EC2-44C8-A211-D573D3E625B8}" type="datetimeFigureOut">
              <a:rPr lang="ja-JP" altLang="en-US"/>
              <a:pPr>
                <a:defRPr/>
              </a:pPr>
              <a:t>2025/3/26</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57ADFFA4-187F-478E-B7A9-A4725ED65DE1}" type="slidenum">
              <a:rPr lang="ja-JP" altLang="en-US"/>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6A465B4-C3DE-45AF-828D-4C4471B207BF}" type="datetimeFigureOut">
              <a:rPr lang="ja-JP" altLang="en-US"/>
              <a:pPr>
                <a:defRPr/>
              </a:pPr>
              <a:t>2025/3/26</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2656884D-094C-4775-9986-5202C6ECE4F0}" type="slidenum">
              <a:rPr lang="ja-JP" altLang="en-US"/>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7180D44C-772C-44FE-90E2-AF42E86FDE26}" type="datetimeFigureOut">
              <a:rPr lang="ja-JP" altLang="en-US"/>
              <a:pPr>
                <a:defRPr/>
              </a:pPr>
              <a:t>2025/3/26</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07F584B7-A0F3-458E-87F8-6FB60BE6E2E9}" type="slidenum">
              <a:rPr lang="ja-JP" altLang="en-US"/>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430E7495-05A2-48DF-9352-063530AAA466}" type="datetimeFigureOut">
              <a:rPr lang="ja-JP" altLang="en-US"/>
              <a:pPr>
                <a:defRPr/>
              </a:pPr>
              <a:t>2025/3/26</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2C8CDB6F-015D-47E4-B47C-23582AAA8798}" type="slidenum">
              <a:rPr lang="ja-JP" altLang="en-US"/>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0CD460C-D85A-4500-A49C-3F3F3CF3EB37}" type="datetimeFigureOut">
              <a:rPr lang="ja-JP" altLang="en-US"/>
              <a:pPr>
                <a:defRPr/>
              </a:pPr>
              <a:t>2025/3/26</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82891CBC-BE7F-4A45-8414-ED82C7F2C19C}" type="slidenum">
              <a:rPr lang="ja-JP" altLang="en-US"/>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2D9036D1-B4C2-408F-BED7-149B59E8E786}" type="datetimeFigureOut">
              <a:rPr lang="ja-JP" altLang="en-US"/>
              <a:pPr>
                <a:defRPr/>
              </a:pPr>
              <a:t>2025/3/26</a:t>
            </a:fld>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2D275A4B-FF0A-48E1-A3C9-978FE93FB3CE}" type="slidenum">
              <a:rPr lang="ja-JP" altLang="en-US"/>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DF83DC8C-0223-4CDB-9E89-0A61BF4EB246}" type="datetimeFigureOut">
              <a:rPr lang="ja-JP" altLang="en-US"/>
              <a:pPr>
                <a:defRPr/>
              </a:pPr>
              <a:t>2025/3/26</a:t>
            </a:fld>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5F9F8862-07E4-4B24-8F57-FCD99B673BD9}" type="slidenum">
              <a:rPr lang="ja-JP" altLang="en-US"/>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968F8343-442E-4221-AB46-DBFC3B198D83}" type="datetimeFigureOut">
              <a:rPr lang="ja-JP" altLang="en-US"/>
              <a:pPr>
                <a:defRPr/>
              </a:pPr>
              <a:t>2025/3/26</a:t>
            </a:fld>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1D52B182-4BE9-4B46-A388-C6CD04DF6C6F}" type="slidenum">
              <a:rPr lang="ja-JP" altLang="en-US"/>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D36C1B-D77A-4A64-A5D0-825F52D1B78F}" type="datetimeFigureOut">
              <a:rPr lang="ja-JP" altLang="en-US"/>
              <a:pPr>
                <a:defRPr/>
              </a:pPr>
              <a:t>2025/3/26</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D2E5F3B-30B9-41F5-B755-58292E5BE3E3}" type="slidenum">
              <a:rPr lang="ja-JP" altLang="en-US"/>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14FD3BB4-8195-4016-A2C4-2582B3BEC516}" type="datetimeFigureOut">
              <a:rPr lang="ja-JP" altLang="en-US"/>
              <a:pPr>
                <a:defRPr/>
              </a:pPr>
              <a:t>2025/3/26</a:t>
            </a:fld>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0F0B0E6E-9C06-491E-83D3-3A04D6A98143}" type="slidenum">
              <a:rPr lang="ja-JP" altLang="en-US"/>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1BA590F-0AD0-4FBD-8400-D54943B02004}" type="datetimeFigureOut">
              <a:rPr lang="ja-JP" altLang="en-US"/>
              <a:pPr>
                <a:defRPr/>
              </a:pPr>
              <a:t>2025/3/26</a:t>
            </a:fld>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AB0BFD8D-F868-4200-9D19-0AB8E9305CC3}" type="slidenum">
              <a:rPr lang="ja-JP" altLang="en-US"/>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484"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defRPr>
            </a:lvl1pPr>
          </a:lstStyle>
          <a:p>
            <a:pPr>
              <a:defRPr/>
            </a:pPr>
            <a:fld id="{EF80121A-0E8A-4CD0-8E36-AE1264A00E6C}" type="datetimeFigureOut">
              <a:rPr lang="ja-JP" altLang="en-US"/>
              <a:pPr>
                <a:defRPr/>
              </a:pPr>
              <a:t>2025/3/26</a:t>
            </a:fld>
            <a:endParaRPr lang="en-US" altLang="ja-JP" dirty="0"/>
          </a:p>
        </p:txBody>
      </p:sp>
      <p:sp>
        <p:nvSpPr>
          <p:cNvPr id="20485"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128"/>
              </a:defRPr>
            </a:lvl1pPr>
          </a:lstStyle>
          <a:p>
            <a:pPr>
              <a:defRPr/>
            </a:pPr>
            <a:endParaRPr lang="en-US" altLang="ja-JP" dirty="0"/>
          </a:p>
        </p:txBody>
      </p:sp>
      <p:sp>
        <p:nvSpPr>
          <p:cNvPr id="20486"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charset="-128"/>
              </a:defRPr>
            </a:lvl1pPr>
          </a:lstStyle>
          <a:p>
            <a:pPr>
              <a:defRPr/>
            </a:pPr>
            <a:fld id="{93083E3D-28CF-4370-9B58-C5E4C249CC68}"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四角形: 角を丸くする 113">
            <a:extLst>
              <a:ext uri="{FF2B5EF4-FFF2-40B4-BE49-F238E27FC236}">
                <a16:creationId xmlns:a16="http://schemas.microsoft.com/office/drawing/2014/main" id="{A8CD5803-1F97-424D-9E93-A1DA4672583D}"/>
              </a:ext>
            </a:extLst>
          </p:cNvPr>
          <p:cNvSpPr/>
          <p:nvPr/>
        </p:nvSpPr>
        <p:spPr bwMode="auto">
          <a:xfrm>
            <a:off x="3709281" y="1715098"/>
            <a:ext cx="2925197" cy="1201838"/>
          </a:xfrm>
          <a:prstGeom prst="roundRect">
            <a:avLst>
              <a:gd name="adj" fmla="val 4797"/>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55" name="正方形/長方形 71">
            <a:extLst>
              <a:ext uri="{FF2B5EF4-FFF2-40B4-BE49-F238E27FC236}">
                <a16:creationId xmlns:a16="http://schemas.microsoft.com/office/drawing/2014/main" id="{21D38C84-BD80-4DCD-979A-2396594660BC}"/>
              </a:ext>
            </a:extLst>
          </p:cNvPr>
          <p:cNvSpPr>
            <a:spLocks noChangeArrowheads="1"/>
          </p:cNvSpPr>
          <p:nvPr/>
        </p:nvSpPr>
        <p:spPr bwMode="auto">
          <a:xfrm>
            <a:off x="138188" y="778617"/>
            <a:ext cx="6588230" cy="832344"/>
          </a:xfrm>
          <a:prstGeom prst="rect">
            <a:avLst/>
          </a:prstGeom>
          <a:noFill/>
          <a:ln w="12700" algn="ctr">
            <a:noFill/>
            <a:round/>
            <a:headEnd/>
            <a:tailEnd/>
          </a:ln>
        </p:spPr>
        <p:txBody>
          <a:bodyPr lIns="0" tIns="72000" rIns="0" bIns="72000"/>
          <a:lstStyle/>
          <a:p>
            <a:pPr marL="0" marR="0" lvl="3" indent="0" defTabSz="914400" rtl="0" eaLnBrk="1" fontAlgn="auto" latinLnBrk="0" hangingPunct="1">
              <a:lnSpc>
                <a:spcPts val="1800"/>
              </a:lnSpc>
              <a:spcBef>
                <a:spcPts val="0"/>
              </a:spcBef>
              <a:spcAft>
                <a:spcPts val="0"/>
              </a:spcAft>
              <a:buClr>
                <a:srgbClr val="808080"/>
              </a:buClr>
              <a:buSzTx/>
              <a:buFontTx/>
              <a:buNone/>
              <a:tabLst/>
              <a:defRPr/>
            </a:pPr>
            <a:r>
              <a:rPr kumimoji="0" lang="ja-JP" altLang="en-US" sz="1200" b="0" i="0" u="none" strike="noStrike" kern="1200" cap="none" spc="0" normalizeH="0" baseline="0" noProof="0" dirty="0">
                <a:ln>
                  <a:noFill/>
                </a:ln>
                <a:solidFill>
                  <a:srgbClr val="006666"/>
                </a:solidFill>
                <a:effectLst/>
                <a:uLnTx/>
                <a:uFillTx/>
                <a:latin typeface="BIZ UDPゴシック" panose="020B0400000000000000" pitchFamily="50" charset="-128"/>
                <a:ea typeface="BIZ UDPゴシック" panose="020B0400000000000000" pitchFamily="50" charset="-128"/>
                <a:cs typeface="Arial" charset="0"/>
              </a:rPr>
              <a:t>　まちなかの商店街や住宅街など市内の様々な地域で経済を支えてきたお店の閉店や、企業の廃業や増えています。○市の持続可能なまちづくりを進めていくために、事業承継に関するセミナーを開催します。市内企業の経営者の方々や、後継者として事業に取り組んでみたい方など、どなたでも参加できます。参加費は無料です。</a:t>
            </a:r>
            <a:endParaRPr kumimoji="0" lang="en-US" altLang="ja-JP" sz="1200" b="0" i="0" u="none" strike="noStrike" kern="1200" cap="none" spc="0" normalizeH="0" baseline="0" noProof="0" dirty="0">
              <a:ln>
                <a:noFill/>
              </a:ln>
              <a:solidFill>
                <a:srgbClr val="006666"/>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9" name="正方形/長方形 8">
            <a:extLst>
              <a:ext uri="{FF2B5EF4-FFF2-40B4-BE49-F238E27FC236}">
                <a16:creationId xmlns:a16="http://schemas.microsoft.com/office/drawing/2014/main" id="{38982F0E-04E5-412C-9A42-FF8942EF1ADB}"/>
              </a:ext>
            </a:extLst>
          </p:cNvPr>
          <p:cNvSpPr/>
          <p:nvPr/>
        </p:nvSpPr>
        <p:spPr bwMode="auto">
          <a:xfrm>
            <a:off x="-7897" y="-1"/>
            <a:ext cx="6865897" cy="782129"/>
          </a:xfrm>
          <a:prstGeom prst="rect">
            <a:avLst/>
          </a:prstGeom>
          <a:solidFill>
            <a:srgbClr val="FF6600"/>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89" name="正方形/長方形 71">
            <a:extLst>
              <a:ext uri="{FF2B5EF4-FFF2-40B4-BE49-F238E27FC236}">
                <a16:creationId xmlns:a16="http://schemas.microsoft.com/office/drawing/2014/main" id="{0A7908D4-AA3C-47A5-9FD3-22E816700E96}"/>
              </a:ext>
            </a:extLst>
          </p:cNvPr>
          <p:cNvSpPr>
            <a:spLocks noChangeArrowheads="1"/>
          </p:cNvSpPr>
          <p:nvPr/>
        </p:nvSpPr>
        <p:spPr bwMode="auto">
          <a:xfrm>
            <a:off x="3828272" y="1739807"/>
            <a:ext cx="1458318" cy="464870"/>
          </a:xfrm>
          <a:prstGeom prst="rect">
            <a:avLst/>
          </a:prstGeom>
          <a:noFill/>
          <a:ln w="12700" algn="ctr">
            <a:noFill/>
            <a:round/>
            <a:headEnd/>
            <a:tailEnd/>
          </a:ln>
        </p:spPr>
        <p:txBody>
          <a:bodyPr lIns="0" tIns="72000" rIns="0" bIns="72000"/>
          <a:lstStyle/>
          <a:p>
            <a:pPr marL="0" marR="0" lvl="3" indent="0" algn="l" defTabSz="914400" rtl="0" eaLnBrk="1" fontAlgn="auto" latinLnBrk="0" hangingPunct="1">
              <a:lnSpc>
                <a:spcPct val="100000"/>
              </a:lnSpc>
              <a:spcBef>
                <a:spcPts val="0"/>
              </a:spcBef>
              <a:spcAft>
                <a:spcPts val="0"/>
              </a:spcAft>
              <a:buClr>
                <a:srgbClr val="808080"/>
              </a:buClr>
              <a:buSzTx/>
              <a:buFontTx/>
              <a:buNone/>
              <a:tabLst/>
              <a:defRPr/>
            </a:pPr>
            <a:r>
              <a:rPr kumimoji="0" lang="ja-JP" altLang="en-US" sz="1400" b="1" i="0" u="none" strike="noStrike" kern="1200" cap="none" spc="0" normalizeH="0" baseline="0" noProof="0" dirty="0">
                <a:ln>
                  <a:noFill/>
                </a:ln>
                <a:solidFill>
                  <a:srgbClr val="FF6600"/>
                </a:solidFill>
                <a:effectLst/>
                <a:uLnTx/>
                <a:uFillTx/>
                <a:latin typeface="BIZ UDPゴシック" panose="020B0400000000000000" pitchFamily="50" charset="-128"/>
                <a:ea typeface="BIZ UDPゴシック" panose="020B0400000000000000" pitchFamily="50" charset="-128"/>
                <a:cs typeface="Arial" charset="0"/>
              </a:rPr>
              <a:t>◆対象</a:t>
            </a:r>
          </a:p>
        </p:txBody>
      </p:sp>
      <p:sp>
        <p:nvSpPr>
          <p:cNvPr id="98" name="正方形/長方形 71">
            <a:extLst>
              <a:ext uri="{FF2B5EF4-FFF2-40B4-BE49-F238E27FC236}">
                <a16:creationId xmlns:a16="http://schemas.microsoft.com/office/drawing/2014/main" id="{E2506EA0-1D1C-484A-B6F0-C798B333E3FA}"/>
              </a:ext>
            </a:extLst>
          </p:cNvPr>
          <p:cNvSpPr>
            <a:spLocks noChangeArrowheads="1"/>
          </p:cNvSpPr>
          <p:nvPr/>
        </p:nvSpPr>
        <p:spPr bwMode="auto">
          <a:xfrm>
            <a:off x="287414" y="1754264"/>
            <a:ext cx="3421867" cy="464870"/>
          </a:xfrm>
          <a:prstGeom prst="rect">
            <a:avLst/>
          </a:prstGeom>
          <a:noFill/>
          <a:ln w="12700" algn="ctr">
            <a:noFill/>
            <a:round/>
            <a:headEnd/>
            <a:tailEnd/>
          </a:ln>
        </p:spPr>
        <p:txBody>
          <a:bodyPr lIns="0" tIns="72000" rIns="0" bIns="72000"/>
          <a:lstStyle/>
          <a:p>
            <a:pPr marL="0" marR="0" lvl="3" indent="0" algn="l" defTabSz="914400" rtl="0" eaLnBrk="1" fontAlgn="auto" latinLnBrk="0" hangingPunct="1">
              <a:lnSpc>
                <a:spcPct val="100000"/>
              </a:lnSpc>
              <a:spcBef>
                <a:spcPts val="0"/>
              </a:spcBef>
              <a:spcAft>
                <a:spcPts val="0"/>
              </a:spcAft>
              <a:buClr>
                <a:srgbClr val="808080"/>
              </a:buClr>
              <a:buSzTx/>
              <a:buFontTx/>
              <a:buNone/>
              <a:tabLst/>
              <a:defRPr/>
            </a:pPr>
            <a:r>
              <a:rPr kumimoji="0" lang="ja-JP" altLang="en-US" sz="1400" b="1" i="0" u="none" strike="noStrike" kern="1200" cap="none" spc="0" normalizeH="0" baseline="0" noProof="0" dirty="0">
                <a:ln>
                  <a:noFill/>
                </a:ln>
                <a:solidFill>
                  <a:srgbClr val="FF6600"/>
                </a:solidFill>
                <a:effectLst/>
                <a:uLnTx/>
                <a:uFillTx/>
                <a:latin typeface="BIZ UDPゴシック" panose="020B0400000000000000" pitchFamily="50" charset="-128"/>
                <a:ea typeface="BIZ UDPゴシック" panose="020B0400000000000000" pitchFamily="50" charset="-128"/>
                <a:cs typeface="Arial" charset="0"/>
              </a:rPr>
              <a:t>◆開催日時　　</a:t>
            </a:r>
            <a:r>
              <a:rPr kumimoji="0" lang="en-US" altLang="ja-JP" sz="14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Arial" charset="0"/>
              </a:rPr>
              <a:t>2025</a:t>
            </a:r>
            <a:r>
              <a:rPr kumimoji="0" lang="ja-JP" altLang="en-US" sz="14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Arial" charset="0"/>
              </a:rPr>
              <a:t>年＊月＊日（*）</a:t>
            </a:r>
            <a:endParaRPr kumimoji="0" lang="en-US" altLang="ja-JP" sz="14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Arial" charset="0"/>
            </a:endParaRPr>
          </a:p>
          <a:p>
            <a:pPr marL="0" marR="0" lvl="3" indent="0" algn="l" defTabSz="914400" rtl="0" eaLnBrk="1" fontAlgn="auto" latinLnBrk="0" hangingPunct="1">
              <a:lnSpc>
                <a:spcPct val="100000"/>
              </a:lnSpc>
              <a:spcBef>
                <a:spcPts val="0"/>
              </a:spcBef>
              <a:spcAft>
                <a:spcPts val="0"/>
              </a:spcAft>
              <a:buClr>
                <a:srgbClr val="808080"/>
              </a:buClr>
              <a:buSzTx/>
              <a:buFontTx/>
              <a:buNone/>
              <a:tabLst/>
              <a:defRPr/>
            </a:pPr>
            <a:r>
              <a:rPr kumimoji="0" lang="ja-JP" altLang="en-US" sz="1400" b="1" dirty="0">
                <a:latin typeface="BIZ UDPゴシック" panose="020B0400000000000000" pitchFamily="50" charset="-128"/>
                <a:ea typeface="BIZ UDPゴシック" panose="020B0400000000000000" pitchFamily="50" charset="-128"/>
                <a:cs typeface="Arial" charset="0"/>
              </a:rPr>
              <a:t>　　　　　　　　　　　　</a:t>
            </a:r>
            <a:r>
              <a:rPr kumimoji="0" lang="en-US" altLang="ja-JP" sz="1200" b="1" dirty="0">
                <a:latin typeface="BIZ UDPゴシック" panose="020B0400000000000000" pitchFamily="50" charset="-128"/>
                <a:ea typeface="BIZ UDPゴシック" panose="020B0400000000000000" pitchFamily="50" charset="-128"/>
                <a:cs typeface="Arial" charset="0"/>
              </a:rPr>
              <a:t>14</a:t>
            </a:r>
            <a:r>
              <a:rPr kumimoji="0" lang="ja-JP" altLang="en-US" sz="1200" b="1" dirty="0">
                <a:latin typeface="BIZ UDPゴシック" panose="020B0400000000000000" pitchFamily="50" charset="-128"/>
                <a:ea typeface="BIZ UDPゴシック" panose="020B0400000000000000" pitchFamily="50" charset="-128"/>
                <a:cs typeface="Arial" charset="0"/>
              </a:rPr>
              <a:t>：</a:t>
            </a:r>
            <a:r>
              <a:rPr kumimoji="0" lang="en-US" altLang="ja-JP" sz="1200" b="1" dirty="0">
                <a:latin typeface="BIZ UDPゴシック" panose="020B0400000000000000" pitchFamily="50" charset="-128"/>
                <a:ea typeface="BIZ UDPゴシック" panose="020B0400000000000000" pitchFamily="50" charset="-128"/>
                <a:cs typeface="Arial" charset="0"/>
              </a:rPr>
              <a:t>00</a:t>
            </a:r>
            <a:r>
              <a:rPr kumimoji="0" lang="ja-JP" altLang="en-US" sz="1200" b="1" dirty="0">
                <a:latin typeface="BIZ UDPゴシック" panose="020B0400000000000000" pitchFamily="50" charset="-128"/>
                <a:ea typeface="BIZ UDPゴシック" panose="020B0400000000000000" pitchFamily="50" charset="-128"/>
                <a:cs typeface="Arial" charset="0"/>
              </a:rPr>
              <a:t>～</a:t>
            </a:r>
            <a:r>
              <a:rPr kumimoji="0" lang="en-US" altLang="ja-JP" sz="1200" b="1" dirty="0">
                <a:latin typeface="BIZ UDPゴシック" panose="020B0400000000000000" pitchFamily="50" charset="-128"/>
                <a:ea typeface="BIZ UDPゴシック" panose="020B0400000000000000" pitchFamily="50" charset="-128"/>
                <a:cs typeface="Arial" charset="0"/>
              </a:rPr>
              <a:t>17</a:t>
            </a:r>
            <a:r>
              <a:rPr kumimoji="0" lang="ja-JP" altLang="en-US" sz="1200" b="1" dirty="0">
                <a:latin typeface="BIZ UDPゴシック" panose="020B0400000000000000" pitchFamily="50" charset="-128"/>
                <a:ea typeface="BIZ UDPゴシック" panose="020B0400000000000000" pitchFamily="50" charset="-128"/>
                <a:cs typeface="Arial" charset="0"/>
              </a:rPr>
              <a:t>：</a:t>
            </a:r>
            <a:r>
              <a:rPr kumimoji="0" lang="en-US" altLang="ja-JP" sz="1200" b="1" dirty="0">
                <a:latin typeface="BIZ UDPゴシック" panose="020B0400000000000000" pitchFamily="50" charset="-128"/>
                <a:ea typeface="BIZ UDPゴシック" panose="020B0400000000000000" pitchFamily="50" charset="-128"/>
                <a:cs typeface="Arial" charset="0"/>
              </a:rPr>
              <a:t>00</a:t>
            </a:r>
            <a:r>
              <a:rPr kumimoji="0" lang="ja-JP" altLang="en-US" sz="1200" b="1" dirty="0">
                <a:latin typeface="BIZ UDPゴシック" panose="020B0400000000000000" pitchFamily="50" charset="-128"/>
                <a:ea typeface="BIZ UDPゴシック" panose="020B0400000000000000" pitchFamily="50" charset="-128"/>
                <a:cs typeface="Arial" charset="0"/>
              </a:rPr>
              <a:t>（予定）</a:t>
            </a:r>
            <a:endParaRPr kumimoji="0" lang="en-US" altLang="ja-JP" sz="1200" b="1" dirty="0">
              <a:latin typeface="BIZ UDPゴシック" panose="020B0400000000000000" pitchFamily="50" charset="-128"/>
              <a:ea typeface="BIZ UDPゴシック" panose="020B0400000000000000" pitchFamily="50" charset="-128"/>
              <a:cs typeface="Arial" charset="0"/>
            </a:endParaRPr>
          </a:p>
          <a:p>
            <a:pPr marL="0" marR="0" lvl="3" indent="0" algn="l" defTabSz="914400" rtl="0" eaLnBrk="1" fontAlgn="auto" latinLnBrk="0" hangingPunct="1">
              <a:lnSpc>
                <a:spcPct val="100000"/>
              </a:lnSpc>
              <a:spcBef>
                <a:spcPts val="600"/>
              </a:spcBef>
              <a:spcAft>
                <a:spcPts val="0"/>
              </a:spcAft>
              <a:buClr>
                <a:srgbClr val="808080"/>
              </a:buClr>
              <a:buSzTx/>
              <a:buFontTx/>
              <a:buNone/>
              <a:tabLst/>
              <a:defRPr/>
            </a:pPr>
            <a:r>
              <a:rPr kumimoji="0" lang="ja-JP" altLang="en-US" sz="1400" b="1" dirty="0">
                <a:solidFill>
                  <a:srgbClr val="FF6600"/>
                </a:solidFill>
                <a:latin typeface="BIZ UDPゴシック" panose="020B0400000000000000" pitchFamily="50" charset="-128"/>
                <a:ea typeface="BIZ UDPゴシック" panose="020B0400000000000000" pitchFamily="50" charset="-128"/>
                <a:cs typeface="Arial" charset="0"/>
              </a:rPr>
              <a:t>◆開催場所　　</a:t>
            </a:r>
            <a:r>
              <a:rPr kumimoji="0" lang="en-US" altLang="ja-JP" sz="1400" b="1" dirty="0">
                <a:latin typeface="BIZ UDPゴシック" panose="020B0400000000000000" pitchFamily="50" charset="-128"/>
                <a:ea typeface="BIZ UDPゴシック" panose="020B0400000000000000" pitchFamily="50" charset="-128"/>
                <a:cs typeface="Arial" charset="0"/>
              </a:rPr>
              <a:t>A</a:t>
            </a:r>
            <a:r>
              <a:rPr kumimoji="0" lang="ja-JP" altLang="en-US" sz="1400" b="1" dirty="0">
                <a:latin typeface="BIZ UDPゴシック" panose="020B0400000000000000" pitchFamily="50" charset="-128"/>
                <a:ea typeface="BIZ UDPゴシック" panose="020B0400000000000000" pitchFamily="50" charset="-128"/>
                <a:cs typeface="Arial" charset="0"/>
              </a:rPr>
              <a:t>市中央公民館大会議室</a:t>
            </a:r>
            <a:endParaRPr kumimoji="0" lang="en-US" altLang="ja-JP" sz="1400" b="1" dirty="0">
              <a:latin typeface="BIZ UDPゴシック" panose="020B0400000000000000" pitchFamily="50" charset="-128"/>
              <a:ea typeface="BIZ UDPゴシック" panose="020B0400000000000000" pitchFamily="50" charset="-128"/>
              <a:cs typeface="Arial" charset="0"/>
            </a:endParaRPr>
          </a:p>
          <a:p>
            <a:pPr marL="0" marR="0" lvl="3" indent="0" algn="l" defTabSz="914400" rtl="0" eaLnBrk="1" fontAlgn="auto" latinLnBrk="0" hangingPunct="1">
              <a:lnSpc>
                <a:spcPct val="100000"/>
              </a:lnSpc>
              <a:spcBef>
                <a:spcPts val="0"/>
              </a:spcBef>
              <a:spcAft>
                <a:spcPts val="0"/>
              </a:spcAft>
              <a:buClr>
                <a:srgbClr val="808080"/>
              </a:buClr>
              <a:buSzTx/>
              <a:buFontTx/>
              <a:buNone/>
              <a:tabLst/>
              <a:defRPr/>
            </a:pPr>
            <a:r>
              <a:rPr kumimoji="0" lang="ja-JP" altLang="en-US" sz="1400" b="1" dirty="0">
                <a:latin typeface="BIZ UDPゴシック" panose="020B0400000000000000" pitchFamily="50" charset="-128"/>
                <a:ea typeface="BIZ UDPゴシック" panose="020B0400000000000000" pitchFamily="50" charset="-128"/>
                <a:cs typeface="Arial" charset="0"/>
              </a:rPr>
              <a:t>　　　　　　　　　       </a:t>
            </a:r>
            <a:r>
              <a:rPr kumimoji="0" lang="ja-JP" altLang="en-US" sz="1200" b="1" dirty="0">
                <a:latin typeface="BIZ UDPゴシック" panose="020B0400000000000000" pitchFamily="50" charset="-128"/>
                <a:ea typeface="BIZ UDPゴシック" panose="020B0400000000000000" pitchFamily="50" charset="-128"/>
                <a:cs typeface="Arial" charset="0"/>
              </a:rPr>
              <a:t>定員</a:t>
            </a:r>
            <a:r>
              <a:rPr kumimoji="0" lang="en-US" altLang="ja-JP" sz="1200" b="1" dirty="0">
                <a:latin typeface="BIZ UDPゴシック" panose="020B0400000000000000" pitchFamily="50" charset="-128"/>
                <a:ea typeface="BIZ UDPゴシック" panose="020B0400000000000000" pitchFamily="50" charset="-128"/>
                <a:cs typeface="Arial" charset="0"/>
              </a:rPr>
              <a:t>:50</a:t>
            </a:r>
            <a:r>
              <a:rPr kumimoji="0" lang="ja-JP" altLang="en-US" sz="1200" b="1" dirty="0">
                <a:latin typeface="BIZ UDPゴシック" panose="020B0400000000000000" pitchFamily="50" charset="-128"/>
                <a:ea typeface="BIZ UDPゴシック" panose="020B0400000000000000" pitchFamily="50" charset="-128"/>
                <a:cs typeface="Arial" charset="0"/>
              </a:rPr>
              <a:t>名（先着順）</a:t>
            </a:r>
            <a:endParaRPr kumimoji="0" lang="en-US" altLang="ja-JP" sz="1200" b="1" dirty="0">
              <a:latin typeface="BIZ UDPゴシック" panose="020B0400000000000000" pitchFamily="50" charset="-128"/>
              <a:ea typeface="BIZ UDPゴシック" panose="020B0400000000000000" pitchFamily="50" charset="-128"/>
              <a:cs typeface="Arial" charset="0"/>
            </a:endParaRPr>
          </a:p>
          <a:p>
            <a:pPr marL="0" marR="0" lvl="3" indent="0" algn="l" defTabSz="914400" rtl="0" eaLnBrk="1" fontAlgn="auto" latinLnBrk="0" hangingPunct="1">
              <a:lnSpc>
                <a:spcPct val="100000"/>
              </a:lnSpc>
              <a:spcBef>
                <a:spcPts val="0"/>
              </a:spcBef>
              <a:spcAft>
                <a:spcPts val="0"/>
              </a:spcAft>
              <a:buClr>
                <a:srgbClr val="808080"/>
              </a:buClr>
              <a:buSzTx/>
              <a:buFontTx/>
              <a:buNone/>
              <a:tabLst/>
              <a:defRPr/>
            </a:pPr>
            <a:r>
              <a:rPr kumimoji="0" lang="ja-JP" altLang="en-US" sz="1400" b="1" dirty="0">
                <a:solidFill>
                  <a:srgbClr val="FF6600"/>
                </a:solidFill>
                <a:latin typeface="BIZ UDPゴシック" panose="020B0400000000000000" pitchFamily="50" charset="-128"/>
                <a:ea typeface="BIZ UDPゴシック" panose="020B0400000000000000" pitchFamily="50" charset="-128"/>
                <a:cs typeface="Arial" charset="0"/>
              </a:rPr>
              <a:t>　　　　　　　　　　</a:t>
            </a:r>
            <a:endParaRPr kumimoji="0" lang="ja-JP" altLang="en-US" sz="1400" b="1" i="0" u="none" strike="noStrike" kern="1200" cap="none" spc="0" normalizeH="0" baseline="0" noProof="0" dirty="0">
              <a:ln>
                <a:noFill/>
              </a:ln>
              <a:solidFill>
                <a:srgbClr val="FF66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07" name="正方形/長方形 71">
            <a:extLst>
              <a:ext uri="{FF2B5EF4-FFF2-40B4-BE49-F238E27FC236}">
                <a16:creationId xmlns:a16="http://schemas.microsoft.com/office/drawing/2014/main" id="{94FC00BA-D693-4A00-A30D-C51009E0B11F}"/>
              </a:ext>
            </a:extLst>
          </p:cNvPr>
          <p:cNvSpPr>
            <a:spLocks noChangeArrowheads="1"/>
          </p:cNvSpPr>
          <p:nvPr/>
        </p:nvSpPr>
        <p:spPr bwMode="auto">
          <a:xfrm>
            <a:off x="3913322" y="2092158"/>
            <a:ext cx="2636106" cy="735515"/>
          </a:xfrm>
          <a:prstGeom prst="rect">
            <a:avLst/>
          </a:prstGeom>
          <a:noFill/>
          <a:ln w="12700" algn="ctr">
            <a:noFill/>
            <a:round/>
            <a:headEnd/>
            <a:tailEnd/>
          </a:ln>
        </p:spPr>
        <p:txBody>
          <a:bodyPr lIns="0" tIns="72000" rIns="0" bIns="72000"/>
          <a:lstStyle/>
          <a:p>
            <a:pPr marL="0" marR="0" lvl="3" algn="l" defTabSz="914400" rtl="0" eaLnBrk="1" fontAlgn="auto" latinLnBrk="0" hangingPunct="1">
              <a:lnSpc>
                <a:spcPts val="2200"/>
              </a:lnSpc>
              <a:spcBef>
                <a:spcPts val="0"/>
              </a:spcBef>
              <a:spcAft>
                <a:spcPts val="0"/>
              </a:spcAft>
              <a:buClr>
                <a:srgbClr val="808080"/>
              </a:buClr>
              <a:buSzTx/>
              <a:tabLst/>
              <a:defRPr/>
            </a:pP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市内中小企業・小規模事業者</a:t>
            </a:r>
            <a:endParaRPr kumimoji="0" lang="en-US" altLang="ja-JP"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a:p>
            <a:pPr marL="0" marR="0" lvl="3" algn="l" defTabSz="914400" rtl="0" eaLnBrk="1" fontAlgn="auto" latinLnBrk="0" hangingPunct="1">
              <a:lnSpc>
                <a:spcPts val="2200"/>
              </a:lnSpc>
              <a:spcBef>
                <a:spcPts val="0"/>
              </a:spcBef>
              <a:spcAft>
                <a:spcPts val="0"/>
              </a:spcAft>
              <a:buClr>
                <a:srgbClr val="808080"/>
              </a:buClr>
              <a:buSzTx/>
              <a:tabLst/>
              <a:defRPr/>
            </a:pP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支援機関（商工団体、金融機関等）　</a:t>
            </a:r>
            <a:endParaRPr kumimoji="0" lang="en-US" altLang="ja-JP"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20" name="正方形/長方形 71">
            <a:extLst>
              <a:ext uri="{FF2B5EF4-FFF2-40B4-BE49-F238E27FC236}">
                <a16:creationId xmlns:a16="http://schemas.microsoft.com/office/drawing/2014/main" id="{89FF7E49-B304-44A2-A978-AD6AAC284552}"/>
              </a:ext>
            </a:extLst>
          </p:cNvPr>
          <p:cNvSpPr>
            <a:spLocks noChangeArrowheads="1"/>
          </p:cNvSpPr>
          <p:nvPr/>
        </p:nvSpPr>
        <p:spPr bwMode="auto">
          <a:xfrm>
            <a:off x="287414" y="2632452"/>
            <a:ext cx="3050874" cy="511357"/>
          </a:xfrm>
          <a:prstGeom prst="rect">
            <a:avLst/>
          </a:prstGeom>
          <a:noFill/>
          <a:ln w="12700" algn="ctr">
            <a:noFill/>
            <a:round/>
            <a:headEnd/>
            <a:tailEnd/>
          </a:ln>
        </p:spPr>
        <p:txBody>
          <a:bodyPr lIns="0" tIns="72000" rIns="0" bIns="72000"/>
          <a:lstStyle/>
          <a:p>
            <a:pPr marL="0" marR="0" lvl="3" indent="0" algn="l" defTabSz="914400" rtl="0" eaLnBrk="1" fontAlgn="auto" latinLnBrk="0" hangingPunct="1">
              <a:lnSpc>
                <a:spcPct val="100000"/>
              </a:lnSpc>
              <a:spcBef>
                <a:spcPts val="0"/>
              </a:spcBef>
              <a:spcAft>
                <a:spcPts val="0"/>
              </a:spcAft>
              <a:buClr>
                <a:srgbClr val="808080"/>
              </a:buClr>
              <a:buSzTx/>
              <a:buFontTx/>
              <a:buNone/>
              <a:tabLst/>
              <a:defRPr/>
            </a:pPr>
            <a:r>
              <a:rPr kumimoji="0" lang="ja-JP" altLang="en-US" sz="1400" b="1" i="0" u="none" strike="noStrike" kern="1200" cap="none" spc="0" normalizeH="0" baseline="0" noProof="0" dirty="0">
                <a:ln>
                  <a:noFill/>
                </a:ln>
                <a:solidFill>
                  <a:srgbClr val="FF6600"/>
                </a:solidFill>
                <a:effectLst/>
                <a:uLnTx/>
                <a:uFillTx/>
                <a:latin typeface="BIZ UDPゴシック" panose="020B0400000000000000" pitchFamily="50" charset="-128"/>
                <a:ea typeface="BIZ UDPゴシック" panose="020B0400000000000000" pitchFamily="50" charset="-128"/>
                <a:cs typeface="Arial" charset="0"/>
              </a:rPr>
              <a:t>◆プログラム</a:t>
            </a:r>
          </a:p>
        </p:txBody>
      </p:sp>
      <p:sp>
        <p:nvSpPr>
          <p:cNvPr id="57" name="正方形/長方形 56">
            <a:extLst>
              <a:ext uri="{FF2B5EF4-FFF2-40B4-BE49-F238E27FC236}">
                <a16:creationId xmlns:a16="http://schemas.microsoft.com/office/drawing/2014/main" id="{E297D0D9-54DD-485F-9E3C-05AFA65E656D}"/>
              </a:ext>
            </a:extLst>
          </p:cNvPr>
          <p:cNvSpPr/>
          <p:nvPr/>
        </p:nvSpPr>
        <p:spPr bwMode="auto">
          <a:xfrm>
            <a:off x="27992" y="-44352"/>
            <a:ext cx="6823559" cy="832343"/>
          </a:xfrm>
          <a:prstGeom prst="rect">
            <a:avLst/>
          </a:prstGeom>
          <a:noFill/>
          <a:ln w="9525" cap="flat" cmpd="sng" algn="ctr">
            <a:noFill/>
            <a:prstDash val="sysDot"/>
            <a:round/>
            <a:headEnd type="none" w="med" len="med"/>
            <a:tailEnd type="none" w="med" len="med"/>
          </a:ln>
          <a:effectLst/>
        </p:spPr>
        <p:txBody>
          <a:bodyPr vert="horz" wrap="square" lIns="108000" tIns="53975" rIns="53975" bIns="72000" numCol="1" rtlCol="0" anchor="b" anchorCtr="0" compatLnSpc="1">
            <a:prstTxWarp prst="textNoShape">
              <a:avLst/>
            </a:prstTxWarp>
          </a:bodyPr>
          <a:lstStyle/>
          <a:p>
            <a:pPr marL="0" marR="0" lvl="0" indent="0" algn="ctr" defTabSz="1428750"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1428750" rtl="0" eaLnBrk="1" fontAlgn="base" latinLnBrk="0" hangingPunct="1">
              <a:lnSpc>
                <a:spcPct val="100000"/>
              </a:lnSpc>
              <a:spcBef>
                <a:spcPct val="0"/>
              </a:spcBef>
              <a:spcAft>
                <a:spcPct val="0"/>
              </a:spcAft>
              <a:buClrTx/>
              <a:buSzTx/>
              <a:buFontTx/>
              <a:buNone/>
              <a:tabLst/>
              <a:defRPr/>
            </a:pPr>
            <a:endParaRPr lang="en-US" altLang="ja-JP"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endParaRPr>
          </a:p>
          <a:p>
            <a:pPr marL="0" marR="0" lvl="0" indent="0" algn="ctr" defTabSz="1428750" rtl="0" eaLnBrk="1" fontAlgn="base" latinLnBrk="0" hangingPunct="1">
              <a:lnSpc>
                <a:spcPct val="100000"/>
              </a:lnSpc>
              <a:spcBef>
                <a:spcPct val="0"/>
              </a:spcBef>
              <a:spcAft>
                <a:spcPct val="0"/>
              </a:spcAft>
              <a:buClrTx/>
              <a:buSzTx/>
              <a:buFontTx/>
              <a:buNone/>
              <a:tabLst/>
              <a:defRPr/>
            </a:pPr>
            <a:r>
              <a:rPr lang="en-US" altLang="ja-JP" sz="16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rPr>
              <a:t>A</a:t>
            </a:r>
            <a:r>
              <a:rPr lang="ja-JP" altLang="en-US" sz="16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rPr>
              <a:t>市</a:t>
            </a:r>
            <a:r>
              <a:rPr kumimoji="1" lang="ja-JP" altLang="en-US"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主催</a:t>
            </a:r>
            <a:r>
              <a:rPr kumimoji="1" lang="en-US" altLang="ja-JP"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a:t>
            </a:r>
            <a:r>
              <a:rPr kumimoji="1" lang="ja-JP" altLang="en-US"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共催○○</a:t>
            </a:r>
            <a:r>
              <a:rPr kumimoji="1" lang="en-US" altLang="ja-JP"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a:t>
            </a:r>
            <a:r>
              <a:rPr kumimoji="1" lang="ja-JP" altLang="en-US"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後援○○</a:t>
            </a:r>
            <a:endParaRPr kumimoji="1" lang="en-US" altLang="ja-JP"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142875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事業承継</a:t>
            </a:r>
            <a:r>
              <a:rPr lang="ja-JP" altLang="en-US" sz="28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rPr>
              <a:t>支援</a:t>
            </a:r>
            <a:r>
              <a:rPr kumimoji="1" lang="ja-JP"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セミナー</a:t>
            </a:r>
            <a:r>
              <a:rPr kumimoji="1" lang="ja-JP" altLang="en-US"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～地域の</a:t>
            </a:r>
            <a:r>
              <a:rPr lang="ja-JP" altLang="en-US" sz="16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rPr>
              <a:t>未来をつなぐバトントス</a:t>
            </a:r>
            <a:r>
              <a:rPr kumimoji="1" lang="ja-JP" altLang="en-US"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rPr>
              <a:t>～</a:t>
            </a:r>
            <a:endParaRPr kumimoji="1" lang="en-US" altLang="ja-JP"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Arial" pitchFamily="34" charset="0"/>
            </a:endParaRPr>
          </a:p>
        </p:txBody>
      </p:sp>
      <p:sp>
        <p:nvSpPr>
          <p:cNvPr id="12" name="正方形/長方形 11">
            <a:extLst>
              <a:ext uri="{FF2B5EF4-FFF2-40B4-BE49-F238E27FC236}">
                <a16:creationId xmlns:a16="http://schemas.microsoft.com/office/drawing/2014/main" id="{2E218749-85CA-5767-0010-6DBE1CB17C41}"/>
              </a:ext>
            </a:extLst>
          </p:cNvPr>
          <p:cNvSpPr/>
          <p:nvPr/>
        </p:nvSpPr>
        <p:spPr bwMode="auto">
          <a:xfrm>
            <a:off x="-10868" y="8251088"/>
            <a:ext cx="6876000" cy="1646605"/>
          </a:xfrm>
          <a:prstGeom prst="rect">
            <a:avLst/>
          </a:prstGeom>
          <a:solidFill>
            <a:srgbClr val="FFFF99">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sp>
        <p:nvSpPr>
          <p:cNvPr id="15" name="四角形: 角を丸くする 14">
            <a:extLst>
              <a:ext uri="{FF2B5EF4-FFF2-40B4-BE49-F238E27FC236}">
                <a16:creationId xmlns:a16="http://schemas.microsoft.com/office/drawing/2014/main" id="{3AB9E05E-D08E-A08F-975B-5AA856C7100F}"/>
              </a:ext>
            </a:extLst>
          </p:cNvPr>
          <p:cNvSpPr/>
          <p:nvPr/>
        </p:nvSpPr>
        <p:spPr bwMode="auto">
          <a:xfrm>
            <a:off x="200751" y="8358952"/>
            <a:ext cx="1146132" cy="429893"/>
          </a:xfrm>
          <a:prstGeom prst="roundRect">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indent="0" algn="ctr" fontAlgn="base">
              <a:lnSpc>
                <a:spcPts val="1320"/>
              </a:lnSpc>
              <a:spcBef>
                <a:spcPct val="0"/>
              </a:spcBef>
              <a:spcAft>
                <a:spcPts val="0"/>
              </a:spcAft>
              <a:buClrTx/>
              <a:buSzTx/>
              <a:buFontTx/>
              <a:buNone/>
              <a:tabLst/>
            </a:pPr>
            <a:r>
              <a:rPr lang="ja-JP" altLang="en-US" sz="1100" b="1" kern="100">
                <a:solidFill>
                  <a:schemeClr val="lt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Times New Roman" panose="02020603050405020304" pitchFamily="18" charset="0"/>
              </a:rPr>
              <a:t>申込方法</a:t>
            </a:r>
          </a:p>
        </p:txBody>
      </p:sp>
      <p:sp>
        <p:nvSpPr>
          <p:cNvPr id="16" name="テキスト ボックス 15">
            <a:extLst>
              <a:ext uri="{FF2B5EF4-FFF2-40B4-BE49-F238E27FC236}">
                <a16:creationId xmlns:a16="http://schemas.microsoft.com/office/drawing/2014/main" id="{102F1EE8-A0E0-3FBE-7F86-9FFCB6FD976F}"/>
              </a:ext>
            </a:extLst>
          </p:cNvPr>
          <p:cNvSpPr txBox="1"/>
          <p:nvPr/>
        </p:nvSpPr>
        <p:spPr>
          <a:xfrm>
            <a:off x="1357043" y="8431118"/>
            <a:ext cx="4619700" cy="246221"/>
          </a:xfrm>
          <a:prstGeom prst="rect">
            <a:avLst/>
          </a:prstGeom>
          <a:noFill/>
        </p:spPr>
        <p:txBody>
          <a:bodyPr wrap="square">
            <a:spAutoFit/>
          </a:bodyPr>
          <a:lstStyle>
            <a:defPPr>
              <a:defRPr lang="ja-JP"/>
            </a:defPPr>
            <a:lvl1pPr>
              <a:defRPr sz="1050" b="0" i="0" u="none" strike="noStrike" baseline="0">
                <a:solidFill>
                  <a:srgbClr val="004AC8"/>
                </a:solidFill>
                <a:latin typeface="PUDShinGoPr6N-Regular"/>
              </a:defRPr>
            </a:lvl1pPr>
          </a:lstStyle>
          <a:p>
            <a:r>
              <a:rPr lang="ja-JP" altLang="en-US" sz="1000" dirty="0">
                <a:solidFill>
                  <a:srgbClr val="0000FF"/>
                </a:solidFill>
                <a:latin typeface="BIZ UDPゴシック" panose="020B0400000000000000" pitchFamily="50" charset="-128"/>
                <a:ea typeface="BIZ UDPゴシック" panose="020B0400000000000000" pitchFamily="50" charset="-128"/>
              </a:rPr>
              <a:t>下記申込サイトまたは右の</a:t>
            </a:r>
            <a:r>
              <a:rPr lang="en-US" altLang="ja-JP" sz="1000" dirty="0">
                <a:solidFill>
                  <a:srgbClr val="0000FF"/>
                </a:solidFill>
                <a:latin typeface="BIZ UDPゴシック" panose="020B0400000000000000" pitchFamily="50" charset="-128"/>
                <a:ea typeface="BIZ UDPゴシック" panose="020B0400000000000000" pitchFamily="50" charset="-128"/>
              </a:rPr>
              <a:t>QR</a:t>
            </a:r>
            <a:r>
              <a:rPr lang="ja-JP" altLang="en-US" sz="1000" dirty="0">
                <a:solidFill>
                  <a:srgbClr val="0000FF"/>
                </a:solidFill>
                <a:latin typeface="BIZ UDPゴシック" panose="020B0400000000000000" pitchFamily="50" charset="-128"/>
                <a:ea typeface="BIZ UDPゴシック" panose="020B0400000000000000" pitchFamily="50" charset="-128"/>
              </a:rPr>
              <a:t>コードにアクセスのうえ、お申し込みください。</a:t>
            </a:r>
            <a:endParaRPr lang="en-US" altLang="ja-JP" sz="1000" dirty="0">
              <a:solidFill>
                <a:srgbClr val="0000FF"/>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98D76E2A-699F-A11C-2F0B-40FD8C2007C1}"/>
              </a:ext>
            </a:extLst>
          </p:cNvPr>
          <p:cNvSpPr txBox="1"/>
          <p:nvPr/>
        </p:nvSpPr>
        <p:spPr>
          <a:xfrm>
            <a:off x="91548" y="8463089"/>
            <a:ext cx="6634870" cy="730969"/>
          </a:xfrm>
          <a:prstGeom prst="rect">
            <a:avLst/>
          </a:prstGeom>
          <a:noFill/>
        </p:spPr>
        <p:txBody>
          <a:bodyPr wrap="square">
            <a:spAutoFit/>
          </a:bodyPr>
          <a:lstStyle/>
          <a:p>
            <a:pPr algn="l">
              <a:lnSpc>
                <a:spcPts val="1500"/>
              </a:lnSpc>
              <a:spcBef>
                <a:spcPts val="300"/>
              </a:spcBef>
              <a:spcAft>
                <a:spcPts val="300"/>
              </a:spcAft>
            </a:pPr>
            <a:endParaRPr lang="en-US" altLang="ja-JP" sz="1200" b="1" i="0" u="none" strike="noStrike" baseline="0"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200" b="1" i="0" u="none" strike="noStrike" baseline="0" dirty="0">
                <a:solidFill>
                  <a:srgbClr val="000000"/>
                </a:solidFill>
                <a:latin typeface="BIZ UDPゴシック" panose="020B0400000000000000" pitchFamily="50" charset="-128"/>
                <a:ea typeface="BIZ UDPゴシック" panose="020B0400000000000000" pitchFamily="50" charset="-128"/>
              </a:rPr>
              <a:t>　　　　　　　　　　　　　　▶</a:t>
            </a:r>
            <a:r>
              <a:rPr lang="en-US" altLang="ja-JP" sz="1200" b="1" dirty="0">
                <a:solidFill>
                  <a:srgbClr val="0000FF"/>
                </a:solidFill>
                <a:latin typeface="BIZ UDPゴシック" panose="020B0400000000000000" pitchFamily="50" charset="-128"/>
                <a:ea typeface="BIZ UDPゴシック" panose="020B0400000000000000" pitchFamily="50" charset="-128"/>
              </a:rPr>
              <a:t>URL</a:t>
            </a:r>
            <a:r>
              <a:rPr lang="ja-JP" altLang="en-US" sz="1200" b="1" dirty="0">
                <a:solidFill>
                  <a:srgbClr val="0000FF"/>
                </a:solidFill>
                <a:latin typeface="BIZ UDPゴシック" panose="020B0400000000000000" pitchFamily="50" charset="-128"/>
                <a:ea typeface="BIZ UDPゴシック" panose="020B0400000000000000" pitchFamily="50" charset="-128"/>
              </a:rPr>
              <a:t>　 </a:t>
            </a:r>
            <a:r>
              <a:rPr lang="en-US" altLang="ja-JP" sz="1200" b="1" dirty="0">
                <a:solidFill>
                  <a:srgbClr val="0000FF"/>
                </a:solidFill>
                <a:latin typeface="BIZ UDPゴシック" panose="020B0400000000000000" pitchFamily="50" charset="-128"/>
                <a:ea typeface="BIZ UDPゴシック" panose="020B0400000000000000" pitchFamily="50" charset="-128"/>
              </a:rPr>
              <a:t>https://www.city.*****.****/***.html</a:t>
            </a:r>
            <a:endParaRPr lang="en-US" altLang="ja-JP" sz="1200" b="1" i="0" u="none" strike="noStrike" baseline="0" dirty="0">
              <a:solidFill>
                <a:srgbClr val="0000FF"/>
              </a:solidFill>
              <a:latin typeface="BIZ UDPゴシック" panose="020B0400000000000000" pitchFamily="50" charset="-128"/>
              <a:ea typeface="BIZ UDPゴシック" panose="020B0400000000000000" pitchFamily="50" charset="-128"/>
            </a:endParaRPr>
          </a:p>
          <a:p>
            <a:pPr algn="l">
              <a:spcBef>
                <a:spcPts val="300"/>
              </a:spcBef>
            </a:pPr>
            <a:r>
              <a:rPr lang="ja-JP" altLang="en-US" sz="1200" b="1" dirty="0">
                <a:solidFill>
                  <a:srgbClr val="004AC8"/>
                </a:solidFill>
                <a:latin typeface="BIZ UDPゴシック" panose="020B0400000000000000" pitchFamily="50" charset="-128"/>
                <a:ea typeface="BIZ UDPゴシック" panose="020B0400000000000000" pitchFamily="50" charset="-128"/>
              </a:rPr>
              <a:t>　　　　　　　　　　　　　　　　　　　　　　　　　　　　</a:t>
            </a:r>
            <a:r>
              <a:rPr lang="ja-JP" altLang="en-US" sz="1200" b="1" i="0" u="none" strike="noStrike" baseline="0" dirty="0">
                <a:solidFill>
                  <a:srgbClr val="0000FF"/>
                </a:solidFill>
                <a:latin typeface="BIZ UDPゴシック" panose="020B0400000000000000" pitchFamily="50" charset="-128"/>
                <a:ea typeface="BIZ UDPゴシック" panose="020B0400000000000000" pitchFamily="50" charset="-128"/>
              </a:rPr>
              <a:t>申込期限：</a:t>
            </a:r>
            <a:r>
              <a:rPr lang="en-US" altLang="ja-JP" sz="1200" b="1" i="0" u="none" strike="noStrike" baseline="0" dirty="0">
                <a:solidFill>
                  <a:srgbClr val="0000FF"/>
                </a:solidFill>
                <a:latin typeface="BIZ UDPゴシック" panose="020B0400000000000000" pitchFamily="50" charset="-128"/>
                <a:ea typeface="BIZ UDPゴシック" panose="020B0400000000000000" pitchFamily="50" charset="-128"/>
              </a:rPr>
              <a:t>2028</a:t>
            </a:r>
            <a:r>
              <a:rPr lang="ja-JP" altLang="en-US" sz="1200" b="1" i="0" u="none" strike="noStrike" baseline="0" dirty="0">
                <a:solidFill>
                  <a:srgbClr val="0000FF"/>
                </a:solidFill>
                <a:latin typeface="BIZ UDPゴシック" panose="020B0400000000000000" pitchFamily="50" charset="-128"/>
                <a:ea typeface="BIZ UDPゴシック" panose="020B0400000000000000" pitchFamily="50" charset="-128"/>
              </a:rPr>
              <a:t>年*月*日（*）**時まで</a:t>
            </a:r>
            <a:endParaRPr lang="en-US" altLang="ja-JP" sz="1200" b="1" i="0" u="none" strike="noStrike" baseline="0" dirty="0">
              <a:solidFill>
                <a:srgbClr val="0000FF"/>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3618DA49-B490-6C29-01BE-F61756E0B42A}"/>
              </a:ext>
            </a:extLst>
          </p:cNvPr>
          <p:cNvSpPr/>
          <p:nvPr/>
        </p:nvSpPr>
        <p:spPr bwMode="auto">
          <a:xfrm>
            <a:off x="5355666" y="39759"/>
            <a:ext cx="1404000" cy="396000"/>
          </a:xfrm>
          <a:prstGeom prst="rect">
            <a:avLst/>
          </a:prstGeom>
          <a:noFill/>
          <a:ln w="12700">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ts val="12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事業承継セミナーの</a:t>
            </a:r>
            <a:endParaRPr kumimoji="1" lang="en-US" altLang="ja-JP" sz="1000" b="1" i="0" u="none" strike="noStrike" cap="none" normalizeH="0" baseline="0" dirty="0">
              <a:ln>
                <a:no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marR="0" indent="0" algn="ctr" defTabSz="914400" rtl="0" eaLnBrk="1" fontAlgn="base" latinLnBrk="0" hangingPunct="1">
              <a:lnSpc>
                <a:spcPts val="12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募集資料（ひな型）</a:t>
            </a:r>
          </a:p>
        </p:txBody>
      </p:sp>
      <p:pic>
        <p:nvPicPr>
          <p:cNvPr id="6" name="図 5">
            <a:extLst>
              <a:ext uri="{FF2B5EF4-FFF2-40B4-BE49-F238E27FC236}">
                <a16:creationId xmlns:a16="http://schemas.microsoft.com/office/drawing/2014/main" id="{9286A352-668A-0677-4ED0-C35087ABC32A}"/>
              </a:ext>
            </a:extLst>
          </p:cNvPr>
          <p:cNvPicPr>
            <a:picLocks noChangeAspect="1"/>
          </p:cNvPicPr>
          <p:nvPr/>
        </p:nvPicPr>
        <p:blipFill>
          <a:blip r:embed="rId3"/>
          <a:stretch>
            <a:fillRect/>
          </a:stretch>
        </p:blipFill>
        <p:spPr>
          <a:xfrm>
            <a:off x="5740644" y="8330459"/>
            <a:ext cx="821057" cy="806644"/>
          </a:xfrm>
          <a:prstGeom prst="rect">
            <a:avLst/>
          </a:prstGeom>
        </p:spPr>
      </p:pic>
      <p:grpSp>
        <p:nvGrpSpPr>
          <p:cNvPr id="8" name="グループ化 7">
            <a:extLst>
              <a:ext uri="{FF2B5EF4-FFF2-40B4-BE49-F238E27FC236}">
                <a16:creationId xmlns:a16="http://schemas.microsoft.com/office/drawing/2014/main" id="{B5F3AEEF-F76F-9C32-BCD0-D5580598BAB4}"/>
              </a:ext>
            </a:extLst>
          </p:cNvPr>
          <p:cNvGrpSpPr>
            <a:grpSpLocks noChangeAspect="1"/>
          </p:cNvGrpSpPr>
          <p:nvPr/>
        </p:nvGrpSpPr>
        <p:grpSpPr>
          <a:xfrm>
            <a:off x="308571" y="6875237"/>
            <a:ext cx="564316" cy="564316"/>
            <a:chOff x="308571" y="6783797"/>
            <a:chExt cx="940526" cy="940526"/>
          </a:xfrm>
        </p:grpSpPr>
        <p:sp>
          <p:nvSpPr>
            <p:cNvPr id="13" name="正方形/長方形 12">
              <a:extLst>
                <a:ext uri="{FF2B5EF4-FFF2-40B4-BE49-F238E27FC236}">
                  <a16:creationId xmlns:a16="http://schemas.microsoft.com/office/drawing/2014/main" id="{22D24DC9-12C7-C747-C0F1-9CFE5AD121D9}"/>
                </a:ext>
              </a:extLst>
            </p:cNvPr>
            <p:cNvSpPr/>
            <p:nvPr/>
          </p:nvSpPr>
          <p:spPr bwMode="auto">
            <a:xfrm>
              <a:off x="308571" y="6783797"/>
              <a:ext cx="940526" cy="94052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pic>
          <p:nvPicPr>
            <p:cNvPr id="14" name="グラフィックス 13" descr="ユーザー 枠線">
              <a:extLst>
                <a:ext uri="{FF2B5EF4-FFF2-40B4-BE49-F238E27FC236}">
                  <a16:creationId xmlns:a16="http://schemas.microsoft.com/office/drawing/2014/main" id="{D3B59709-FFC0-ADEA-0E43-3CD9E120E29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699" y="6790922"/>
              <a:ext cx="914400" cy="914400"/>
            </a:xfrm>
            <a:prstGeom prst="rect">
              <a:avLst/>
            </a:prstGeom>
          </p:spPr>
        </p:pic>
      </p:grpSp>
      <p:sp>
        <p:nvSpPr>
          <p:cNvPr id="18" name="テキスト ボックス 17">
            <a:extLst>
              <a:ext uri="{FF2B5EF4-FFF2-40B4-BE49-F238E27FC236}">
                <a16:creationId xmlns:a16="http://schemas.microsoft.com/office/drawing/2014/main" id="{0F798EFC-631F-02BD-359E-7B2480EC6580}"/>
              </a:ext>
            </a:extLst>
          </p:cNvPr>
          <p:cNvSpPr txBox="1"/>
          <p:nvPr/>
        </p:nvSpPr>
        <p:spPr>
          <a:xfrm>
            <a:off x="926223" y="6834597"/>
            <a:ext cx="5708255" cy="669414"/>
          </a:xfrm>
          <a:prstGeom prst="rect">
            <a:avLst/>
          </a:prstGeom>
          <a:noFill/>
        </p:spPr>
        <p:txBody>
          <a:bodyPr wrap="square">
            <a:spAutoFit/>
          </a:bodyPr>
          <a:lstStyle/>
          <a:p>
            <a:pPr algn="just"/>
            <a:r>
              <a:rPr lang="zh-TW" altLang="en-US" sz="1300" dirty="0">
                <a:solidFill>
                  <a:schemeClr val="dk1"/>
                </a:solidFill>
                <a:latin typeface="BIZ UDPゴシック" panose="020B0400000000000000" pitchFamily="50" charset="-128"/>
                <a:ea typeface="BIZ UDPゴシック" panose="020B0400000000000000" pitchFamily="50" charset="-128"/>
              </a:rPr>
              <a:t>株式会社＊＊　代表取締役</a:t>
            </a:r>
            <a:r>
              <a:rPr lang="ja-JP" altLang="en-US" sz="1300" dirty="0">
                <a:solidFill>
                  <a:schemeClr val="dk1"/>
                </a:solidFill>
                <a:latin typeface="BIZ UDPゴシック" panose="020B0400000000000000" pitchFamily="50" charset="-128"/>
                <a:ea typeface="BIZ UDPゴシック" panose="020B0400000000000000" pitchFamily="50" charset="-128"/>
              </a:rPr>
              <a:t>　</a:t>
            </a:r>
            <a:r>
              <a:rPr lang="zh-TW" altLang="en-US" sz="1300" dirty="0">
                <a:solidFill>
                  <a:schemeClr val="dk1"/>
                </a:solidFill>
                <a:latin typeface="BIZ UDPゴシック" panose="020B0400000000000000" pitchFamily="50" charset="-128"/>
                <a:ea typeface="BIZ UDPゴシック" panose="020B0400000000000000" pitchFamily="50" charset="-128"/>
              </a:rPr>
              <a:t>和田　業　氏</a:t>
            </a:r>
          </a:p>
          <a:p>
            <a:pPr algn="just">
              <a:spcBef>
                <a:spcPts val="300"/>
              </a:spcBef>
            </a:pPr>
            <a:r>
              <a:rPr lang="ja-JP" altLang="en-US" sz="1100" dirty="0">
                <a:solidFill>
                  <a:schemeClr val="dk1"/>
                </a:solidFill>
                <a:latin typeface="BIZ UDPゴシック" panose="020B0400000000000000" pitchFamily="50" charset="-128"/>
                <a:ea typeface="BIZ UDPゴシック" panose="020B0400000000000000" pitchFamily="50" charset="-128"/>
              </a:rPr>
              <a:t>創業</a:t>
            </a:r>
            <a:r>
              <a:rPr lang="en-US" altLang="ja-JP" sz="1100" dirty="0">
                <a:solidFill>
                  <a:schemeClr val="dk1"/>
                </a:solidFill>
                <a:latin typeface="BIZ UDPゴシック" panose="020B0400000000000000" pitchFamily="50" charset="-128"/>
                <a:ea typeface="BIZ UDPゴシック" panose="020B0400000000000000" pitchFamily="50" charset="-128"/>
              </a:rPr>
              <a:t>100</a:t>
            </a:r>
            <a:r>
              <a:rPr lang="ja-JP" altLang="en-US" sz="1100" dirty="0">
                <a:solidFill>
                  <a:schemeClr val="dk1"/>
                </a:solidFill>
                <a:latin typeface="BIZ UDPゴシック" panose="020B0400000000000000" pitchFamily="50" charset="-128"/>
                <a:ea typeface="BIZ UDPゴシック" panose="020B0400000000000000" pitchFamily="50" charset="-128"/>
              </a:rPr>
              <a:t>年の老舗和菓子店。２０２</a:t>
            </a:r>
            <a:r>
              <a:rPr lang="en-US" altLang="ja-JP" sz="1100" dirty="0">
                <a:solidFill>
                  <a:schemeClr val="dk1"/>
                </a:solidFill>
                <a:latin typeface="BIZ UDPゴシック" panose="020B0400000000000000" pitchFamily="50" charset="-128"/>
                <a:ea typeface="BIZ UDPゴシック" panose="020B0400000000000000" pitchFamily="50" charset="-128"/>
              </a:rPr>
              <a:t>2</a:t>
            </a:r>
            <a:r>
              <a:rPr lang="ja-JP" altLang="en-US" sz="1100" dirty="0">
                <a:solidFill>
                  <a:schemeClr val="dk1"/>
                </a:solidFill>
                <a:latin typeface="BIZ UDPゴシック" panose="020B0400000000000000" pitchFamily="50" charset="-128"/>
                <a:ea typeface="BIZ UDPゴシック" panose="020B0400000000000000" pitchFamily="50" charset="-128"/>
              </a:rPr>
              <a:t>年に父より親族継承。承継後、海外で〇社の和食店を展開する飲食チェーン</a:t>
            </a:r>
            <a:r>
              <a:rPr lang="en-US" altLang="ja-JP" sz="1100" dirty="0">
                <a:solidFill>
                  <a:schemeClr val="dk1"/>
                </a:solidFill>
                <a:latin typeface="BIZ UDPゴシック" panose="020B0400000000000000" pitchFamily="50" charset="-128"/>
                <a:ea typeface="BIZ UDPゴシック" panose="020B0400000000000000" pitchFamily="50" charset="-128"/>
              </a:rPr>
              <a:t>※※</a:t>
            </a:r>
            <a:r>
              <a:rPr lang="ja-JP" altLang="en-US" sz="1100" dirty="0">
                <a:solidFill>
                  <a:schemeClr val="dk1"/>
                </a:solidFill>
                <a:latin typeface="BIZ UDPゴシック" panose="020B0400000000000000" pitchFamily="50" charset="-128"/>
                <a:ea typeface="BIZ UDPゴシック" panose="020B0400000000000000" pitchFamily="50" charset="-128"/>
              </a:rPr>
              <a:t>社と提携し、海外向け商品開発を行い、事業再構築を図っている。</a:t>
            </a:r>
            <a:r>
              <a:rPr kumimoji="1" lang="ja-JP" altLang="en-US" sz="1100" kern="1200" dirty="0">
                <a:solidFill>
                  <a:schemeClr val="dk1"/>
                </a:solidFill>
                <a:latin typeface="BIZ UDPゴシック" panose="020B0400000000000000" pitchFamily="50" charset="-128"/>
                <a:ea typeface="BIZ UDPゴシック" panose="020B0400000000000000" pitchFamily="50" charset="-128"/>
                <a:cs typeface="+mn-cs"/>
              </a:rPr>
              <a:t>　</a:t>
            </a:r>
            <a:endParaRPr lang="ja-JP" altLang="en-US" sz="1100" dirty="0"/>
          </a:p>
        </p:txBody>
      </p:sp>
      <p:graphicFrame>
        <p:nvGraphicFramePr>
          <p:cNvPr id="4" name="表 3">
            <a:extLst>
              <a:ext uri="{FF2B5EF4-FFF2-40B4-BE49-F238E27FC236}">
                <a16:creationId xmlns:a16="http://schemas.microsoft.com/office/drawing/2014/main" id="{F60F2A69-22AF-B92E-3516-97BF4B053E84}"/>
              </a:ext>
            </a:extLst>
          </p:cNvPr>
          <p:cNvGraphicFramePr>
            <a:graphicFrameLocks noGrp="1"/>
          </p:cNvGraphicFramePr>
          <p:nvPr>
            <p:extLst>
              <p:ext uri="{D42A27DB-BD31-4B8C-83A1-F6EECF244321}">
                <p14:modId xmlns:p14="http://schemas.microsoft.com/office/powerpoint/2010/main" val="1590754181"/>
              </p:ext>
            </p:extLst>
          </p:nvPr>
        </p:nvGraphicFramePr>
        <p:xfrm>
          <a:off x="264493" y="2976850"/>
          <a:ext cx="6376260" cy="3809745"/>
        </p:xfrm>
        <a:graphic>
          <a:graphicData uri="http://schemas.openxmlformats.org/drawingml/2006/table">
            <a:tbl>
              <a:tblPr firstRow="1" bandRow="1">
                <a:tableStyleId>{5C22544A-7EE6-4342-B048-85BDC9FD1C3A}</a:tableStyleId>
              </a:tblPr>
              <a:tblGrid>
                <a:gridCol w="2559987">
                  <a:extLst>
                    <a:ext uri="{9D8B030D-6E8A-4147-A177-3AD203B41FA5}">
                      <a16:colId xmlns:a16="http://schemas.microsoft.com/office/drawing/2014/main" val="3310802227"/>
                    </a:ext>
                  </a:extLst>
                </a:gridCol>
                <a:gridCol w="1391920">
                  <a:extLst>
                    <a:ext uri="{9D8B030D-6E8A-4147-A177-3AD203B41FA5}">
                      <a16:colId xmlns:a16="http://schemas.microsoft.com/office/drawing/2014/main" val="2267362721"/>
                    </a:ext>
                  </a:extLst>
                </a:gridCol>
                <a:gridCol w="2424353">
                  <a:extLst>
                    <a:ext uri="{9D8B030D-6E8A-4147-A177-3AD203B41FA5}">
                      <a16:colId xmlns:a16="http://schemas.microsoft.com/office/drawing/2014/main" val="3531412991"/>
                    </a:ext>
                  </a:extLst>
                </a:gridCol>
              </a:tblGrid>
              <a:tr h="2973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プログラム</a:t>
                      </a:r>
                    </a:p>
                  </a:txBody>
                  <a:tcPr anchor="ctr">
                    <a:solidFill>
                      <a:srgbClr val="008080"/>
                    </a:solidFill>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時間</a:t>
                      </a:r>
                    </a:p>
                  </a:txBody>
                  <a:tcPr anchor="ctr">
                    <a:solidFill>
                      <a:srgbClr val="008080"/>
                    </a:solidFill>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登壇者</a:t>
                      </a:r>
                    </a:p>
                  </a:txBody>
                  <a:tcPr anchor="ctr">
                    <a:solidFill>
                      <a:srgbClr val="008080"/>
                    </a:solidFill>
                  </a:tcPr>
                </a:tc>
                <a:extLst>
                  <a:ext uri="{0D108BD9-81ED-4DB2-BD59-A6C34878D82A}">
                    <a16:rowId xmlns:a16="http://schemas.microsoft.com/office/drawing/2014/main" val="2947799496"/>
                  </a:ext>
                </a:extLst>
              </a:tr>
              <a:tr h="267087">
                <a:tc>
                  <a:txBody>
                    <a:bodyPr/>
                    <a:lstStyle/>
                    <a:p>
                      <a:r>
                        <a:rPr kumimoji="1" lang="ja-JP" altLang="en-US" sz="1200" dirty="0">
                          <a:latin typeface="BIZ UDPゴシック" panose="020B0400000000000000" pitchFamily="50" charset="-128"/>
                          <a:ea typeface="BIZ UDPゴシック" panose="020B0400000000000000" pitchFamily="50" charset="-128"/>
                        </a:rPr>
                        <a:t>開会挨拶</a:t>
                      </a:r>
                    </a:p>
                  </a:txBody>
                  <a:tcPr anchor="ctr">
                    <a:solidFill>
                      <a:schemeClr val="accent5">
                        <a:lumMod val="90000"/>
                      </a:schemeClr>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１４：００－１４：０５</a:t>
                      </a:r>
                    </a:p>
                  </a:txBody>
                  <a:tcPr anchor="ctr">
                    <a:solidFill>
                      <a:schemeClr val="accent5">
                        <a:lumMod val="90000"/>
                      </a:schemeClr>
                    </a:solidFill>
                  </a:tcPr>
                </a:tc>
                <a:tc>
                  <a:txBody>
                    <a:bodyPr/>
                    <a:lstStyle/>
                    <a:p>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a:txBody>
                  <a:tcPr anchor="ctr">
                    <a:solidFill>
                      <a:schemeClr val="accent5">
                        <a:lumMod val="90000"/>
                      </a:schemeClr>
                    </a:solidFill>
                  </a:tcPr>
                </a:tc>
                <a:extLst>
                  <a:ext uri="{0D108BD9-81ED-4DB2-BD59-A6C34878D82A}">
                    <a16:rowId xmlns:a16="http://schemas.microsoft.com/office/drawing/2014/main" val="2306571696"/>
                  </a:ext>
                </a:extLst>
              </a:tr>
              <a:tr h="267087">
                <a:tc>
                  <a:txBody>
                    <a:bodyPr/>
                    <a:lstStyle/>
                    <a:p>
                      <a:r>
                        <a:rPr kumimoji="1" lang="ja-JP" altLang="en-US" sz="1200" dirty="0">
                          <a:latin typeface="BIZ UDPゴシック" panose="020B0400000000000000" pitchFamily="50" charset="-128"/>
                          <a:ea typeface="BIZ UDPゴシック" panose="020B0400000000000000" pitchFamily="50" charset="-128"/>
                        </a:rPr>
                        <a:t>本市の中小企業の現状と課題</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１４：０</a:t>
                      </a:r>
                      <a:r>
                        <a:rPr kumimoji="1" lang="en-US" altLang="ja-JP" sz="1000" dirty="0">
                          <a:latin typeface="BIZ UDPゴシック" panose="020B0400000000000000" pitchFamily="50" charset="-128"/>
                          <a:ea typeface="BIZ UDPゴシック" panose="020B0400000000000000" pitchFamily="50" charset="-128"/>
                        </a:rPr>
                        <a:t>5</a:t>
                      </a:r>
                      <a:r>
                        <a:rPr kumimoji="1" lang="ja-JP" altLang="en-US" sz="1000" dirty="0">
                          <a:latin typeface="BIZ UDPゴシック" panose="020B0400000000000000" pitchFamily="50" charset="-128"/>
                          <a:ea typeface="BIZ UDPゴシック" panose="020B0400000000000000" pitchFamily="50" charset="-128"/>
                        </a:rPr>
                        <a:t>－１４：</a:t>
                      </a:r>
                      <a:r>
                        <a:rPr kumimoji="1" lang="en-US" altLang="ja-JP" sz="1000" dirty="0">
                          <a:latin typeface="BIZ UDPゴシック" panose="020B0400000000000000" pitchFamily="50" charset="-128"/>
                          <a:ea typeface="BIZ UDPゴシック" panose="020B0400000000000000" pitchFamily="50" charset="-128"/>
                        </a:rPr>
                        <a:t>20</a:t>
                      </a:r>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A</a:t>
                      </a:r>
                      <a:r>
                        <a:rPr kumimoji="1" lang="ja-JP" altLang="en-US" sz="1200" dirty="0">
                          <a:latin typeface="BIZ UDPゴシック" panose="020B0400000000000000" pitchFamily="50" charset="-128"/>
                          <a:ea typeface="BIZ UDPゴシック" panose="020B0400000000000000" pitchFamily="50" charset="-128"/>
                        </a:rPr>
                        <a:t>市　産業振興課　田中　事　氏</a:t>
                      </a:r>
                    </a:p>
                  </a:txBody>
                  <a:tcPr anchor="ctr"/>
                </a:tc>
                <a:extLst>
                  <a:ext uri="{0D108BD9-81ED-4DB2-BD59-A6C34878D82A}">
                    <a16:rowId xmlns:a16="http://schemas.microsoft.com/office/drawing/2014/main" val="1536044476"/>
                  </a:ext>
                </a:extLst>
              </a:tr>
              <a:tr h="445145">
                <a:tc>
                  <a:txBody>
                    <a:bodyPr/>
                    <a:lstStyle/>
                    <a:p>
                      <a:r>
                        <a:rPr kumimoji="1" lang="ja-JP" altLang="en-US" sz="1000" dirty="0">
                          <a:latin typeface="BIZ UDPゴシック" panose="020B0400000000000000" pitchFamily="50" charset="-128"/>
                          <a:ea typeface="BIZ UDPゴシック" panose="020B0400000000000000" pitchFamily="50" charset="-128"/>
                        </a:rPr>
                        <a:t>事業承継の実例①</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～老舗和菓子店の親族承継</a:t>
                      </a:r>
                    </a:p>
                  </a:txBody>
                  <a:tcPr anchor="ctr">
                    <a:solidFill>
                      <a:schemeClr val="accent5">
                        <a:lumMod val="90000"/>
                      </a:schemeClr>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１４：</a:t>
                      </a:r>
                      <a:r>
                        <a:rPr kumimoji="1" lang="en-US" altLang="ja-JP" sz="1000" dirty="0">
                          <a:latin typeface="BIZ UDPゴシック" panose="020B0400000000000000" pitchFamily="50" charset="-128"/>
                          <a:ea typeface="BIZ UDPゴシック" panose="020B0400000000000000" pitchFamily="50" charset="-128"/>
                        </a:rPr>
                        <a:t>20</a:t>
                      </a:r>
                      <a:r>
                        <a:rPr kumimoji="1" lang="ja-JP" altLang="en-US" sz="1000" dirty="0">
                          <a:latin typeface="BIZ UDPゴシック" panose="020B0400000000000000" pitchFamily="50" charset="-128"/>
                          <a:ea typeface="BIZ UDPゴシック" panose="020B0400000000000000" pitchFamily="50" charset="-128"/>
                        </a:rPr>
                        <a:t>－１４：</a:t>
                      </a:r>
                      <a:r>
                        <a:rPr kumimoji="1" lang="en-US" altLang="ja-JP" sz="1000" dirty="0">
                          <a:latin typeface="BIZ UDPゴシック" panose="020B0400000000000000" pitchFamily="50" charset="-128"/>
                          <a:ea typeface="BIZ UDPゴシック" panose="020B0400000000000000" pitchFamily="50" charset="-128"/>
                        </a:rPr>
                        <a:t>45</a:t>
                      </a:r>
                      <a:endParaRPr kumimoji="1" lang="ja-JP" altLang="en-US" sz="1000" dirty="0">
                        <a:latin typeface="BIZ UDPゴシック" panose="020B0400000000000000" pitchFamily="50" charset="-128"/>
                        <a:ea typeface="BIZ UDPゴシック" panose="020B0400000000000000" pitchFamily="50" charset="-128"/>
                      </a:endParaRPr>
                    </a:p>
                  </a:txBody>
                  <a:tcPr anchor="ctr">
                    <a:solidFill>
                      <a:schemeClr val="accent5">
                        <a:lumMod val="90000"/>
                      </a:schemeClr>
                    </a:solidFill>
                  </a:tcPr>
                </a:tc>
                <a:tc>
                  <a:txBody>
                    <a:bodyPr/>
                    <a:lstStyle/>
                    <a:p>
                      <a:r>
                        <a:rPr kumimoji="1" lang="ja-JP" altLang="en-US" sz="1200" dirty="0">
                          <a:latin typeface="BIZ UDPゴシック" panose="020B0400000000000000" pitchFamily="50" charset="-128"/>
                          <a:ea typeface="BIZ UDPゴシック" panose="020B0400000000000000" pitchFamily="50" charset="-128"/>
                        </a:rPr>
                        <a:t>株式会社＊＊　代表取締役</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和田　業太　氏</a:t>
                      </a:r>
                    </a:p>
                  </a:txBody>
                  <a:tcPr anchor="ctr">
                    <a:solidFill>
                      <a:schemeClr val="accent5">
                        <a:lumMod val="90000"/>
                      </a:schemeClr>
                    </a:solidFill>
                  </a:tcPr>
                </a:tc>
                <a:extLst>
                  <a:ext uri="{0D108BD9-81ED-4DB2-BD59-A6C34878D82A}">
                    <a16:rowId xmlns:a16="http://schemas.microsoft.com/office/drawing/2014/main" val="3970388367"/>
                  </a:ext>
                </a:extLst>
              </a:tr>
              <a:tr h="445145">
                <a:tc>
                  <a:txBody>
                    <a:bodyPr/>
                    <a:lstStyle/>
                    <a:p>
                      <a:r>
                        <a:rPr kumimoji="1" lang="ja-JP" altLang="en-US" sz="1000" dirty="0">
                          <a:latin typeface="BIZ UDPゴシック" panose="020B0400000000000000" pitchFamily="50" charset="-128"/>
                          <a:ea typeface="BIZ UDPゴシック" panose="020B0400000000000000" pitchFamily="50" charset="-128"/>
                        </a:rPr>
                        <a:t>事業承継の実例②</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～金属加工メーカーの第三者承継</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１４：</a:t>
                      </a:r>
                      <a:r>
                        <a:rPr kumimoji="1" lang="en-US" altLang="ja-JP" sz="1000" dirty="0">
                          <a:latin typeface="BIZ UDPゴシック" panose="020B0400000000000000" pitchFamily="50" charset="-128"/>
                          <a:ea typeface="BIZ UDPゴシック" panose="020B0400000000000000" pitchFamily="50" charset="-128"/>
                        </a:rPr>
                        <a:t>45</a:t>
                      </a:r>
                      <a:r>
                        <a:rPr kumimoji="1" lang="ja-JP" altLang="en-US" sz="1000" dirty="0">
                          <a:latin typeface="BIZ UDPゴシック" panose="020B0400000000000000" pitchFamily="50" charset="-128"/>
                          <a:ea typeface="BIZ UDPゴシック" panose="020B0400000000000000" pitchFamily="50" charset="-128"/>
                        </a:rPr>
                        <a:t>－１５：１０</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△△株式会社　代表取締役</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金田　承子　氏</a:t>
                      </a:r>
                    </a:p>
                  </a:txBody>
                  <a:tcPr anchor="ctr"/>
                </a:tc>
                <a:extLst>
                  <a:ext uri="{0D108BD9-81ED-4DB2-BD59-A6C34878D82A}">
                    <a16:rowId xmlns:a16="http://schemas.microsoft.com/office/drawing/2014/main" val="2591418266"/>
                  </a:ext>
                </a:extLst>
              </a:tr>
              <a:tr h="445145">
                <a:tc>
                  <a:txBody>
                    <a:bodyPr/>
                    <a:lstStyle/>
                    <a:p>
                      <a:r>
                        <a:rPr kumimoji="1" lang="ja-JP" altLang="en-US" sz="1000" dirty="0">
                          <a:latin typeface="BIZ UDPゴシック" panose="020B0400000000000000" pitchFamily="50" charset="-128"/>
                          <a:ea typeface="BIZ UDPゴシック" panose="020B0400000000000000" pitchFamily="50" charset="-128"/>
                        </a:rPr>
                        <a:t>支援機関によるサポート例①</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～親族承継・第三者承継を中心に</a:t>
                      </a:r>
                    </a:p>
                  </a:txBody>
                  <a:tcPr anchor="ctr">
                    <a:solidFill>
                      <a:schemeClr val="accent5">
                        <a:lumMod val="90000"/>
                      </a:schemeClr>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１５：１０－１５：</a:t>
                      </a:r>
                      <a:r>
                        <a:rPr kumimoji="1" lang="en-US" altLang="ja-JP" sz="1000" dirty="0">
                          <a:latin typeface="BIZ UDPゴシック" panose="020B0400000000000000" pitchFamily="50" charset="-128"/>
                          <a:ea typeface="BIZ UDPゴシック" panose="020B0400000000000000" pitchFamily="50" charset="-128"/>
                        </a:rPr>
                        <a:t>25</a:t>
                      </a:r>
                      <a:endParaRPr kumimoji="1" lang="ja-JP" altLang="en-US" sz="1000" dirty="0">
                        <a:latin typeface="BIZ UDPゴシック" panose="020B0400000000000000" pitchFamily="50" charset="-128"/>
                        <a:ea typeface="BIZ UDPゴシック" panose="020B0400000000000000" pitchFamily="50" charset="-128"/>
                      </a:endParaRPr>
                    </a:p>
                  </a:txBody>
                  <a:tcPr anchor="ctr">
                    <a:solidFill>
                      <a:schemeClr val="accent5">
                        <a:lumMod val="90000"/>
                      </a:schemeClr>
                    </a:solidFill>
                  </a:tcPr>
                </a:tc>
                <a:tc>
                  <a:txBody>
                    <a:bodyPr/>
                    <a:lstStyle/>
                    <a:p>
                      <a:r>
                        <a:rPr kumimoji="1" lang="en-US" altLang="ja-JP" sz="1200" dirty="0">
                          <a:latin typeface="BIZ UDPゴシック" panose="020B0400000000000000" pitchFamily="50" charset="-128"/>
                          <a:ea typeface="BIZ UDPゴシック" panose="020B0400000000000000" pitchFamily="50" charset="-128"/>
                        </a:rPr>
                        <a:t>a</a:t>
                      </a:r>
                      <a:r>
                        <a:rPr kumimoji="1" lang="ja-JP" altLang="en-US" sz="1200" dirty="0">
                          <a:latin typeface="BIZ UDPゴシック" panose="020B0400000000000000" pitchFamily="50" charset="-128"/>
                          <a:ea typeface="BIZ UDPゴシック" panose="020B0400000000000000" pitchFamily="50" charset="-128"/>
                        </a:rPr>
                        <a:t>県事業承継引継ぎ支援センター　　　　</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鈴木　継吾　氏　</a:t>
                      </a:r>
                    </a:p>
                  </a:txBody>
                  <a:tcPr anchor="ctr">
                    <a:solidFill>
                      <a:schemeClr val="accent5">
                        <a:lumMod val="90000"/>
                      </a:schemeClr>
                    </a:solidFill>
                  </a:tcPr>
                </a:tc>
                <a:extLst>
                  <a:ext uri="{0D108BD9-81ED-4DB2-BD59-A6C34878D82A}">
                    <a16:rowId xmlns:a16="http://schemas.microsoft.com/office/drawing/2014/main" val="628973004"/>
                  </a:ext>
                </a:extLst>
              </a:tr>
              <a:tr h="415469">
                <a:tc>
                  <a:txBody>
                    <a:bodyPr/>
                    <a:lstStyle/>
                    <a:p>
                      <a:r>
                        <a:rPr kumimoji="1" lang="ja-JP" altLang="en-US" sz="1000" dirty="0">
                          <a:latin typeface="BIZ UDPゴシック" panose="020B0400000000000000" pitchFamily="50" charset="-128"/>
                          <a:ea typeface="BIZ UDPゴシック" panose="020B0400000000000000" pitchFamily="50" charset="-128"/>
                        </a:rPr>
                        <a:t>支援機関によるサポート例②</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～商工団体の経営相談</a:t>
                      </a:r>
                    </a:p>
                  </a:txBody>
                  <a:tcPr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15</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a:latin typeface="BIZ UDPゴシック" panose="020B0400000000000000" pitchFamily="50" charset="-128"/>
                          <a:ea typeface="BIZ UDPゴシック" panose="020B0400000000000000" pitchFamily="50" charset="-128"/>
                        </a:rPr>
                        <a:t>25-15</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a:latin typeface="BIZ UDPゴシック" panose="020B0400000000000000" pitchFamily="50" charset="-128"/>
                          <a:ea typeface="BIZ UDPゴシック" panose="020B0400000000000000" pitchFamily="50" charset="-128"/>
                        </a:rPr>
                        <a:t>40</a:t>
                      </a:r>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A</a:t>
                      </a:r>
                      <a:r>
                        <a:rPr kumimoji="1" lang="ja-JP" altLang="en-US" sz="1200" dirty="0">
                          <a:latin typeface="BIZ UDPゴシック" panose="020B0400000000000000" pitchFamily="50" charset="-128"/>
                          <a:ea typeface="BIZ UDPゴシック" panose="020B0400000000000000" pitchFamily="50" charset="-128"/>
                        </a:rPr>
                        <a:t>市商工会議所　　佐藤　支織　氏</a:t>
                      </a:r>
                    </a:p>
                  </a:txBody>
                  <a:tcPr anchor="ctr"/>
                </a:tc>
                <a:extLst>
                  <a:ext uri="{0D108BD9-81ED-4DB2-BD59-A6C34878D82A}">
                    <a16:rowId xmlns:a16="http://schemas.microsoft.com/office/drawing/2014/main" val="2007020855"/>
                  </a:ext>
                </a:extLst>
              </a:tr>
              <a:tr h="267087">
                <a:tc>
                  <a:txBody>
                    <a:bodyPr/>
                    <a:lstStyle/>
                    <a:p>
                      <a:r>
                        <a:rPr kumimoji="1" lang="ja-JP" altLang="en-US" sz="1200" dirty="0">
                          <a:latin typeface="BIZ UDPゴシック" panose="020B0400000000000000" pitchFamily="50" charset="-128"/>
                          <a:ea typeface="BIZ UDPゴシック" panose="020B0400000000000000" pitchFamily="50" charset="-128"/>
                        </a:rPr>
                        <a:t>事業承継に関する支援制度の紹介</a:t>
                      </a:r>
                    </a:p>
                  </a:txBody>
                  <a:tcPr anchor="ctr">
                    <a:solidFill>
                      <a:schemeClr val="accent5">
                        <a:lumMod val="90000"/>
                      </a:schemeClr>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１５：</a:t>
                      </a:r>
                      <a:r>
                        <a:rPr kumimoji="1" lang="en-US" altLang="ja-JP" sz="1000" dirty="0">
                          <a:latin typeface="BIZ UDPゴシック" panose="020B0400000000000000" pitchFamily="50" charset="-128"/>
                          <a:ea typeface="BIZ UDPゴシック" panose="020B0400000000000000" pitchFamily="50" charset="-128"/>
                        </a:rPr>
                        <a:t>40</a:t>
                      </a:r>
                      <a:r>
                        <a:rPr kumimoji="1" lang="ja-JP" altLang="en-US" sz="1000" dirty="0">
                          <a:latin typeface="BIZ UDPゴシック" panose="020B0400000000000000" pitchFamily="50" charset="-128"/>
                          <a:ea typeface="BIZ UDPゴシック" panose="020B0400000000000000" pitchFamily="50" charset="-128"/>
                        </a:rPr>
                        <a:t>－１５：５０</a:t>
                      </a:r>
                    </a:p>
                  </a:txBody>
                  <a:tcPr anchor="ctr">
                    <a:solidFill>
                      <a:schemeClr val="accent5">
                        <a:lumMod val="90000"/>
                      </a:schemeClr>
                    </a:solidFill>
                  </a:tcPr>
                </a:tc>
                <a:tc>
                  <a:txBody>
                    <a:bodyPr/>
                    <a:lstStyle/>
                    <a:p>
                      <a:r>
                        <a:rPr kumimoji="1" lang="en-US" altLang="ja-JP" sz="1200" dirty="0">
                          <a:latin typeface="BIZ UDPゴシック" panose="020B0400000000000000" pitchFamily="50" charset="-128"/>
                          <a:ea typeface="BIZ UDPゴシック" panose="020B0400000000000000" pitchFamily="50" charset="-128"/>
                        </a:rPr>
                        <a:t>A</a:t>
                      </a:r>
                      <a:r>
                        <a:rPr kumimoji="1" lang="ja-JP" altLang="en-US" sz="1200" dirty="0">
                          <a:latin typeface="BIZ UDPゴシック" panose="020B0400000000000000" pitchFamily="50" charset="-128"/>
                          <a:ea typeface="BIZ UDPゴシック" panose="020B0400000000000000" pitchFamily="50" charset="-128"/>
                        </a:rPr>
                        <a:t>市　産業振興課　山本　援　氏　</a:t>
                      </a:r>
                    </a:p>
                  </a:txBody>
                  <a:tcPr anchor="ctr">
                    <a:solidFill>
                      <a:schemeClr val="accent5">
                        <a:lumMod val="90000"/>
                      </a:schemeClr>
                    </a:solidFill>
                  </a:tcPr>
                </a:tc>
                <a:extLst>
                  <a:ext uri="{0D108BD9-81ED-4DB2-BD59-A6C34878D82A}">
                    <a16:rowId xmlns:a16="http://schemas.microsoft.com/office/drawing/2014/main" val="3698142183"/>
                  </a:ext>
                </a:extLst>
              </a:tr>
              <a:tr h="267087">
                <a:tc>
                  <a:txBody>
                    <a:bodyPr/>
                    <a:lstStyle/>
                    <a:p>
                      <a:r>
                        <a:rPr kumimoji="1" lang="ja-JP" altLang="en-US" sz="1200" dirty="0">
                          <a:latin typeface="BIZ UDPゴシック" panose="020B0400000000000000" pitchFamily="50" charset="-128"/>
                          <a:ea typeface="BIZ UDPゴシック" panose="020B0400000000000000" pitchFamily="50" charset="-128"/>
                        </a:rPr>
                        <a:t>閉会挨拶</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１５；５０－１６：００</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053554038"/>
                  </a:ext>
                </a:extLst>
              </a:tr>
              <a:tr h="267087">
                <a:tc gridSpan="3">
                  <a:txBody>
                    <a:body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休憩</a:t>
                      </a:r>
                    </a:p>
                  </a:txBody>
                  <a:tcPr anchor="ctr">
                    <a:solidFill>
                      <a:srgbClr val="008080"/>
                    </a:solidFill>
                  </a:tcPr>
                </a:tc>
                <a:tc hMerge="1">
                  <a:txBody>
                    <a:bodyPr/>
                    <a:lstStyle/>
                    <a:p>
                      <a:pPr algn="ctr"/>
                      <a:endParaRPr kumimoji="1" lang="ja-JP" altLang="en-US" sz="1000" dirty="0">
                        <a:solidFill>
                          <a:schemeClr val="bg1"/>
                        </a:solidFill>
                        <a:latin typeface="BIZ UDPゴシック" panose="020B0400000000000000" pitchFamily="50" charset="-128"/>
                        <a:ea typeface="BIZ UDPゴシック" panose="020B0400000000000000" pitchFamily="50" charset="-128"/>
                      </a:endParaRPr>
                    </a:p>
                  </a:txBody>
                  <a:tcPr anchor="ctr">
                    <a:solidFill>
                      <a:srgbClr val="008080"/>
                    </a:solidFill>
                  </a:tcPr>
                </a:tc>
                <a:tc hMerge="1">
                  <a:txBody>
                    <a:bodyPr/>
                    <a:lstStyle/>
                    <a:p>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a:txBody>
                  <a:tcPr anchor="ctr">
                    <a:solidFill>
                      <a:srgbClr val="008080"/>
                    </a:solidFill>
                  </a:tcPr>
                </a:tc>
                <a:extLst>
                  <a:ext uri="{0D108BD9-81ED-4DB2-BD59-A6C34878D82A}">
                    <a16:rowId xmlns:a16="http://schemas.microsoft.com/office/drawing/2014/main" val="3467951516"/>
                  </a:ext>
                </a:extLst>
              </a:tr>
              <a:tr h="342462">
                <a:tc>
                  <a:txBody>
                    <a:bodyPr/>
                    <a:lstStyle/>
                    <a:p>
                      <a:r>
                        <a:rPr kumimoji="1" lang="ja-JP" altLang="en-US" sz="1200" dirty="0">
                          <a:latin typeface="BIZ UDPゴシック" panose="020B0400000000000000" pitchFamily="50" charset="-128"/>
                          <a:ea typeface="BIZ UDPゴシック" panose="020B0400000000000000" pitchFamily="50" charset="-128"/>
                        </a:rPr>
                        <a:t>個別相談会（希望者のみ）</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１６：１５－１７：００</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事業承継引き継ぎ支援センター</a:t>
                      </a:r>
                    </a:p>
                  </a:txBody>
                  <a:tcPr anchor="ctr"/>
                </a:tc>
                <a:extLst>
                  <a:ext uri="{0D108BD9-81ED-4DB2-BD59-A6C34878D82A}">
                    <a16:rowId xmlns:a16="http://schemas.microsoft.com/office/drawing/2014/main" val="2598448719"/>
                  </a:ext>
                </a:extLst>
              </a:tr>
            </a:tbl>
          </a:graphicData>
        </a:graphic>
      </p:graphicFrame>
      <p:sp>
        <p:nvSpPr>
          <p:cNvPr id="10" name="四角形: 角を丸くする 9">
            <a:extLst>
              <a:ext uri="{FF2B5EF4-FFF2-40B4-BE49-F238E27FC236}">
                <a16:creationId xmlns:a16="http://schemas.microsoft.com/office/drawing/2014/main" id="{FCEBB37D-2605-7F0E-352B-8C0490C9622D}"/>
              </a:ext>
            </a:extLst>
          </p:cNvPr>
          <p:cNvSpPr/>
          <p:nvPr/>
        </p:nvSpPr>
        <p:spPr bwMode="auto">
          <a:xfrm>
            <a:off x="210911" y="9242872"/>
            <a:ext cx="1146132" cy="429893"/>
          </a:xfrm>
          <a:prstGeom prst="roundRect">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indent="0" algn="ctr" fontAlgn="base">
              <a:lnSpc>
                <a:spcPts val="1320"/>
              </a:lnSpc>
              <a:spcBef>
                <a:spcPct val="0"/>
              </a:spcBef>
              <a:spcAft>
                <a:spcPts val="0"/>
              </a:spcAft>
              <a:buClrTx/>
              <a:buSzTx/>
              <a:buFontTx/>
              <a:buNone/>
              <a:tabLst/>
            </a:pPr>
            <a:r>
              <a:rPr lang="ja-JP" altLang="en-US" sz="1100" b="1" kern="100" dirty="0">
                <a:solidFill>
                  <a:schemeClr val="lt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Times New Roman" panose="02020603050405020304" pitchFamily="18" charset="0"/>
              </a:rPr>
              <a:t>お問合せ先</a:t>
            </a:r>
          </a:p>
        </p:txBody>
      </p:sp>
      <p:sp>
        <p:nvSpPr>
          <p:cNvPr id="19" name="テキスト ボックス 18">
            <a:extLst>
              <a:ext uri="{FF2B5EF4-FFF2-40B4-BE49-F238E27FC236}">
                <a16:creationId xmlns:a16="http://schemas.microsoft.com/office/drawing/2014/main" id="{32A0F19E-A67E-D7F7-9E3B-7956747C92C8}"/>
              </a:ext>
            </a:extLst>
          </p:cNvPr>
          <p:cNvSpPr txBox="1"/>
          <p:nvPr/>
        </p:nvSpPr>
        <p:spPr>
          <a:xfrm>
            <a:off x="1367203" y="9335358"/>
            <a:ext cx="4619700" cy="400110"/>
          </a:xfrm>
          <a:prstGeom prst="rect">
            <a:avLst/>
          </a:prstGeom>
          <a:noFill/>
        </p:spPr>
        <p:txBody>
          <a:bodyPr wrap="square">
            <a:spAutoFit/>
          </a:bodyPr>
          <a:lstStyle>
            <a:defPPr>
              <a:defRPr lang="ja-JP"/>
            </a:defPPr>
            <a:lvl1pPr>
              <a:defRPr sz="1050" b="0" i="0" u="none" strike="noStrike" baseline="0">
                <a:solidFill>
                  <a:srgbClr val="004AC8"/>
                </a:solidFill>
                <a:latin typeface="PUDShinGoPr6N-Regular"/>
              </a:defRPr>
            </a:lvl1pPr>
          </a:lstStyle>
          <a:p>
            <a:r>
              <a:rPr lang="en-US" altLang="ja-JP" sz="1000" dirty="0">
                <a:solidFill>
                  <a:srgbClr val="0000FF"/>
                </a:solidFill>
                <a:latin typeface="BIZ UDPゴシック" panose="020B0400000000000000" pitchFamily="50" charset="-128"/>
                <a:ea typeface="BIZ UDPゴシック" panose="020B0400000000000000" pitchFamily="50" charset="-128"/>
              </a:rPr>
              <a:t>A</a:t>
            </a:r>
            <a:r>
              <a:rPr lang="ja-JP" altLang="en-US" sz="1000" dirty="0">
                <a:solidFill>
                  <a:srgbClr val="0000FF"/>
                </a:solidFill>
                <a:latin typeface="BIZ UDPゴシック" panose="020B0400000000000000" pitchFamily="50" charset="-128"/>
                <a:ea typeface="BIZ UDPゴシック" panose="020B0400000000000000" pitchFamily="50" charset="-128"/>
              </a:rPr>
              <a:t>市　産業労働局　産業振興課　担当／山田・鈴木</a:t>
            </a:r>
            <a:endParaRPr lang="en-US" altLang="ja-JP" sz="1000" dirty="0">
              <a:solidFill>
                <a:srgbClr val="0000FF"/>
              </a:solidFill>
              <a:latin typeface="BIZ UDPゴシック" panose="020B0400000000000000" pitchFamily="50" charset="-128"/>
              <a:ea typeface="BIZ UDPゴシック" panose="020B0400000000000000" pitchFamily="50" charset="-128"/>
            </a:endParaRPr>
          </a:p>
          <a:p>
            <a:r>
              <a:rPr lang="ja-JP" altLang="en-US" sz="1000" dirty="0">
                <a:solidFill>
                  <a:srgbClr val="0000FF"/>
                </a:solidFill>
                <a:latin typeface="BIZ UDPゴシック" panose="020B0400000000000000" pitchFamily="50" charset="-128"/>
                <a:ea typeface="BIZ UDPゴシック" panose="020B0400000000000000" pitchFamily="50" charset="-128"/>
              </a:rPr>
              <a:t>　　電話番号　***（***）****　メールアドレス：****</a:t>
            </a:r>
            <a:r>
              <a:rPr lang="en-US" altLang="ja-JP" sz="1000" dirty="0">
                <a:solidFill>
                  <a:srgbClr val="0000FF"/>
                </a:solidFill>
                <a:latin typeface="BIZ UDPゴシック" panose="020B0400000000000000" pitchFamily="50" charset="-128"/>
                <a:ea typeface="BIZ UDPゴシック" panose="020B0400000000000000" pitchFamily="50" charset="-128"/>
              </a:rPr>
              <a:t>@*</a:t>
            </a:r>
            <a:r>
              <a:rPr lang="ja-JP" altLang="en-US" sz="1000" dirty="0">
                <a:solidFill>
                  <a:srgbClr val="0000FF"/>
                </a:solidFill>
                <a:latin typeface="BIZ UDPゴシック" panose="020B0400000000000000" pitchFamily="50" charset="-128"/>
                <a:ea typeface="BIZ UDPゴシック" panose="020B0400000000000000" pitchFamily="50" charset="-128"/>
              </a:rPr>
              <a:t>***</a:t>
            </a:r>
            <a:r>
              <a:rPr lang="en-US" altLang="ja-JP" sz="1000" dirty="0">
                <a:solidFill>
                  <a:srgbClr val="0000FF"/>
                </a:solidFill>
                <a:latin typeface="BIZ UDPゴシック" panose="020B0400000000000000" pitchFamily="50" charset="-128"/>
                <a:ea typeface="BIZ UDPゴシック" panose="020B0400000000000000" pitchFamily="50" charset="-128"/>
              </a:rPr>
              <a:t>.lg.jp</a:t>
            </a:r>
          </a:p>
        </p:txBody>
      </p:sp>
      <p:grpSp>
        <p:nvGrpSpPr>
          <p:cNvPr id="20" name="グループ化 19">
            <a:extLst>
              <a:ext uri="{FF2B5EF4-FFF2-40B4-BE49-F238E27FC236}">
                <a16:creationId xmlns:a16="http://schemas.microsoft.com/office/drawing/2014/main" id="{99C65A4F-C605-2E24-18D5-1C23FDD12960}"/>
              </a:ext>
            </a:extLst>
          </p:cNvPr>
          <p:cNvGrpSpPr>
            <a:grpSpLocks noChangeAspect="1"/>
          </p:cNvGrpSpPr>
          <p:nvPr/>
        </p:nvGrpSpPr>
        <p:grpSpPr>
          <a:xfrm>
            <a:off x="328891" y="7560355"/>
            <a:ext cx="564316" cy="564316"/>
            <a:chOff x="308571" y="6783797"/>
            <a:chExt cx="940526" cy="940526"/>
          </a:xfrm>
        </p:grpSpPr>
        <p:sp>
          <p:nvSpPr>
            <p:cNvPr id="23" name="正方形/長方形 22">
              <a:extLst>
                <a:ext uri="{FF2B5EF4-FFF2-40B4-BE49-F238E27FC236}">
                  <a16:creationId xmlns:a16="http://schemas.microsoft.com/office/drawing/2014/main" id="{0302CDC0-C81F-ED1A-BAC6-45933B72169C}"/>
                </a:ext>
              </a:extLst>
            </p:cNvPr>
            <p:cNvSpPr/>
            <p:nvPr/>
          </p:nvSpPr>
          <p:spPr bwMode="auto">
            <a:xfrm>
              <a:off x="308571" y="6783797"/>
              <a:ext cx="940526" cy="94052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pic>
          <p:nvPicPr>
            <p:cNvPr id="25" name="グラフィックス 24" descr="ユーザー 枠線">
              <a:extLst>
                <a:ext uri="{FF2B5EF4-FFF2-40B4-BE49-F238E27FC236}">
                  <a16:creationId xmlns:a16="http://schemas.microsoft.com/office/drawing/2014/main" id="{3D46C94C-CBE9-0930-F6D3-4CCFAC8DC5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699" y="6790922"/>
              <a:ext cx="914400" cy="914400"/>
            </a:xfrm>
            <a:prstGeom prst="rect">
              <a:avLst/>
            </a:prstGeom>
          </p:spPr>
        </p:pic>
      </p:grpSp>
      <p:sp>
        <p:nvSpPr>
          <p:cNvPr id="26" name="テキスト ボックス 25">
            <a:extLst>
              <a:ext uri="{FF2B5EF4-FFF2-40B4-BE49-F238E27FC236}">
                <a16:creationId xmlns:a16="http://schemas.microsoft.com/office/drawing/2014/main" id="{626AE8DF-8983-6450-4C05-D544860B9AB4}"/>
              </a:ext>
            </a:extLst>
          </p:cNvPr>
          <p:cNvSpPr txBox="1"/>
          <p:nvPr/>
        </p:nvSpPr>
        <p:spPr>
          <a:xfrm>
            <a:off x="946543" y="7519715"/>
            <a:ext cx="5687935" cy="684803"/>
          </a:xfrm>
          <a:prstGeom prst="rect">
            <a:avLst/>
          </a:prstGeom>
          <a:noFill/>
        </p:spPr>
        <p:txBody>
          <a:bodyPr wrap="square">
            <a:spAutoFit/>
          </a:bodyPr>
          <a:lstStyle/>
          <a:p>
            <a:pPr algn="just"/>
            <a:r>
              <a:rPr lang="zh-TW" altLang="en-US" sz="1300" dirty="0">
                <a:solidFill>
                  <a:schemeClr val="dk1"/>
                </a:solidFill>
                <a:latin typeface="BIZ UDPゴシック" panose="020B0400000000000000" pitchFamily="50" charset="-128"/>
                <a:ea typeface="BIZ UDPゴシック" panose="020B0400000000000000" pitchFamily="50" charset="-128"/>
              </a:rPr>
              <a:t>△△株式会社　代表取締役 金田　承吾　氏</a:t>
            </a:r>
            <a:endParaRPr lang="en-US" altLang="zh-TW" sz="1300" dirty="0">
              <a:solidFill>
                <a:schemeClr val="dk1"/>
              </a:solidFill>
              <a:latin typeface="BIZ UDPゴシック" panose="020B0400000000000000" pitchFamily="50" charset="-128"/>
              <a:ea typeface="BIZ UDPゴシック" panose="020B0400000000000000" pitchFamily="50" charset="-128"/>
            </a:endParaRPr>
          </a:p>
          <a:p>
            <a:pPr algn="just">
              <a:spcBef>
                <a:spcPts val="300"/>
              </a:spcBef>
            </a:pPr>
            <a:r>
              <a:rPr lang="ja-JP" altLang="en-US" sz="1100" dirty="0">
                <a:solidFill>
                  <a:schemeClr val="dk1"/>
                </a:solidFill>
                <a:latin typeface="BIZ UDPゴシック" panose="020B0400000000000000" pitchFamily="50" charset="-128"/>
                <a:ea typeface="BIZ UDPゴシック" panose="020B0400000000000000" pitchFamily="50" charset="-128"/>
              </a:rPr>
              <a:t>従業員２０名を擁する金属加工メーカー。主要取引先である〇〇自動車の</a:t>
            </a:r>
            <a:r>
              <a:rPr lang="en-US" altLang="ja-JP" sz="1100" dirty="0">
                <a:solidFill>
                  <a:schemeClr val="dk1"/>
                </a:solidFill>
                <a:latin typeface="BIZ UDPゴシック" panose="020B0400000000000000" pitchFamily="50" charset="-128"/>
                <a:ea typeface="BIZ UDPゴシック" panose="020B0400000000000000" pitchFamily="50" charset="-128"/>
              </a:rPr>
              <a:t>※※</a:t>
            </a:r>
            <a:r>
              <a:rPr lang="ja-JP" altLang="en-US" sz="1100" dirty="0">
                <a:solidFill>
                  <a:schemeClr val="dk1"/>
                </a:solidFill>
                <a:latin typeface="BIZ UDPゴシック" panose="020B0400000000000000" pitchFamily="50" charset="-128"/>
                <a:ea typeface="BIZ UDPゴシック" panose="020B0400000000000000" pitchFamily="50" charset="-128"/>
              </a:rPr>
              <a:t>を手掛けるなど地域のサプライチェーンを担う。２０２３年第三者承継。</a:t>
            </a:r>
            <a:r>
              <a:rPr lang="ja-JP" altLang="en-US" sz="1200" dirty="0">
                <a:solidFill>
                  <a:schemeClr val="dk1"/>
                </a:solidFill>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1117640890"/>
      </p:ext>
    </p:extLst>
  </p:cSld>
  <p:clrMapOvr>
    <a:masterClrMapping/>
  </p:clrMapOvr>
</p:sld>
</file>

<file path=ppt/theme/theme1.xml><?xml version="1.0" encoding="utf-8"?>
<a:theme xmlns:a="http://schemas.openxmlformats.org/drawingml/2006/main" name="1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charset="-128"/>
          </a:defRPr>
        </a:defPPr>
      </a:lstStyle>
    </a:spDef>
    <a:lnDef>
      <a:spPr bwMode="auto">
        <a:solidFill>
          <a:srgbClr val="CB9E49"/>
        </a:solidFill>
        <a:ln w="9525" algn="ctr">
          <a:solidFill>
            <a:srgbClr val="5D8FCB"/>
          </a:solidFill>
          <a:prstDash val="solid"/>
          <a:round/>
          <a:headEnd type="none" w="med" len="med"/>
          <a:tailEnd type="triangle" w="med" len="med"/>
        </a:ln>
      </a:spPr>
      <a:bodyPr/>
      <a:lstStyle/>
    </a:ln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524</Words>
  <Application>Microsoft Office PowerPoint</Application>
  <PresentationFormat>A4 210 x 297 mm</PresentationFormat>
  <Paragraphs>67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Meiryo UI</vt:lpstr>
      <vt:lpstr>Arial</vt:lpstr>
      <vt:lpstr>Times New Roman</vt:lpstr>
      <vt:lpstr>1_標準デザイン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2025-03-25T23:54:08Z</dcterms:created>
  <dcterms:modified xsi:type="dcterms:W3CDTF">2025-03-25T23:54:52Z</dcterms:modified>
</cp:coreProperties>
</file>