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3"/>
  </p:notesMasterIdLst>
  <p:sldIdLst>
    <p:sldId id="258" r:id="rId2"/>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08FD2059-75DC-4F2C-95A5-AB63299C14A9}" type="datetimeFigureOut">
              <a:rPr kumimoji="1" lang="ja-JP" altLang="en-US" smtClean="0"/>
              <a:t>2018/7/23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49ADD084-8CDA-42D8-B166-D91C4FD41B34}" type="slidenum">
              <a:rPr kumimoji="1" lang="ja-JP" altLang="en-US" smtClean="0"/>
              <a:t>‹#›</a:t>
            </a:fld>
            <a:endParaRPr kumimoji="1" lang="ja-JP" altLang="en-US"/>
          </a:p>
        </p:txBody>
      </p:sp>
    </p:spTree>
    <p:extLst>
      <p:ext uri="{BB962C8B-B14F-4D97-AF65-F5344CB8AC3E}">
        <p14:creationId xmlns:p14="http://schemas.microsoft.com/office/powerpoint/2010/main" val="6497859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645A2B13-0AE3-4C9B-B845-3C38E122EB0F}" type="slidenum">
              <a:rPr kumimoji="1" lang="ja-JP" altLang="en-US" smtClean="0"/>
              <a:t>1</a:t>
            </a:fld>
            <a:endParaRPr kumimoji="1" lang="ja-JP" altLang="en-US"/>
          </a:p>
        </p:txBody>
      </p:sp>
    </p:spTree>
    <p:extLst>
      <p:ext uri="{BB962C8B-B14F-4D97-AF65-F5344CB8AC3E}">
        <p14:creationId xmlns:p14="http://schemas.microsoft.com/office/powerpoint/2010/main" val="2522170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1514747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223768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1397113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87B17DB9-6303-4D25-8084-53163179D960}" type="datetime1">
              <a:rPr kumimoji="1" lang="ja-JP" altLang="en-US" smtClean="0"/>
              <a:t>2018/7/23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006470" y="6481394"/>
            <a:ext cx="2133600" cy="365125"/>
          </a:xfr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85051" y="144671"/>
            <a:ext cx="8774310" cy="300082"/>
          </a:xfrm>
        </p:spPr>
        <p:txBody>
          <a:bodyPr wrap="square">
            <a:spAutoFit/>
          </a:bodyPr>
          <a:lstStyle>
            <a:lvl1pPr algn="l">
              <a:defRPr lang="ja-JP" altLang="en-US" sz="15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マスター タイトルの書式設定</a:t>
            </a:r>
            <a:endParaRPr kumimoji="1" lang="ja-JP" altLang="en-US" dirty="0"/>
          </a:p>
        </p:txBody>
      </p:sp>
      <p:sp>
        <p:nvSpPr>
          <p:cNvPr id="9" name="テキスト プレースホルダー 9"/>
          <p:cNvSpPr>
            <a:spLocks noGrp="1"/>
          </p:cNvSpPr>
          <p:nvPr>
            <p:ph type="body" sz="quarter" idx="14" hasCustomPrompt="1"/>
          </p:nvPr>
        </p:nvSpPr>
        <p:spPr>
          <a:xfrm>
            <a:off x="185351" y="3104969"/>
            <a:ext cx="1391407" cy="207749"/>
          </a:xfrm>
          <a:noFill/>
        </p:spPr>
        <p:txBody>
          <a:bodyPr wrap="none" lIns="0" tIns="0" rIns="0" bIns="0">
            <a:spAutoFit/>
          </a:bodyPr>
          <a:lstStyle>
            <a:lvl1pPr marL="0" indent="0">
              <a:spcBef>
                <a:spcPts val="0"/>
              </a:spcBef>
              <a:spcAft>
                <a:spcPts val="0"/>
              </a:spcAft>
              <a:buNone/>
              <a:defRPr sz="15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185051" y="3769298"/>
            <a:ext cx="973023" cy="145424"/>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185051" y="4365106"/>
            <a:ext cx="827150" cy="109132"/>
          </a:xfrm>
          <a:noFill/>
        </p:spPr>
        <p:txBody>
          <a:bodyPr wrap="none" lIns="0" tIns="0" rIns="0" bIns="0">
            <a:spAutoFit/>
          </a:bodyPr>
          <a:lstStyle>
            <a:lvl1pPr marL="0" indent="0">
              <a:spcBef>
                <a:spcPts val="0"/>
              </a:spcBef>
              <a:spcAft>
                <a:spcPts val="0"/>
              </a:spcAft>
              <a:buNone/>
              <a:defRPr sz="788">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184641" y="522023"/>
            <a:ext cx="8774723" cy="405084"/>
          </a:xfrm>
          <a:solidFill>
            <a:srgbClr val="0098D0">
              <a:alpha val="40000"/>
            </a:srgbClr>
          </a:solidFill>
          <a:ln>
            <a:noFill/>
          </a:ln>
        </p:spPr>
        <p:txBody>
          <a:bodyPr vert="horz" wrap="square" lIns="216000" tIns="108000" rIns="216000" bIns="108000" rtlCol="0" anchor="t" anchorCtr="0">
            <a:spAutoFit/>
          </a:bodyPr>
          <a:lstStyle>
            <a:lvl1pPr>
              <a:defRPr lang="ja-JP" altLang="en-US" sz="1350" dirty="0">
                <a:latin typeface="Meiryo UI" panose="020B0604030504040204" pitchFamily="50" charset="-128"/>
                <a:ea typeface="Meiryo UI" panose="020B0604030504040204" pitchFamily="50" charset="-128"/>
                <a:cs typeface="Meiryo UI" panose="020B0604030504040204" pitchFamily="50" charset="-128"/>
              </a:defRPr>
            </a:lvl1pPr>
          </a:lstStyle>
          <a:p>
            <a:pPr marL="192881" lvl="0" indent="-192881">
              <a:spcBef>
                <a:spcPts val="450"/>
              </a:spcBef>
              <a:spcAft>
                <a:spcPts val="450"/>
              </a:spcAft>
              <a:buClr>
                <a:srgbClr val="002060"/>
              </a:buClr>
              <a:buFont typeface="Wingdings" panose="05000000000000000000" pitchFamily="2" charset="2"/>
              <a:buChar char="l"/>
            </a:pPr>
            <a:r>
              <a:rPr kumimoji="1" lang="ja-JP" altLang="en-US" dirty="0" smtClean="0"/>
              <a:t>マスター テキストの書式設定</a:t>
            </a:r>
          </a:p>
        </p:txBody>
      </p:sp>
    </p:spTree>
    <p:extLst>
      <p:ext uri="{BB962C8B-B14F-4D97-AF65-F5344CB8AC3E}">
        <p14:creationId xmlns:p14="http://schemas.microsoft.com/office/powerpoint/2010/main" val="39526881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604570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3417416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3202568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87660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1179197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3903784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2943968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54251CD-433D-47AE-99F5-622619E697A9}" type="datetimeFigureOut">
              <a:rPr kumimoji="1" lang="ja-JP" altLang="en-US" smtClean="0"/>
              <a:t>2018/7/23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1965357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251CD-433D-47AE-99F5-622619E697A9}" type="datetimeFigureOut">
              <a:rPr kumimoji="1" lang="ja-JP" altLang="en-US" smtClean="0"/>
              <a:t>2018/7/23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BAC7D-97B0-4DF9-958B-6BEFEAB10237}" type="slidenum">
              <a:rPr kumimoji="1" lang="ja-JP" altLang="en-US" smtClean="0"/>
              <a:t>‹#›</a:t>
            </a:fld>
            <a:endParaRPr kumimoji="1" lang="ja-JP" altLang="en-US"/>
          </a:p>
        </p:txBody>
      </p:sp>
    </p:spTree>
    <p:extLst>
      <p:ext uri="{BB962C8B-B14F-4D97-AF65-F5344CB8AC3E}">
        <p14:creationId xmlns:p14="http://schemas.microsoft.com/office/powerpoint/2010/main" val="29955467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677643" y="999041"/>
            <a:ext cx="7475142" cy="407427"/>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a:latin typeface="Meiryo UI" panose="020B0604030504040204" pitchFamily="50" charset="-128"/>
                <a:ea typeface="Meiryo UI" panose="020B0604030504040204" pitchFamily="50" charset="-128"/>
              </a:rPr>
              <a:t>第</a:t>
            </a:r>
            <a:r>
              <a:rPr lang="en-US" altLang="ja-JP" sz="1500" dirty="0">
                <a:latin typeface="Meiryo UI" panose="020B0604030504040204" pitchFamily="50" charset="-128"/>
                <a:ea typeface="Meiryo UI" panose="020B0604030504040204" pitchFamily="50" charset="-128"/>
              </a:rPr>
              <a:t>1</a:t>
            </a:r>
            <a:r>
              <a:rPr lang="ja-JP" altLang="en-US" sz="1500" dirty="0">
                <a:latin typeface="Meiryo UI" panose="020B0604030504040204" pitchFamily="50" charset="-128"/>
                <a:ea typeface="Meiryo UI" panose="020B0604030504040204" pitchFamily="50" charset="-128"/>
              </a:rPr>
              <a:t>章　地域課題に対応しながら成長する小規模事業者</a:t>
            </a:r>
          </a:p>
        </p:txBody>
      </p:sp>
      <p:sp>
        <p:nvSpPr>
          <p:cNvPr id="4" name="スライド番号プレースホルダー 3"/>
          <p:cNvSpPr>
            <a:spLocks noGrp="1"/>
          </p:cNvSpPr>
          <p:nvPr>
            <p:ph type="sldNum" sz="quarter" idx="12"/>
          </p:nvPr>
        </p:nvSpPr>
        <p:spPr>
          <a:xfrm>
            <a:off x="6338672" y="5732280"/>
            <a:ext cx="1600200" cy="273844"/>
          </a:xfrm>
        </p:spPr>
        <p:txBody>
          <a:bodyPr/>
          <a:lstStyle/>
          <a:p>
            <a:fld id="{D9550142-B990-490A-A107-ED7302A7FD52}" type="slidenum">
              <a:rPr kumimoji="1" lang="ja-JP" altLang="en-US" smtClean="0"/>
              <a:t>1</a:t>
            </a:fld>
            <a:endParaRPr kumimoji="1" lang="ja-JP" altLang="en-US" dirty="0"/>
          </a:p>
        </p:txBody>
      </p:sp>
      <p:sp>
        <p:nvSpPr>
          <p:cNvPr id="9" name="角丸四角形 8"/>
          <p:cNvSpPr/>
          <p:nvPr/>
        </p:nvSpPr>
        <p:spPr>
          <a:xfrm>
            <a:off x="677643" y="1691481"/>
            <a:ext cx="7475142" cy="24903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50" dirty="0">
                <a:latin typeface="Meiryo UI" panose="020B0604030504040204" pitchFamily="50" charset="-128"/>
                <a:ea typeface="Meiryo UI" panose="020B0604030504040204" pitchFamily="50" charset="-128"/>
              </a:rPr>
              <a:t>　第</a:t>
            </a:r>
            <a:r>
              <a:rPr lang="en-US" altLang="ja-JP" sz="1350" dirty="0">
                <a:latin typeface="Meiryo UI" panose="020B0604030504040204" pitchFamily="50" charset="-128"/>
                <a:ea typeface="Meiryo UI" panose="020B0604030504040204" pitchFamily="50" charset="-128"/>
              </a:rPr>
              <a:t>1</a:t>
            </a:r>
            <a:r>
              <a:rPr lang="ja-JP" altLang="en-US" sz="1350" dirty="0">
                <a:latin typeface="Meiryo UI" panose="020B0604030504040204" pitchFamily="50" charset="-128"/>
                <a:ea typeface="Meiryo UI" panose="020B0604030504040204" pitchFamily="50" charset="-128"/>
              </a:rPr>
              <a:t>節　地域経済に波及効果のある事業者</a:t>
            </a:r>
            <a:endParaRPr lang="en-US" altLang="ja-JP" sz="1350" dirty="0">
              <a:latin typeface="Meiryo UI" panose="020B0604030504040204" pitchFamily="50" charset="-128"/>
              <a:ea typeface="Meiryo UI" panose="020B0604030504040204" pitchFamily="50" charset="-128"/>
            </a:endParaRPr>
          </a:p>
        </p:txBody>
      </p:sp>
      <p:sp>
        <p:nvSpPr>
          <p:cNvPr id="29" name="角丸四角形 28"/>
          <p:cNvSpPr/>
          <p:nvPr/>
        </p:nvSpPr>
        <p:spPr>
          <a:xfrm>
            <a:off x="681721" y="3134228"/>
            <a:ext cx="7471064" cy="25074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50" dirty="0">
                <a:latin typeface="Meiryo UI" panose="020B0604030504040204" pitchFamily="50" charset="-128"/>
                <a:ea typeface="Meiryo UI" panose="020B0604030504040204" pitchFamily="50" charset="-128"/>
              </a:rPr>
              <a:t>　第</a:t>
            </a:r>
            <a:r>
              <a:rPr lang="en-US" altLang="ja-JP" sz="1350" dirty="0">
                <a:latin typeface="Meiryo UI" panose="020B0604030504040204" pitchFamily="50" charset="-128"/>
                <a:ea typeface="Meiryo UI" panose="020B0604030504040204" pitchFamily="50" charset="-128"/>
              </a:rPr>
              <a:t>2</a:t>
            </a:r>
            <a:r>
              <a:rPr lang="ja-JP" altLang="en-US" sz="1350" dirty="0">
                <a:latin typeface="Meiryo UI" panose="020B0604030504040204" pitchFamily="50" charset="-128"/>
                <a:ea typeface="Meiryo UI" panose="020B0604030504040204" pitchFamily="50" charset="-128"/>
              </a:rPr>
              <a:t>節　地域のコミュニティを支える事業者　　</a:t>
            </a:r>
            <a:r>
              <a:rPr lang="ja-JP" altLang="en-US" sz="1350" dirty="0"/>
              <a:t>　</a:t>
            </a:r>
          </a:p>
        </p:txBody>
      </p:sp>
      <p:sp>
        <p:nvSpPr>
          <p:cNvPr id="30" name="角丸四角形 29"/>
          <p:cNvSpPr/>
          <p:nvPr/>
        </p:nvSpPr>
        <p:spPr>
          <a:xfrm>
            <a:off x="681721" y="4181120"/>
            <a:ext cx="7471064" cy="25788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50" dirty="0">
                <a:latin typeface="Meiryo UI" panose="020B0604030504040204" pitchFamily="50" charset="-128"/>
                <a:ea typeface="Meiryo UI" panose="020B0604030504040204" pitchFamily="50" charset="-128"/>
              </a:rPr>
              <a:t>　第</a:t>
            </a:r>
            <a:r>
              <a:rPr lang="en-US" altLang="ja-JP" sz="1350" dirty="0">
                <a:latin typeface="Meiryo UI" panose="020B0604030504040204" pitchFamily="50" charset="-128"/>
                <a:ea typeface="Meiryo UI" panose="020B0604030504040204" pitchFamily="50" charset="-128"/>
              </a:rPr>
              <a:t>3</a:t>
            </a:r>
            <a:r>
              <a:rPr lang="ja-JP" altLang="en-US" sz="1350" dirty="0">
                <a:latin typeface="Meiryo UI" panose="020B0604030504040204" pitchFamily="50" charset="-128"/>
                <a:ea typeface="Meiryo UI" panose="020B0604030504040204" pitchFamily="50" charset="-128"/>
              </a:rPr>
              <a:t>節　地域ぐるみの支援体制</a:t>
            </a:r>
            <a:endParaRPr lang="ja-JP" altLang="en-US" sz="1350" dirty="0"/>
          </a:p>
        </p:txBody>
      </p:sp>
      <p:sp>
        <p:nvSpPr>
          <p:cNvPr id="37" name="角丸四角形 36"/>
          <p:cNvSpPr/>
          <p:nvPr/>
        </p:nvSpPr>
        <p:spPr>
          <a:xfrm>
            <a:off x="677643" y="1952256"/>
            <a:ext cx="7475142" cy="10881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～地域経済の活性化には、地域におけるブランド価値の確立や、にぎわいの創出が必要～　</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①地域産品開発　　　●事例</a:t>
            </a:r>
            <a:r>
              <a:rPr lang="en-US" altLang="ja-JP" sz="1050" dirty="0" smtClean="0">
                <a:solidFill>
                  <a:schemeClr val="tx1"/>
                </a:solidFill>
                <a:latin typeface="Meiryo UI" panose="020B0604030504040204" pitchFamily="50" charset="-128"/>
                <a:ea typeface="Meiryo UI" panose="020B0604030504040204" pitchFamily="50" charset="-128"/>
              </a:rPr>
              <a:t>3-1-1</a:t>
            </a:r>
            <a:r>
              <a:rPr lang="ja-JP" altLang="en-US" sz="1050" dirty="0" smtClean="0">
                <a:solidFill>
                  <a:schemeClr val="tx1"/>
                </a:solidFill>
                <a:latin typeface="Meiryo UI" panose="020B0604030504040204" pitchFamily="50" charset="-128"/>
                <a:ea typeface="Meiryo UI" panose="020B0604030504040204" pitchFamily="50" charset="-128"/>
              </a:rPr>
              <a:t>　とびしま</a:t>
            </a:r>
            <a:r>
              <a:rPr lang="ja-JP" altLang="en-US" sz="1050" dirty="0">
                <a:solidFill>
                  <a:schemeClr val="tx1"/>
                </a:solidFill>
                <a:latin typeface="Meiryo UI" panose="020B0604030504040204" pitchFamily="50" charset="-128"/>
                <a:ea typeface="Meiryo UI" panose="020B0604030504040204" pitchFamily="50" charset="-128"/>
              </a:rPr>
              <a:t>柑橘工房株式会社</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広島県</a:t>
            </a:r>
            <a:r>
              <a:rPr lang="en-US" altLang="ja-JP" sz="1050" dirty="0" smtClean="0">
                <a:solidFill>
                  <a:schemeClr val="tx1"/>
                </a:solidFill>
                <a:latin typeface="Meiryo UI" panose="020B0604030504040204" pitchFamily="50" charset="-128"/>
                <a:ea typeface="Meiryo UI" panose="020B0604030504040204" pitchFamily="50" charset="-128"/>
              </a:rPr>
              <a:t>)</a:t>
            </a:r>
          </a:p>
          <a:p>
            <a:r>
              <a:rPr lang="en-US" altLang="ja-JP" sz="105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　●事例</a:t>
            </a:r>
            <a:r>
              <a:rPr lang="en-US" altLang="ja-JP" sz="1050" dirty="0" smtClean="0">
                <a:solidFill>
                  <a:schemeClr val="tx1"/>
                </a:solidFill>
                <a:latin typeface="Meiryo UI" panose="020B0604030504040204" pitchFamily="50" charset="-128"/>
                <a:ea typeface="Meiryo UI" panose="020B0604030504040204" pitchFamily="50" charset="-128"/>
              </a:rPr>
              <a:t>3-1-2</a:t>
            </a:r>
            <a:r>
              <a:rPr lang="ja-JP" altLang="en-US" sz="1050" dirty="0" smtClean="0">
                <a:solidFill>
                  <a:schemeClr val="tx1"/>
                </a:solidFill>
                <a:latin typeface="Meiryo UI" panose="020B0604030504040204" pitchFamily="50" charset="-128"/>
                <a:ea typeface="Meiryo UI" panose="020B0604030504040204" pitchFamily="50" charset="-128"/>
              </a:rPr>
              <a:t>　さいたまヨーロッパ野菜研究会</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埼玉県</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 　　　　　　　　</a:t>
            </a:r>
          </a:p>
          <a:p>
            <a:r>
              <a:rPr lang="ja-JP" altLang="en-US" sz="1050" dirty="0">
                <a:solidFill>
                  <a:schemeClr val="tx1"/>
                </a:solidFill>
                <a:latin typeface="Meiryo UI" panose="020B0604030504040204" pitchFamily="50" charset="-128"/>
                <a:ea typeface="Meiryo UI" panose="020B0604030504040204" pitchFamily="50" charset="-128"/>
              </a:rPr>
              <a:t>　　②地域おこし活動　　　●事例</a:t>
            </a:r>
            <a:r>
              <a:rPr lang="en-US" altLang="ja-JP" sz="1050" dirty="0" smtClean="0">
                <a:solidFill>
                  <a:schemeClr val="tx1"/>
                </a:solidFill>
                <a:latin typeface="Meiryo UI" panose="020B0604030504040204" pitchFamily="50" charset="-128"/>
                <a:ea typeface="Meiryo UI" panose="020B0604030504040204" pitchFamily="50" charset="-128"/>
              </a:rPr>
              <a:t>3-1-3</a:t>
            </a:r>
            <a:r>
              <a:rPr lang="ja-JP" altLang="en-US" sz="1050" dirty="0" smtClean="0">
                <a:solidFill>
                  <a:schemeClr val="tx1"/>
                </a:solidFill>
                <a:latin typeface="Meiryo UI" panose="020B0604030504040204" pitchFamily="50" charset="-128"/>
                <a:ea typeface="Meiryo UI" panose="020B0604030504040204" pitchFamily="50" charset="-128"/>
              </a:rPr>
              <a:t>　株式</a:t>
            </a:r>
            <a:r>
              <a:rPr lang="ja-JP" altLang="en-US" sz="1050" dirty="0">
                <a:solidFill>
                  <a:schemeClr val="tx1"/>
                </a:solidFill>
                <a:latin typeface="Meiryo UI" panose="020B0604030504040204" pitchFamily="50" charset="-128"/>
                <a:ea typeface="Meiryo UI" panose="020B0604030504040204" pitchFamily="50" charset="-128"/>
              </a:rPr>
              <a:t>会社</a:t>
            </a:r>
            <a:r>
              <a:rPr lang="en-US" altLang="ja-JP" sz="1050" dirty="0" err="1">
                <a:solidFill>
                  <a:schemeClr val="tx1"/>
                </a:solidFill>
                <a:latin typeface="Meiryo UI" panose="020B0604030504040204" pitchFamily="50" charset="-128"/>
                <a:ea typeface="Meiryo UI" panose="020B0604030504040204" pitchFamily="50" charset="-128"/>
              </a:rPr>
              <a:t>OZLinks</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富山県</a:t>
            </a:r>
            <a:r>
              <a:rPr lang="en-US" altLang="ja-JP" sz="1050" dirty="0" smtClean="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●事例</a:t>
            </a:r>
            <a:r>
              <a:rPr lang="en-US" altLang="ja-JP" sz="1050" dirty="0" smtClean="0">
                <a:solidFill>
                  <a:schemeClr val="tx1"/>
                </a:solidFill>
                <a:latin typeface="Meiryo UI" panose="020B0604030504040204" pitchFamily="50" charset="-128"/>
                <a:ea typeface="Meiryo UI" panose="020B0604030504040204" pitchFamily="50" charset="-128"/>
              </a:rPr>
              <a:t>3-1-4</a:t>
            </a:r>
            <a:r>
              <a:rPr lang="ja-JP" altLang="en-US" sz="1050" dirty="0" smtClean="0">
                <a:solidFill>
                  <a:schemeClr val="tx1"/>
                </a:solidFill>
                <a:latin typeface="Meiryo UI" panose="020B0604030504040204" pitchFamily="50" charset="-128"/>
                <a:ea typeface="Meiryo UI" panose="020B0604030504040204" pitchFamily="50" charset="-128"/>
              </a:rPr>
              <a:t>　株式</a:t>
            </a:r>
            <a:r>
              <a:rPr lang="ja-JP" altLang="en-US" sz="1050" dirty="0">
                <a:solidFill>
                  <a:schemeClr val="tx1"/>
                </a:solidFill>
                <a:latin typeface="Meiryo UI" panose="020B0604030504040204" pitchFamily="50" charset="-128"/>
                <a:ea typeface="Meiryo UI" panose="020B0604030504040204" pitchFamily="50" charset="-128"/>
              </a:rPr>
              <a:t>会社ケアグリーン</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千葉県</a:t>
            </a:r>
            <a:r>
              <a:rPr lang="en-US" altLang="ja-JP" sz="1050" dirty="0" smtClean="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●事例</a:t>
            </a:r>
            <a:r>
              <a:rPr lang="en-US" altLang="ja-JP" sz="1050" dirty="0">
                <a:solidFill>
                  <a:schemeClr val="tx1"/>
                </a:solidFill>
                <a:latin typeface="Meiryo UI" panose="020B0604030504040204" pitchFamily="50" charset="-128"/>
                <a:ea typeface="Meiryo UI" panose="020B0604030504040204" pitchFamily="50" charset="-128"/>
              </a:rPr>
              <a:t>3-1-5</a:t>
            </a:r>
            <a:r>
              <a:rPr lang="ja-JP" altLang="en-US" sz="1050" dirty="0" smtClean="0">
                <a:solidFill>
                  <a:schemeClr val="tx1"/>
                </a:solidFill>
                <a:latin typeface="Meiryo UI" panose="020B0604030504040204" pitchFamily="50" charset="-128"/>
                <a:ea typeface="Meiryo UI" panose="020B0604030504040204" pitchFamily="50" charset="-128"/>
              </a:rPr>
              <a:t>　</a:t>
            </a:r>
            <a:r>
              <a:rPr lang="en-US" altLang="ja-JP" sz="1050" dirty="0" err="1" smtClean="0">
                <a:solidFill>
                  <a:schemeClr val="tx1"/>
                </a:solidFill>
                <a:latin typeface="Meiryo UI" panose="020B0604030504040204" pitchFamily="50" charset="-128"/>
                <a:ea typeface="Meiryo UI" panose="020B0604030504040204" pitchFamily="50" charset="-128"/>
              </a:rPr>
              <a:t>poussette</a:t>
            </a:r>
            <a:r>
              <a:rPr lang="en-US" altLang="ja-JP" sz="1050" dirty="0" smtClean="0">
                <a:solidFill>
                  <a:schemeClr val="tx1"/>
                </a:solidFill>
                <a:latin typeface="Meiryo UI" panose="020B0604030504040204" pitchFamily="50" charset="-128"/>
                <a:ea typeface="Meiryo UI" panose="020B0604030504040204" pitchFamily="50" charset="-128"/>
              </a:rPr>
              <a:t> </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京都府</a:t>
            </a:r>
            <a:r>
              <a:rPr lang="en-US" altLang="ja-JP" sz="1050" dirty="0" smtClean="0">
                <a:solidFill>
                  <a:schemeClr val="tx1"/>
                </a:solidFill>
                <a:latin typeface="Meiryo UI" panose="020B0604030504040204" pitchFamily="50" charset="-128"/>
                <a:ea typeface="Meiryo UI" panose="020B0604030504040204" pitchFamily="50" charset="-128"/>
              </a:rPr>
              <a:t>)</a:t>
            </a:r>
            <a:endParaRPr lang="ja-JP" altLang="en-US" sz="1050" dirty="0">
              <a:solidFill>
                <a:schemeClr val="tx1"/>
              </a:solidFill>
              <a:latin typeface="Meiryo UI" panose="020B0604030504040204" pitchFamily="50" charset="-128"/>
              <a:ea typeface="Meiryo UI" panose="020B0604030504040204" pitchFamily="50" charset="-128"/>
            </a:endParaRPr>
          </a:p>
        </p:txBody>
      </p:sp>
      <p:sp>
        <p:nvSpPr>
          <p:cNvPr id="38" name="角丸四角形 37"/>
          <p:cNvSpPr/>
          <p:nvPr/>
        </p:nvSpPr>
        <p:spPr>
          <a:xfrm>
            <a:off x="681721" y="3384968"/>
            <a:ext cx="7471064" cy="7022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～地域コミュニティは、経済のみならず、社会、文化に至るまで、多様な機能を有する。小規模事</a:t>
            </a:r>
            <a:r>
              <a:rPr lang="ja-JP" altLang="en-US" sz="1050" dirty="0" smtClean="0">
                <a:solidFill>
                  <a:schemeClr val="tx1"/>
                </a:solidFill>
                <a:latin typeface="Meiryo UI" panose="020B0604030504040204" pitchFamily="50" charset="-128"/>
                <a:ea typeface="Meiryo UI" panose="020B0604030504040204" pitchFamily="50" charset="-128"/>
              </a:rPr>
              <a:t>業者等が</a:t>
            </a:r>
            <a:r>
              <a:rPr lang="ja-JP" altLang="en-US" sz="1050" dirty="0">
                <a:solidFill>
                  <a:schemeClr val="tx1"/>
                </a:solidFill>
                <a:latin typeface="Meiryo UI" panose="020B0604030504040204" pitchFamily="50" charset="-128"/>
                <a:ea typeface="Meiryo UI" panose="020B0604030504040204" pitchFamily="50" charset="-128"/>
              </a:rPr>
              <a:t>重要な役割を担う。～</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●事例</a:t>
            </a:r>
            <a:r>
              <a:rPr lang="en-US" altLang="ja-JP" sz="1050" dirty="0" smtClean="0">
                <a:solidFill>
                  <a:schemeClr val="tx1"/>
                </a:solidFill>
                <a:latin typeface="Meiryo UI" panose="020B0604030504040204" pitchFamily="50" charset="-128"/>
                <a:ea typeface="Meiryo UI" panose="020B0604030504040204" pitchFamily="50" charset="-128"/>
              </a:rPr>
              <a:t>3-1-6</a:t>
            </a:r>
            <a:r>
              <a:rPr lang="ja-JP" altLang="en-US" sz="1050" dirty="0" smtClean="0">
                <a:solidFill>
                  <a:schemeClr val="tx1"/>
                </a:solidFill>
                <a:latin typeface="Meiryo UI" panose="020B0604030504040204" pitchFamily="50" charset="-128"/>
                <a:ea typeface="Meiryo UI" panose="020B0604030504040204" pitchFamily="50" charset="-128"/>
              </a:rPr>
              <a:t>　株式</a:t>
            </a:r>
            <a:r>
              <a:rPr lang="ja-JP" altLang="en-US" sz="1050" dirty="0">
                <a:solidFill>
                  <a:schemeClr val="tx1"/>
                </a:solidFill>
                <a:latin typeface="Meiryo UI" panose="020B0604030504040204" pitchFamily="50" charset="-128"/>
                <a:ea typeface="Meiryo UI" panose="020B0604030504040204" pitchFamily="50" charset="-128"/>
              </a:rPr>
              <a:t>会社</a:t>
            </a:r>
            <a:r>
              <a:rPr lang="en-US" altLang="ja-JP" sz="1050" dirty="0">
                <a:solidFill>
                  <a:schemeClr val="tx1"/>
                </a:solidFill>
                <a:latin typeface="Meiryo UI" panose="020B0604030504040204" pitchFamily="50" charset="-128"/>
                <a:ea typeface="Meiryo UI" panose="020B0604030504040204" pitchFamily="50" charset="-128"/>
              </a:rPr>
              <a:t>infinity(</a:t>
            </a:r>
            <a:r>
              <a:rPr lang="ja-JP" altLang="en-US" sz="1050" dirty="0">
                <a:solidFill>
                  <a:schemeClr val="tx1"/>
                </a:solidFill>
                <a:latin typeface="Meiryo UI" panose="020B0604030504040204" pitchFamily="50" charset="-128"/>
                <a:ea typeface="Meiryo UI" panose="020B0604030504040204" pitchFamily="50" charset="-128"/>
              </a:rPr>
              <a:t>岐阜県</a:t>
            </a:r>
            <a:r>
              <a:rPr lang="en-US" altLang="ja-JP" sz="1050" dirty="0" smtClean="0">
                <a:solidFill>
                  <a:schemeClr val="tx1"/>
                </a:solidFill>
                <a:latin typeface="Meiryo UI" panose="020B0604030504040204" pitchFamily="50" charset="-128"/>
                <a:ea typeface="Meiryo UI" panose="020B0604030504040204" pitchFamily="50" charset="-128"/>
              </a:rPr>
              <a:t>)</a:t>
            </a:r>
            <a:endParaRPr lang="ja-JP" altLang="en-US"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●事例</a:t>
            </a:r>
            <a:r>
              <a:rPr lang="en-US" altLang="ja-JP" sz="1050" dirty="0" smtClean="0">
                <a:solidFill>
                  <a:schemeClr val="tx1"/>
                </a:solidFill>
                <a:latin typeface="Meiryo UI" panose="020B0604030504040204" pitchFamily="50" charset="-128"/>
                <a:ea typeface="Meiryo UI" panose="020B0604030504040204" pitchFamily="50" charset="-128"/>
              </a:rPr>
              <a:t>3-1-7</a:t>
            </a:r>
            <a:r>
              <a:rPr lang="ja-JP" altLang="en-US" sz="1050" dirty="0" smtClean="0">
                <a:solidFill>
                  <a:schemeClr val="tx1"/>
                </a:solidFill>
                <a:latin typeface="Meiryo UI" panose="020B0604030504040204" pitchFamily="50" charset="-128"/>
                <a:ea typeface="Meiryo UI" panose="020B0604030504040204" pitchFamily="50" charset="-128"/>
              </a:rPr>
              <a:t>　基山</a:t>
            </a:r>
            <a:r>
              <a:rPr lang="ja-JP" altLang="en-US" sz="1050" dirty="0">
                <a:solidFill>
                  <a:schemeClr val="tx1"/>
                </a:solidFill>
                <a:latin typeface="Meiryo UI" panose="020B0604030504040204" pitchFamily="50" charset="-128"/>
                <a:ea typeface="Meiryo UI" panose="020B0604030504040204" pitchFamily="50" charset="-128"/>
              </a:rPr>
              <a:t>モール商店街</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佐賀県</a:t>
            </a:r>
            <a:r>
              <a:rPr lang="en-US" altLang="ja-JP" sz="1050" dirty="0" smtClean="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●事例</a:t>
            </a:r>
            <a:r>
              <a:rPr lang="en-US" altLang="ja-JP" sz="1050" dirty="0" smtClean="0">
                <a:solidFill>
                  <a:schemeClr val="tx1"/>
                </a:solidFill>
                <a:latin typeface="Meiryo UI" panose="020B0604030504040204" pitchFamily="50" charset="-128"/>
                <a:ea typeface="Meiryo UI" panose="020B0604030504040204" pitchFamily="50" charset="-128"/>
              </a:rPr>
              <a:t>3-1-8</a:t>
            </a:r>
            <a:r>
              <a:rPr lang="ja-JP" altLang="en-US" sz="1050" dirty="0" smtClean="0">
                <a:solidFill>
                  <a:schemeClr val="tx1"/>
                </a:solidFill>
                <a:latin typeface="Meiryo UI" panose="020B0604030504040204" pitchFamily="50" charset="-128"/>
                <a:ea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rPr>
              <a:t>NP</a:t>
            </a:r>
            <a:r>
              <a:rPr lang="en-US" altLang="ja-JP" sz="1050" dirty="0">
                <a:solidFill>
                  <a:schemeClr val="tx1"/>
                </a:solidFill>
                <a:latin typeface="Meiryo UI" panose="020B0604030504040204" pitchFamily="50" charset="-128"/>
                <a:ea typeface="Meiryo UI" panose="020B0604030504040204" pitchFamily="50" charset="-128"/>
              </a:rPr>
              <a:t>O</a:t>
            </a:r>
            <a:r>
              <a:rPr lang="ja-JP" altLang="en-US" sz="1050" dirty="0" smtClean="0">
                <a:solidFill>
                  <a:schemeClr val="tx1"/>
                </a:solidFill>
                <a:latin typeface="Meiryo UI" panose="020B0604030504040204" pitchFamily="50" charset="-128"/>
                <a:ea typeface="Meiryo UI" panose="020B0604030504040204" pitchFamily="50" charset="-128"/>
              </a:rPr>
              <a:t>法人</a:t>
            </a:r>
            <a:r>
              <a:rPr lang="en-US" altLang="ja-JP" sz="1050" dirty="0">
                <a:solidFill>
                  <a:schemeClr val="tx1"/>
                </a:solidFill>
                <a:latin typeface="Meiryo UI" panose="020B0604030504040204" pitchFamily="50" charset="-128"/>
                <a:ea typeface="Meiryo UI" panose="020B0604030504040204" pitchFamily="50" charset="-128"/>
              </a:rPr>
              <a:t>G-net(</a:t>
            </a:r>
            <a:r>
              <a:rPr lang="ja-JP" altLang="en-US" sz="1050" dirty="0">
                <a:solidFill>
                  <a:schemeClr val="tx1"/>
                </a:solidFill>
                <a:latin typeface="Meiryo UI" panose="020B0604030504040204" pitchFamily="50" charset="-128"/>
                <a:ea typeface="Meiryo UI" panose="020B0604030504040204" pitchFamily="50" charset="-128"/>
              </a:rPr>
              <a:t>岐阜県</a:t>
            </a:r>
            <a:r>
              <a:rPr lang="en-US" altLang="ja-JP" sz="1050" dirty="0" smtClean="0">
                <a:solidFill>
                  <a:schemeClr val="tx1"/>
                </a:solidFill>
                <a:latin typeface="Meiryo UI" panose="020B0604030504040204" pitchFamily="50" charset="-128"/>
                <a:ea typeface="Meiryo UI" panose="020B0604030504040204" pitchFamily="50" charset="-128"/>
              </a:rPr>
              <a:t>)</a:t>
            </a:r>
            <a:endParaRPr lang="ja-JP" altLang="en-US" sz="1050" dirty="0">
              <a:solidFill>
                <a:schemeClr val="tx1"/>
              </a:solidFill>
              <a:latin typeface="Meiryo UI" panose="020B0604030504040204" pitchFamily="50" charset="-128"/>
              <a:ea typeface="Meiryo UI" panose="020B0604030504040204" pitchFamily="50" charset="-128"/>
            </a:endParaRPr>
          </a:p>
        </p:txBody>
      </p:sp>
      <p:sp>
        <p:nvSpPr>
          <p:cNvPr id="39" name="角丸四角形 38"/>
          <p:cNvSpPr/>
          <p:nvPr/>
        </p:nvSpPr>
        <p:spPr>
          <a:xfrm>
            <a:off x="681721" y="4439007"/>
            <a:ext cx="7471064" cy="147325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～地域ぐるみで小規模事業者の課題を解決するきめ細かな支援体制が重要～</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●事例</a:t>
            </a:r>
            <a:r>
              <a:rPr lang="en-US" altLang="ja-JP" sz="1050" dirty="0" smtClean="0">
                <a:solidFill>
                  <a:schemeClr val="tx1"/>
                </a:solidFill>
                <a:latin typeface="Meiryo UI" panose="020B0604030504040204" pitchFamily="50" charset="-128"/>
                <a:ea typeface="Meiryo UI" panose="020B0604030504040204" pitchFamily="50" charset="-128"/>
              </a:rPr>
              <a:t>3-1-9</a:t>
            </a:r>
            <a:r>
              <a:rPr lang="ja-JP" altLang="en-US" sz="1050" dirty="0" smtClean="0">
                <a:solidFill>
                  <a:schemeClr val="tx1"/>
                </a:solidFill>
                <a:latin typeface="Meiryo UI" panose="020B0604030504040204" pitchFamily="50" charset="-128"/>
                <a:ea typeface="Meiryo UI" panose="020B0604030504040204" pitchFamily="50" charset="-128"/>
              </a:rPr>
              <a:t>　出水商工</a:t>
            </a:r>
            <a:r>
              <a:rPr lang="ja-JP" altLang="en-US" sz="1050" dirty="0">
                <a:solidFill>
                  <a:schemeClr val="tx1"/>
                </a:solidFill>
                <a:latin typeface="Meiryo UI" panose="020B0604030504040204" pitchFamily="50" charset="-128"/>
                <a:ea typeface="Meiryo UI" panose="020B0604030504040204" pitchFamily="50" charset="-128"/>
              </a:rPr>
              <a:t>会議所</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鹿児島県</a:t>
            </a:r>
            <a:r>
              <a:rPr lang="en-US" altLang="ja-JP" sz="1050" dirty="0" smtClean="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個者支援事例</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①事例</a:t>
            </a:r>
            <a:r>
              <a:rPr lang="en-US" altLang="ja-JP" sz="1050" dirty="0" smtClean="0">
                <a:solidFill>
                  <a:schemeClr val="tx1"/>
                </a:solidFill>
                <a:latin typeface="Meiryo UI" panose="020B0604030504040204" pitchFamily="50" charset="-128"/>
                <a:ea typeface="Meiryo UI" panose="020B0604030504040204" pitchFamily="50" charset="-128"/>
              </a:rPr>
              <a:t>3-1-10</a:t>
            </a:r>
            <a:r>
              <a:rPr lang="ja-JP" altLang="en-US" sz="1050" dirty="0" smtClean="0">
                <a:solidFill>
                  <a:schemeClr val="tx1"/>
                </a:solidFill>
                <a:latin typeface="Meiryo UI" panose="020B0604030504040204" pitchFamily="50" charset="-128"/>
                <a:ea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rPr>
              <a:t>Arrange</a:t>
            </a:r>
            <a:r>
              <a:rPr lang="ja-JP" altLang="en-US" sz="1050" dirty="0">
                <a:solidFill>
                  <a:schemeClr val="tx1"/>
                </a:solidFill>
                <a:latin typeface="Meiryo UI" panose="020B0604030504040204" pitchFamily="50" charset="-128"/>
                <a:ea typeface="Meiryo UI" panose="020B0604030504040204" pitchFamily="50" charset="-128"/>
              </a:rPr>
              <a:t>　②事例</a:t>
            </a:r>
            <a:r>
              <a:rPr lang="en-US" altLang="ja-JP" sz="1050" dirty="0" smtClean="0">
                <a:solidFill>
                  <a:schemeClr val="tx1"/>
                </a:solidFill>
                <a:latin typeface="Meiryo UI" panose="020B0604030504040204" pitchFamily="50" charset="-128"/>
                <a:ea typeface="Meiryo UI" panose="020B0604030504040204" pitchFamily="50" charset="-128"/>
              </a:rPr>
              <a:t>3-1-11</a:t>
            </a:r>
            <a:r>
              <a:rPr lang="ja-JP" altLang="en-US" sz="1050" dirty="0" smtClean="0">
                <a:solidFill>
                  <a:schemeClr val="tx1"/>
                </a:solidFill>
                <a:latin typeface="Meiryo UI" panose="020B0604030504040204" pitchFamily="50" charset="-128"/>
                <a:ea typeface="Meiryo UI" panose="020B0604030504040204" pitchFamily="50" charset="-128"/>
              </a:rPr>
              <a:t>　有限</a:t>
            </a:r>
            <a:r>
              <a:rPr lang="ja-JP" altLang="en-US" sz="1050" dirty="0">
                <a:solidFill>
                  <a:schemeClr val="tx1"/>
                </a:solidFill>
                <a:latin typeface="Meiryo UI" panose="020B0604030504040204" pitchFamily="50" charset="-128"/>
                <a:ea typeface="Meiryo UI" panose="020B0604030504040204" pitchFamily="50" charset="-128"/>
              </a:rPr>
              <a:t>会社パン工房麦</a:t>
            </a:r>
            <a:r>
              <a:rPr lang="ja-JP" altLang="en-US" sz="1050" dirty="0" smtClean="0">
                <a:solidFill>
                  <a:schemeClr val="tx1"/>
                </a:solidFill>
                <a:latin typeface="Meiryo UI" panose="020B0604030504040204" pitchFamily="50" charset="-128"/>
                <a:ea typeface="Meiryo UI" panose="020B0604030504040204" pitchFamily="50" charset="-128"/>
              </a:rPr>
              <a:t>穂</a:t>
            </a:r>
            <a:r>
              <a:rPr lang="ja-JP" altLang="en-US" sz="1050" dirty="0">
                <a:solidFill>
                  <a:schemeClr val="tx1"/>
                </a:solidFill>
                <a:latin typeface="Meiryo UI" panose="020B0604030504040204" pitchFamily="50" charset="-128"/>
                <a:ea typeface="Meiryo UI" panose="020B0604030504040204" pitchFamily="50" charset="-128"/>
              </a:rPr>
              <a:t>　③事例</a:t>
            </a:r>
            <a:r>
              <a:rPr lang="en-US" altLang="ja-JP" sz="1050" dirty="0" smtClean="0">
                <a:solidFill>
                  <a:schemeClr val="tx1"/>
                </a:solidFill>
                <a:latin typeface="Meiryo UI" panose="020B0604030504040204" pitchFamily="50" charset="-128"/>
                <a:ea typeface="Meiryo UI" panose="020B0604030504040204" pitchFamily="50" charset="-128"/>
              </a:rPr>
              <a:t>3-1-12</a:t>
            </a:r>
            <a:r>
              <a:rPr lang="ja-JP" altLang="en-US" sz="1050" dirty="0" smtClean="0">
                <a:solidFill>
                  <a:schemeClr val="tx1"/>
                </a:solidFill>
                <a:latin typeface="Meiryo UI" panose="020B0604030504040204" pitchFamily="50" charset="-128"/>
                <a:ea typeface="Meiryo UI" panose="020B0604030504040204" pitchFamily="50" charset="-128"/>
              </a:rPr>
              <a:t>　井川畳店</a:t>
            </a:r>
            <a:r>
              <a:rPr lang="en-US" altLang="ja-JP" sz="1050" dirty="0" smtClean="0">
                <a:solidFill>
                  <a:schemeClr val="tx1"/>
                </a:solidFill>
                <a:latin typeface="Meiryo UI" panose="020B0604030504040204" pitchFamily="50" charset="-128"/>
                <a:ea typeface="Meiryo UI" panose="020B0604030504040204" pitchFamily="50" charset="-128"/>
              </a:rPr>
              <a:t>)</a:t>
            </a:r>
            <a:endParaRPr lang="ja-JP" altLang="en-US"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●事例</a:t>
            </a:r>
            <a:r>
              <a:rPr lang="en-US" altLang="ja-JP" sz="1050" dirty="0" smtClean="0">
                <a:solidFill>
                  <a:schemeClr val="tx1"/>
                </a:solidFill>
                <a:latin typeface="Meiryo UI" panose="020B0604030504040204" pitchFamily="50" charset="-128"/>
                <a:ea typeface="Meiryo UI" panose="020B0604030504040204" pitchFamily="50" charset="-128"/>
              </a:rPr>
              <a:t>3-1-13</a:t>
            </a:r>
            <a:r>
              <a:rPr lang="ja-JP" altLang="en-US" sz="1050" dirty="0" smtClean="0">
                <a:solidFill>
                  <a:schemeClr val="tx1"/>
                </a:solidFill>
                <a:latin typeface="Meiryo UI" panose="020B0604030504040204" pitchFamily="50" charset="-128"/>
                <a:ea typeface="Meiryo UI" panose="020B0604030504040204" pitchFamily="50" charset="-128"/>
              </a:rPr>
              <a:t>　精華町</a:t>
            </a:r>
            <a:r>
              <a:rPr lang="ja-JP" altLang="en-US" sz="1050" dirty="0">
                <a:solidFill>
                  <a:schemeClr val="tx1"/>
                </a:solidFill>
                <a:latin typeface="Meiryo UI" panose="020B0604030504040204" pitchFamily="50" charset="-128"/>
                <a:ea typeface="Meiryo UI" panose="020B0604030504040204" pitchFamily="50" charset="-128"/>
              </a:rPr>
              <a:t>商工会</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京都府</a:t>
            </a:r>
            <a:r>
              <a:rPr lang="en-US" altLang="ja-JP" sz="1050" dirty="0" smtClean="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→個者支援事例</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①事例</a:t>
            </a:r>
            <a:r>
              <a:rPr lang="en-US" altLang="ja-JP" sz="1050" dirty="0" smtClean="0">
                <a:solidFill>
                  <a:schemeClr val="tx1"/>
                </a:solidFill>
                <a:latin typeface="Meiryo UI" panose="020B0604030504040204" pitchFamily="50" charset="-128"/>
                <a:ea typeface="Meiryo UI" panose="020B0604030504040204" pitchFamily="50" charset="-128"/>
              </a:rPr>
              <a:t>3-1-14</a:t>
            </a:r>
            <a:r>
              <a:rPr lang="ja-JP" altLang="en-US" sz="1050" dirty="0" smtClean="0">
                <a:solidFill>
                  <a:schemeClr val="tx1"/>
                </a:solidFill>
                <a:latin typeface="Meiryo UI" panose="020B0604030504040204" pitchFamily="50" charset="-128"/>
                <a:ea typeface="Meiryo UI" panose="020B0604030504040204" pitchFamily="50" charset="-128"/>
              </a:rPr>
              <a:t>　御生菓子司</a:t>
            </a:r>
            <a:r>
              <a:rPr lang="ja-JP" altLang="en-US" sz="1050" dirty="0">
                <a:solidFill>
                  <a:schemeClr val="tx1"/>
                </a:solidFill>
                <a:latin typeface="Meiryo UI" panose="020B0604030504040204" pitchFamily="50" charset="-128"/>
                <a:ea typeface="Meiryo UI" panose="020B0604030504040204" pitchFamily="50" charset="-128"/>
              </a:rPr>
              <a:t>精華のふたば　②事例</a:t>
            </a:r>
            <a:r>
              <a:rPr lang="en-US" altLang="ja-JP" sz="1050" dirty="0" smtClean="0">
                <a:solidFill>
                  <a:schemeClr val="tx1"/>
                </a:solidFill>
                <a:latin typeface="Meiryo UI" panose="020B0604030504040204" pitchFamily="50" charset="-128"/>
                <a:ea typeface="Meiryo UI" panose="020B0604030504040204" pitchFamily="50" charset="-128"/>
              </a:rPr>
              <a:t>3-1-15</a:t>
            </a:r>
            <a:r>
              <a:rPr lang="ja-JP" altLang="en-US" sz="1050" dirty="0" smtClean="0">
                <a:solidFill>
                  <a:schemeClr val="tx1"/>
                </a:solidFill>
                <a:latin typeface="Meiryo UI" panose="020B0604030504040204" pitchFamily="50" charset="-128"/>
                <a:ea typeface="Meiryo UI" panose="020B0604030504040204" pitchFamily="50" charset="-128"/>
              </a:rPr>
              <a:t>　</a:t>
            </a:r>
            <a:r>
              <a:rPr lang="zh-TW" altLang="en-US" sz="1050" dirty="0" smtClean="0">
                <a:solidFill>
                  <a:schemeClr val="tx1"/>
                </a:solidFill>
                <a:latin typeface="Meiryo UI" panose="020B0604030504040204" pitchFamily="50" charset="-128"/>
                <a:ea typeface="Meiryo UI" panose="020B0604030504040204" pitchFamily="50" charset="-128"/>
              </a:rPr>
              <a:t>株式</a:t>
            </a:r>
            <a:r>
              <a:rPr lang="zh-TW" altLang="en-US" sz="1050" dirty="0">
                <a:solidFill>
                  <a:schemeClr val="tx1"/>
                </a:solidFill>
                <a:latin typeface="Meiryo UI" panose="020B0604030504040204" pitchFamily="50" charset="-128"/>
                <a:ea typeface="Meiryo UI" panose="020B0604030504040204" pitchFamily="50" charset="-128"/>
              </a:rPr>
              <a:t>会社森忠建設</a:t>
            </a:r>
            <a:r>
              <a:rPr lang="zh-TW" altLang="en-US" sz="1050" dirty="0" smtClean="0">
                <a:solidFill>
                  <a:schemeClr val="tx1"/>
                </a:solidFill>
                <a:latin typeface="Meiryo UI" panose="020B0604030504040204" pitchFamily="50" charset="-128"/>
                <a:ea typeface="Meiryo UI" panose="020B0604030504040204" pitchFamily="50" charset="-128"/>
              </a:rPr>
              <a:t>造園</a:t>
            </a:r>
            <a:r>
              <a:rPr lang="en-US" altLang="ja-JP" sz="1050" dirty="0" smtClean="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●事例</a:t>
            </a:r>
            <a:r>
              <a:rPr lang="en-US" altLang="ja-JP" sz="1050" dirty="0" smtClean="0">
                <a:solidFill>
                  <a:schemeClr val="tx1"/>
                </a:solidFill>
                <a:latin typeface="Meiryo UI" panose="020B0604030504040204" pitchFamily="50" charset="-128"/>
                <a:ea typeface="Meiryo UI" panose="020B0604030504040204" pitchFamily="50" charset="-128"/>
              </a:rPr>
              <a:t>3-1-16</a:t>
            </a:r>
            <a:r>
              <a:rPr lang="ja-JP" altLang="en-US" sz="1050" dirty="0" smtClean="0">
                <a:solidFill>
                  <a:schemeClr val="tx1"/>
                </a:solidFill>
                <a:latin typeface="Meiryo UI" panose="020B0604030504040204" pitchFamily="50" charset="-128"/>
                <a:ea typeface="Meiryo UI" panose="020B0604030504040204" pitchFamily="50" charset="-128"/>
              </a:rPr>
              <a:t>　秋田県</a:t>
            </a:r>
            <a:r>
              <a:rPr lang="ja-JP" altLang="en-US" sz="1050" dirty="0">
                <a:solidFill>
                  <a:schemeClr val="tx1"/>
                </a:solidFill>
                <a:latin typeface="Meiryo UI" panose="020B0604030504040204" pitchFamily="50" charset="-128"/>
                <a:ea typeface="Meiryo UI" panose="020B0604030504040204" pitchFamily="50" charset="-128"/>
              </a:rPr>
              <a:t>事業引継ぎ支援</a:t>
            </a:r>
            <a:r>
              <a:rPr lang="ja-JP" altLang="en-US" sz="1050" dirty="0" smtClean="0">
                <a:solidFill>
                  <a:schemeClr val="tx1"/>
                </a:solidFill>
                <a:latin typeface="Meiryo UI" panose="020B0604030504040204" pitchFamily="50" charset="-128"/>
                <a:ea typeface="Meiryo UI" panose="020B0604030504040204" pitchFamily="50" charset="-128"/>
              </a:rPr>
              <a:t>センター</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秋田県</a:t>
            </a:r>
            <a:r>
              <a:rPr lang="en-US" altLang="ja-JP" sz="1050" dirty="0" smtClean="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→個者支援事例</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事例</a:t>
            </a:r>
            <a:r>
              <a:rPr lang="en-US" altLang="ja-JP" sz="1050" dirty="0" smtClean="0">
                <a:solidFill>
                  <a:schemeClr val="tx1"/>
                </a:solidFill>
                <a:latin typeface="Meiryo UI" panose="020B0604030504040204" pitchFamily="50" charset="-128"/>
                <a:ea typeface="Meiryo UI" panose="020B0604030504040204" pitchFamily="50" charset="-128"/>
              </a:rPr>
              <a:t>3-1-17</a:t>
            </a:r>
            <a:r>
              <a:rPr lang="ja-JP" altLang="en-US" sz="1050" dirty="0" smtClean="0">
                <a:solidFill>
                  <a:schemeClr val="tx1"/>
                </a:solidFill>
                <a:latin typeface="Meiryo UI" panose="020B0604030504040204" pitchFamily="50" charset="-128"/>
                <a:ea typeface="Meiryo UI" panose="020B0604030504040204" pitchFamily="50" charset="-128"/>
              </a:rPr>
              <a:t>　珈琲</a:t>
            </a:r>
            <a:r>
              <a:rPr lang="ja-JP" altLang="en-US" sz="1050" dirty="0">
                <a:solidFill>
                  <a:schemeClr val="tx1"/>
                </a:solidFill>
                <a:latin typeface="Meiryo UI" panose="020B0604030504040204" pitchFamily="50" charset="-128"/>
                <a:ea typeface="Meiryo UI" panose="020B0604030504040204" pitchFamily="50" charset="-128"/>
              </a:rPr>
              <a:t>とパンの店美豆</a:t>
            </a:r>
            <a:r>
              <a:rPr lang="ja-JP" altLang="en-US" sz="1050" dirty="0" smtClean="0">
                <a:solidFill>
                  <a:schemeClr val="tx1"/>
                </a:solidFill>
                <a:latin typeface="Meiryo UI" panose="020B0604030504040204" pitchFamily="50" charset="-128"/>
                <a:ea typeface="Meiryo UI" panose="020B0604030504040204" pitchFamily="50" charset="-128"/>
              </a:rPr>
              <a:t>木</a:t>
            </a:r>
            <a:r>
              <a:rPr lang="en-US" altLang="ja-JP" sz="1050" dirty="0" smtClean="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●事例</a:t>
            </a:r>
            <a:r>
              <a:rPr lang="en-US" altLang="ja-JP" sz="1050" dirty="0" smtClean="0">
                <a:solidFill>
                  <a:schemeClr val="tx1"/>
                </a:solidFill>
                <a:latin typeface="Meiryo UI" panose="020B0604030504040204" pitchFamily="50" charset="-128"/>
                <a:ea typeface="Meiryo UI" panose="020B0604030504040204" pitchFamily="50" charset="-128"/>
              </a:rPr>
              <a:t>3-1-18</a:t>
            </a:r>
            <a:r>
              <a:rPr lang="ja-JP" altLang="en-US" sz="1050" dirty="0" smtClean="0">
                <a:solidFill>
                  <a:schemeClr val="tx1"/>
                </a:solidFill>
                <a:latin typeface="Meiryo UI" panose="020B0604030504040204" pitchFamily="50" charset="-128"/>
                <a:ea typeface="Meiryo UI" panose="020B0604030504040204" pitchFamily="50" charset="-128"/>
              </a:rPr>
              <a:t>　福岡県</a:t>
            </a:r>
            <a:r>
              <a:rPr lang="ja-JP" altLang="en-US" sz="1050" dirty="0">
                <a:solidFill>
                  <a:schemeClr val="tx1"/>
                </a:solidFill>
                <a:latin typeface="Meiryo UI" panose="020B0604030504040204" pitchFamily="50" charset="-128"/>
                <a:ea typeface="Meiryo UI" panose="020B0604030504040204" pitchFamily="50" charset="-128"/>
              </a:rPr>
              <a:t>よろず支援</a:t>
            </a:r>
            <a:r>
              <a:rPr lang="ja-JP" altLang="en-US" sz="1050" dirty="0" smtClean="0">
                <a:solidFill>
                  <a:schemeClr val="tx1"/>
                </a:solidFill>
                <a:latin typeface="Meiryo UI" panose="020B0604030504040204" pitchFamily="50" charset="-128"/>
                <a:ea typeface="Meiryo UI" panose="020B0604030504040204" pitchFamily="50" charset="-128"/>
              </a:rPr>
              <a:t>拠点</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福岡県</a:t>
            </a:r>
            <a:r>
              <a:rPr lang="en-US" altLang="ja-JP" sz="1050" dirty="0" smtClean="0">
                <a:solidFill>
                  <a:schemeClr val="tx1"/>
                </a:solidFill>
                <a:latin typeface="Meiryo UI" panose="020B0604030504040204" pitchFamily="50" charset="-128"/>
                <a:ea typeface="Meiryo UI" panose="020B0604030504040204" pitchFamily="50" charset="-128"/>
              </a:rPr>
              <a:t>)</a:t>
            </a:r>
            <a:endParaRPr lang="ja-JP" altLang="en-US"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●事例</a:t>
            </a:r>
            <a:r>
              <a:rPr lang="en-US" altLang="ja-JP" sz="1050" dirty="0" smtClean="0">
                <a:solidFill>
                  <a:schemeClr val="tx1"/>
                </a:solidFill>
                <a:latin typeface="Meiryo UI" panose="020B0604030504040204" pitchFamily="50" charset="-128"/>
                <a:ea typeface="Meiryo UI" panose="020B0604030504040204" pitchFamily="50" charset="-128"/>
              </a:rPr>
              <a:t>3-1-19</a:t>
            </a:r>
            <a:r>
              <a:rPr lang="ja-JP" altLang="en-US" sz="1050" dirty="0" smtClean="0">
                <a:solidFill>
                  <a:schemeClr val="tx1"/>
                </a:solidFill>
                <a:latin typeface="Meiryo UI" panose="020B0604030504040204" pitchFamily="50" charset="-128"/>
                <a:ea typeface="Meiryo UI" panose="020B0604030504040204" pitchFamily="50" charset="-128"/>
              </a:rPr>
              <a:t>　沼津信用金庫</a:t>
            </a:r>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静岡県</a:t>
            </a:r>
            <a:r>
              <a:rPr lang="en-US" altLang="ja-JP" sz="1050" dirty="0" smtClean="0">
                <a:solidFill>
                  <a:schemeClr val="tx1"/>
                </a:solidFill>
                <a:latin typeface="Meiryo UI" panose="020B0604030504040204" pitchFamily="50" charset="-128"/>
                <a:ea typeface="Meiryo UI" panose="020B0604030504040204" pitchFamily="50" charset="-128"/>
              </a:rPr>
              <a:t>)</a:t>
            </a:r>
            <a:endParaRPr lang="ja-JP" altLang="en-US" sz="1050" dirty="0">
              <a:solidFill>
                <a:schemeClr val="tx1"/>
              </a:solidFill>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677644" y="1433558"/>
            <a:ext cx="7475141" cy="253916"/>
          </a:xfrm>
          <a:prstGeom prst="rect">
            <a:avLst/>
          </a:prstGeom>
          <a:noFill/>
        </p:spPr>
        <p:txBody>
          <a:bodyPr wrap="square" rtlCol="0">
            <a:spAutoFit/>
          </a:bodyPr>
          <a:lstStyle/>
          <a:p>
            <a:pPr algn="ctr"/>
            <a:r>
              <a:rPr lang="ja-JP" altLang="en-US" sz="1050" dirty="0">
                <a:latin typeface="Meiryo UI" panose="020B0604030504040204" pitchFamily="50" charset="-128"/>
                <a:ea typeface="Meiryo UI" panose="020B0604030504040204" pitchFamily="50" charset="-128"/>
              </a:rPr>
              <a:t>人口減少や高齢化が進む中、小規模事業者が地域で担う役割は大きい。</a:t>
            </a:r>
          </a:p>
        </p:txBody>
      </p:sp>
      <p:sp>
        <p:nvSpPr>
          <p:cNvPr id="11" name="テキスト ボックス 10"/>
          <p:cNvSpPr txBox="1"/>
          <p:nvPr/>
        </p:nvSpPr>
        <p:spPr>
          <a:xfrm>
            <a:off x="256033" y="111925"/>
            <a:ext cx="7682839"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第</a:t>
            </a:r>
            <a:r>
              <a:rPr lang="en-US" altLang="ja-JP" sz="2000" b="1" dirty="0">
                <a:latin typeface="Meiryo UI" panose="020B0604030504040204" pitchFamily="50" charset="-128"/>
                <a:ea typeface="Meiryo UI" panose="020B0604030504040204" pitchFamily="50" charset="-128"/>
              </a:rPr>
              <a:t>3-1-2</a:t>
            </a:r>
            <a:r>
              <a:rPr lang="ja-JP" altLang="en-US" sz="2000" b="1" dirty="0" smtClean="0">
                <a:latin typeface="Meiryo UI" panose="020B0604030504040204" pitchFamily="50" charset="-128"/>
                <a:ea typeface="Meiryo UI" panose="020B0604030504040204" pitchFamily="50" charset="-128"/>
              </a:rPr>
              <a:t>図</a:t>
            </a:r>
            <a:r>
              <a:rPr lang="ja-JP" altLang="en-US" sz="2000" b="1" dirty="0">
                <a:latin typeface="Meiryo UI" panose="020B0604030504040204" pitchFamily="50" charset="-128"/>
                <a:ea typeface="Meiryo UI" panose="020B0604030504040204" pitchFamily="50" charset="-128"/>
              </a:rPr>
              <a:t>　第</a:t>
            </a:r>
            <a:r>
              <a:rPr lang="en-US" altLang="ja-JP" sz="2000" b="1" dirty="0">
                <a:latin typeface="Meiryo UI" panose="020B0604030504040204" pitchFamily="50" charset="-128"/>
                <a:ea typeface="Meiryo UI" panose="020B0604030504040204" pitchFamily="50" charset="-128"/>
              </a:rPr>
              <a:t>3</a:t>
            </a:r>
            <a:r>
              <a:rPr lang="ja-JP" altLang="en-US" sz="2000" b="1" dirty="0">
                <a:latin typeface="Meiryo UI" panose="020B0604030504040204" pitchFamily="50" charset="-128"/>
                <a:ea typeface="Meiryo UI" panose="020B0604030504040204" pitchFamily="50" charset="-128"/>
              </a:rPr>
              <a:t>部第</a:t>
            </a:r>
            <a:r>
              <a:rPr lang="en-US" altLang="ja-JP" sz="2000" b="1" dirty="0">
                <a:latin typeface="Meiryo UI" panose="020B0604030504040204" pitchFamily="50" charset="-128"/>
                <a:ea typeface="Meiryo UI" panose="020B0604030504040204" pitchFamily="50" charset="-128"/>
              </a:rPr>
              <a:t>1</a:t>
            </a:r>
            <a:r>
              <a:rPr lang="ja-JP" altLang="en-US" sz="2000" b="1" dirty="0">
                <a:latin typeface="Meiryo UI" panose="020B0604030504040204" pitchFamily="50" charset="-128"/>
                <a:ea typeface="Meiryo UI" panose="020B0604030504040204" pitchFamily="50" charset="-128"/>
              </a:rPr>
              <a:t>章概要</a:t>
            </a:r>
          </a:p>
        </p:txBody>
      </p:sp>
    </p:spTree>
    <p:extLst>
      <p:ext uri="{BB962C8B-B14F-4D97-AF65-F5344CB8AC3E}">
        <p14:creationId xmlns:p14="http://schemas.microsoft.com/office/powerpoint/2010/main" val="3398698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104</Words>
  <Application>Microsoft Office PowerPoint</Application>
  <PresentationFormat>画面に合わせる (4:3)</PresentationFormat>
  <Paragraphs>27</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2018-07-23T02:55:33Z</dcterms:created>
  <dcterms:modified xsi:type="dcterms:W3CDTF">2018-07-23T02:55:41Z</dcterms:modified>
</cp:coreProperties>
</file>