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1"/>
  </p:sldMasterIdLst>
  <p:notesMasterIdLst>
    <p:notesMasterId r:id="rId3"/>
  </p:notesMasterIdLst>
  <p:sldIdLst>
    <p:sldId id="257" r:id="rId2"/>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71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08FD2059-75DC-4F2C-95A5-AB63299C14A9}" type="datetimeFigureOut">
              <a:rPr kumimoji="1" lang="ja-JP" altLang="en-US" smtClean="0"/>
              <a:t>2018/7/23</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49ADD084-8CDA-42D8-B166-D91C4FD41B34}" type="slidenum">
              <a:rPr kumimoji="1" lang="ja-JP" altLang="en-US" smtClean="0"/>
              <a:t>‹#›</a:t>
            </a:fld>
            <a:endParaRPr kumimoji="1" lang="ja-JP" altLang="en-US"/>
          </a:p>
        </p:txBody>
      </p:sp>
    </p:spTree>
    <p:extLst>
      <p:ext uri="{BB962C8B-B14F-4D97-AF65-F5344CB8AC3E}">
        <p14:creationId xmlns:p14="http://schemas.microsoft.com/office/powerpoint/2010/main" val="6497859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28987"/>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645A2B13-0AE3-4C9B-B845-3C38E122EB0F}" type="slidenum">
              <a:rPr kumimoji="1" lang="ja-JP" altLang="en-US" smtClean="0"/>
              <a:t>1</a:t>
            </a:fld>
            <a:endParaRPr kumimoji="1" lang="ja-JP" altLang="en-US"/>
          </a:p>
        </p:txBody>
      </p:sp>
    </p:spTree>
    <p:extLst>
      <p:ext uri="{BB962C8B-B14F-4D97-AF65-F5344CB8AC3E}">
        <p14:creationId xmlns:p14="http://schemas.microsoft.com/office/powerpoint/2010/main" val="1668259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54251CD-433D-47AE-99F5-622619E697A9}" type="datetimeFigureOut">
              <a:rPr kumimoji="1" lang="ja-JP" altLang="en-US" smtClean="0"/>
              <a:t>2018/7/23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3BAC7D-97B0-4DF9-958B-6BEFEAB10237}" type="slidenum">
              <a:rPr kumimoji="1" lang="ja-JP" altLang="en-US" smtClean="0"/>
              <a:t>‹#›</a:t>
            </a:fld>
            <a:endParaRPr kumimoji="1" lang="ja-JP" altLang="en-US"/>
          </a:p>
        </p:txBody>
      </p:sp>
    </p:spTree>
    <p:extLst>
      <p:ext uri="{BB962C8B-B14F-4D97-AF65-F5344CB8AC3E}">
        <p14:creationId xmlns:p14="http://schemas.microsoft.com/office/powerpoint/2010/main" val="1027799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54251CD-433D-47AE-99F5-622619E697A9}" type="datetimeFigureOut">
              <a:rPr kumimoji="1" lang="ja-JP" altLang="en-US" smtClean="0"/>
              <a:t>2018/7/23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3BAC7D-97B0-4DF9-958B-6BEFEAB10237}" type="slidenum">
              <a:rPr kumimoji="1" lang="ja-JP" altLang="en-US" smtClean="0"/>
              <a:t>‹#›</a:t>
            </a:fld>
            <a:endParaRPr kumimoji="1" lang="ja-JP" altLang="en-US"/>
          </a:p>
        </p:txBody>
      </p:sp>
    </p:spTree>
    <p:extLst>
      <p:ext uri="{BB962C8B-B14F-4D97-AF65-F5344CB8AC3E}">
        <p14:creationId xmlns:p14="http://schemas.microsoft.com/office/powerpoint/2010/main" val="169191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54251CD-433D-47AE-99F5-622619E697A9}" type="datetimeFigureOut">
              <a:rPr kumimoji="1" lang="ja-JP" altLang="en-US" smtClean="0"/>
              <a:t>2018/7/23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3BAC7D-97B0-4DF9-958B-6BEFEAB10237}" type="slidenum">
              <a:rPr kumimoji="1" lang="ja-JP" altLang="en-US" smtClean="0"/>
              <a:t>‹#›</a:t>
            </a:fld>
            <a:endParaRPr kumimoji="1" lang="ja-JP" altLang="en-US"/>
          </a:p>
        </p:txBody>
      </p:sp>
    </p:spTree>
    <p:extLst>
      <p:ext uri="{BB962C8B-B14F-4D97-AF65-F5344CB8AC3E}">
        <p14:creationId xmlns:p14="http://schemas.microsoft.com/office/powerpoint/2010/main" val="1884258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87B17DB9-6303-4D25-8084-53163179D960}" type="datetime1">
              <a:rPr kumimoji="1" lang="ja-JP" altLang="en-US" smtClean="0"/>
              <a:t>2018/7/23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7006470" y="6481392"/>
            <a:ext cx="2133600" cy="365125"/>
          </a:xfrm>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185051" y="144671"/>
            <a:ext cx="8774310" cy="300082"/>
          </a:xfrm>
        </p:spPr>
        <p:txBody>
          <a:bodyPr wrap="square">
            <a:spAutoFit/>
          </a:bodyPr>
          <a:lstStyle>
            <a:lvl1pPr algn="l">
              <a:defRPr lang="ja-JP" altLang="en-US" sz="15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smtClean="0"/>
              <a:t>マスター タイトルの書式設定</a:t>
            </a:r>
            <a:endParaRPr kumimoji="1" lang="ja-JP" altLang="en-US" dirty="0"/>
          </a:p>
        </p:txBody>
      </p:sp>
      <p:sp>
        <p:nvSpPr>
          <p:cNvPr id="9" name="テキスト プレースホルダー 9"/>
          <p:cNvSpPr>
            <a:spLocks noGrp="1"/>
          </p:cNvSpPr>
          <p:nvPr>
            <p:ph type="body" sz="quarter" idx="14" hasCustomPrompt="1"/>
          </p:nvPr>
        </p:nvSpPr>
        <p:spPr>
          <a:xfrm>
            <a:off x="185350" y="3104967"/>
            <a:ext cx="1391407" cy="207749"/>
          </a:xfrm>
          <a:noFill/>
        </p:spPr>
        <p:txBody>
          <a:bodyPr wrap="none" lIns="0" tIns="0" rIns="0" bIns="0">
            <a:spAutoFit/>
          </a:bodyPr>
          <a:lstStyle>
            <a:lvl1pPr marL="0" indent="0">
              <a:spcBef>
                <a:spcPts val="0"/>
              </a:spcBef>
              <a:spcAft>
                <a:spcPts val="0"/>
              </a:spcAft>
              <a:buNone/>
              <a:defRPr sz="15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185051" y="3769296"/>
            <a:ext cx="973023" cy="145424"/>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185051" y="4365106"/>
            <a:ext cx="827150" cy="109132"/>
          </a:xfrm>
          <a:noFill/>
        </p:spPr>
        <p:txBody>
          <a:bodyPr wrap="none" lIns="0" tIns="0" rIns="0" bIns="0">
            <a:spAutoFit/>
          </a:bodyPr>
          <a:lstStyle>
            <a:lvl1pPr marL="0" indent="0">
              <a:spcBef>
                <a:spcPts val="0"/>
              </a:spcBef>
              <a:spcAft>
                <a:spcPts val="0"/>
              </a:spcAft>
              <a:buNone/>
              <a:defRPr sz="788">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184640" y="522023"/>
            <a:ext cx="8774723" cy="405084"/>
          </a:xfrm>
          <a:solidFill>
            <a:srgbClr val="0098D0">
              <a:alpha val="40000"/>
            </a:srgbClr>
          </a:solidFill>
          <a:ln>
            <a:noFill/>
          </a:ln>
        </p:spPr>
        <p:txBody>
          <a:bodyPr vert="horz" wrap="square" lIns="216000" tIns="108000" rIns="216000" bIns="108000" rtlCol="0" anchor="t" anchorCtr="0">
            <a:spAutoFit/>
          </a:bodyPr>
          <a:lstStyle>
            <a:lvl1pPr>
              <a:defRPr lang="ja-JP" altLang="en-US" sz="1350" dirty="0">
                <a:latin typeface="Meiryo UI" panose="020B0604030504040204" pitchFamily="50" charset="-128"/>
                <a:ea typeface="Meiryo UI" panose="020B0604030504040204" pitchFamily="50" charset="-128"/>
                <a:cs typeface="Meiryo UI" panose="020B0604030504040204" pitchFamily="50" charset="-128"/>
              </a:defRPr>
            </a:lvl1pPr>
          </a:lstStyle>
          <a:p>
            <a:pPr marL="192881" lvl="0" indent="-192881">
              <a:spcBef>
                <a:spcPts val="450"/>
              </a:spcBef>
              <a:spcAft>
                <a:spcPts val="450"/>
              </a:spcAft>
              <a:buClr>
                <a:srgbClr val="002060"/>
              </a:buClr>
              <a:buFont typeface="Wingdings" panose="05000000000000000000" pitchFamily="2" charset="2"/>
              <a:buChar char="l"/>
            </a:pPr>
            <a:r>
              <a:rPr kumimoji="1" lang="ja-JP" altLang="en-US" dirty="0" smtClean="0"/>
              <a:t>マスター テキストの書式設定</a:t>
            </a:r>
          </a:p>
        </p:txBody>
      </p:sp>
    </p:spTree>
    <p:extLst>
      <p:ext uri="{BB962C8B-B14F-4D97-AF65-F5344CB8AC3E}">
        <p14:creationId xmlns:p14="http://schemas.microsoft.com/office/powerpoint/2010/main" val="428536688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54251CD-433D-47AE-99F5-622619E697A9}" type="datetimeFigureOut">
              <a:rPr kumimoji="1" lang="ja-JP" altLang="en-US" smtClean="0"/>
              <a:t>2018/7/23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3BAC7D-97B0-4DF9-958B-6BEFEAB10237}" type="slidenum">
              <a:rPr kumimoji="1" lang="ja-JP" altLang="en-US" smtClean="0"/>
              <a:t>‹#›</a:t>
            </a:fld>
            <a:endParaRPr kumimoji="1" lang="ja-JP" altLang="en-US"/>
          </a:p>
        </p:txBody>
      </p:sp>
    </p:spTree>
    <p:extLst>
      <p:ext uri="{BB962C8B-B14F-4D97-AF65-F5344CB8AC3E}">
        <p14:creationId xmlns:p14="http://schemas.microsoft.com/office/powerpoint/2010/main" val="4210279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54251CD-433D-47AE-99F5-622619E697A9}" type="datetimeFigureOut">
              <a:rPr kumimoji="1" lang="ja-JP" altLang="en-US" smtClean="0"/>
              <a:t>2018/7/23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3BAC7D-97B0-4DF9-958B-6BEFEAB10237}" type="slidenum">
              <a:rPr kumimoji="1" lang="ja-JP" altLang="en-US" smtClean="0"/>
              <a:t>‹#›</a:t>
            </a:fld>
            <a:endParaRPr kumimoji="1" lang="ja-JP" altLang="en-US"/>
          </a:p>
        </p:txBody>
      </p:sp>
    </p:spTree>
    <p:extLst>
      <p:ext uri="{BB962C8B-B14F-4D97-AF65-F5344CB8AC3E}">
        <p14:creationId xmlns:p14="http://schemas.microsoft.com/office/powerpoint/2010/main" val="3469586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54251CD-433D-47AE-99F5-622619E697A9}" type="datetimeFigureOut">
              <a:rPr kumimoji="1" lang="ja-JP" altLang="en-US" smtClean="0"/>
              <a:t>2018/7/23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13BAC7D-97B0-4DF9-958B-6BEFEAB10237}" type="slidenum">
              <a:rPr kumimoji="1" lang="ja-JP" altLang="en-US" smtClean="0"/>
              <a:t>‹#›</a:t>
            </a:fld>
            <a:endParaRPr kumimoji="1" lang="ja-JP" altLang="en-US"/>
          </a:p>
        </p:txBody>
      </p:sp>
    </p:spTree>
    <p:extLst>
      <p:ext uri="{BB962C8B-B14F-4D97-AF65-F5344CB8AC3E}">
        <p14:creationId xmlns:p14="http://schemas.microsoft.com/office/powerpoint/2010/main" val="3764062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54251CD-433D-47AE-99F5-622619E697A9}" type="datetimeFigureOut">
              <a:rPr kumimoji="1" lang="ja-JP" altLang="en-US" smtClean="0"/>
              <a:t>2018/7/23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13BAC7D-97B0-4DF9-958B-6BEFEAB10237}" type="slidenum">
              <a:rPr kumimoji="1" lang="ja-JP" altLang="en-US" smtClean="0"/>
              <a:t>‹#›</a:t>
            </a:fld>
            <a:endParaRPr kumimoji="1" lang="ja-JP" altLang="en-US"/>
          </a:p>
        </p:txBody>
      </p:sp>
    </p:spTree>
    <p:extLst>
      <p:ext uri="{BB962C8B-B14F-4D97-AF65-F5344CB8AC3E}">
        <p14:creationId xmlns:p14="http://schemas.microsoft.com/office/powerpoint/2010/main" val="3830547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54251CD-433D-47AE-99F5-622619E697A9}" type="datetimeFigureOut">
              <a:rPr kumimoji="1" lang="ja-JP" altLang="en-US" smtClean="0"/>
              <a:t>2018/7/23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13BAC7D-97B0-4DF9-958B-6BEFEAB10237}" type="slidenum">
              <a:rPr kumimoji="1" lang="ja-JP" altLang="en-US" smtClean="0"/>
              <a:t>‹#›</a:t>
            </a:fld>
            <a:endParaRPr kumimoji="1" lang="ja-JP" altLang="en-US"/>
          </a:p>
        </p:txBody>
      </p:sp>
    </p:spTree>
    <p:extLst>
      <p:ext uri="{BB962C8B-B14F-4D97-AF65-F5344CB8AC3E}">
        <p14:creationId xmlns:p14="http://schemas.microsoft.com/office/powerpoint/2010/main" val="1033173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4251CD-433D-47AE-99F5-622619E697A9}" type="datetimeFigureOut">
              <a:rPr kumimoji="1" lang="ja-JP" altLang="en-US" smtClean="0"/>
              <a:t>2018/7/23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13BAC7D-97B0-4DF9-958B-6BEFEAB10237}" type="slidenum">
              <a:rPr kumimoji="1" lang="ja-JP" altLang="en-US" smtClean="0"/>
              <a:t>‹#›</a:t>
            </a:fld>
            <a:endParaRPr kumimoji="1" lang="ja-JP" altLang="en-US"/>
          </a:p>
        </p:txBody>
      </p:sp>
    </p:spTree>
    <p:extLst>
      <p:ext uri="{BB962C8B-B14F-4D97-AF65-F5344CB8AC3E}">
        <p14:creationId xmlns:p14="http://schemas.microsoft.com/office/powerpoint/2010/main" val="2292819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54251CD-433D-47AE-99F5-622619E697A9}" type="datetimeFigureOut">
              <a:rPr kumimoji="1" lang="ja-JP" altLang="en-US" smtClean="0"/>
              <a:t>2018/7/23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13BAC7D-97B0-4DF9-958B-6BEFEAB10237}" type="slidenum">
              <a:rPr kumimoji="1" lang="ja-JP" altLang="en-US" smtClean="0"/>
              <a:t>‹#›</a:t>
            </a:fld>
            <a:endParaRPr kumimoji="1" lang="ja-JP" altLang="en-US"/>
          </a:p>
        </p:txBody>
      </p:sp>
    </p:spTree>
    <p:extLst>
      <p:ext uri="{BB962C8B-B14F-4D97-AF65-F5344CB8AC3E}">
        <p14:creationId xmlns:p14="http://schemas.microsoft.com/office/powerpoint/2010/main" val="3729451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54251CD-433D-47AE-99F5-622619E697A9}" type="datetimeFigureOut">
              <a:rPr kumimoji="1" lang="ja-JP" altLang="en-US" smtClean="0"/>
              <a:t>2018/7/23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13BAC7D-97B0-4DF9-958B-6BEFEAB10237}" type="slidenum">
              <a:rPr kumimoji="1" lang="ja-JP" altLang="en-US" smtClean="0"/>
              <a:t>‹#›</a:t>
            </a:fld>
            <a:endParaRPr kumimoji="1" lang="ja-JP" altLang="en-US"/>
          </a:p>
        </p:txBody>
      </p:sp>
    </p:spTree>
    <p:extLst>
      <p:ext uri="{BB962C8B-B14F-4D97-AF65-F5344CB8AC3E}">
        <p14:creationId xmlns:p14="http://schemas.microsoft.com/office/powerpoint/2010/main" val="1937018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4251CD-433D-47AE-99F5-622619E697A9}" type="datetimeFigureOut">
              <a:rPr kumimoji="1" lang="ja-JP" altLang="en-US" smtClean="0"/>
              <a:t>2018/7/23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3BAC7D-97B0-4DF9-958B-6BEFEAB10237}" type="slidenum">
              <a:rPr kumimoji="1" lang="ja-JP" altLang="en-US" smtClean="0"/>
              <a:t>‹#›</a:t>
            </a:fld>
            <a:endParaRPr kumimoji="1" lang="ja-JP" altLang="en-US"/>
          </a:p>
        </p:txBody>
      </p:sp>
    </p:spTree>
    <p:extLst>
      <p:ext uri="{BB962C8B-B14F-4D97-AF65-F5344CB8AC3E}">
        <p14:creationId xmlns:p14="http://schemas.microsoft.com/office/powerpoint/2010/main" val="300356181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正方形/長方形 47"/>
          <p:cNvSpPr/>
          <p:nvPr/>
        </p:nvSpPr>
        <p:spPr>
          <a:xfrm>
            <a:off x="4614764" y="1691095"/>
            <a:ext cx="3794199" cy="4178105"/>
          </a:xfrm>
          <a:prstGeom prst="rect">
            <a:avLst/>
          </a:prstGeom>
          <a:no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3" name="正方形/長方形 12"/>
          <p:cNvSpPr/>
          <p:nvPr/>
        </p:nvSpPr>
        <p:spPr>
          <a:xfrm>
            <a:off x="529935" y="1701312"/>
            <a:ext cx="3901389" cy="4178105"/>
          </a:xfrm>
          <a:prstGeom prst="rect">
            <a:avLst/>
          </a:prstGeom>
          <a:no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8" name="角丸四角形 7"/>
          <p:cNvSpPr/>
          <p:nvPr/>
        </p:nvSpPr>
        <p:spPr>
          <a:xfrm>
            <a:off x="681723" y="1762020"/>
            <a:ext cx="3629465" cy="540327"/>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dirty="0">
                <a:latin typeface="Meiryo UI" panose="020B0604030504040204" pitchFamily="50" charset="-128"/>
                <a:ea typeface="Meiryo UI" panose="020B0604030504040204" pitchFamily="50" charset="-128"/>
              </a:rPr>
              <a:t>第</a:t>
            </a:r>
            <a:r>
              <a:rPr lang="en-US" altLang="ja-JP" sz="1500" dirty="0">
                <a:latin typeface="Meiryo UI" panose="020B0604030504040204" pitchFamily="50" charset="-128"/>
                <a:ea typeface="Meiryo UI" panose="020B0604030504040204" pitchFamily="50" charset="-128"/>
              </a:rPr>
              <a:t>1</a:t>
            </a:r>
            <a:r>
              <a:rPr lang="ja-JP" altLang="en-US" sz="1500" dirty="0">
                <a:latin typeface="Meiryo UI" panose="020B0604030504040204" pitchFamily="50" charset="-128"/>
                <a:ea typeface="Meiryo UI" panose="020B0604030504040204" pitchFamily="50" charset="-128"/>
              </a:rPr>
              <a:t>章　地域課題に対応しながら</a:t>
            </a:r>
            <a:endParaRPr lang="en-US" altLang="ja-JP" sz="1500" dirty="0">
              <a:latin typeface="Meiryo UI" panose="020B0604030504040204" pitchFamily="50" charset="-128"/>
              <a:ea typeface="Meiryo UI" panose="020B0604030504040204" pitchFamily="50" charset="-128"/>
            </a:endParaRPr>
          </a:p>
          <a:p>
            <a:pPr algn="ctr"/>
            <a:r>
              <a:rPr lang="ja-JP" altLang="en-US" sz="1500" dirty="0">
                <a:latin typeface="Meiryo UI" panose="020B0604030504040204" pitchFamily="50" charset="-128"/>
                <a:ea typeface="Meiryo UI" panose="020B0604030504040204" pitchFamily="50" charset="-128"/>
              </a:rPr>
              <a:t>成長する小規模事業者</a:t>
            </a:r>
          </a:p>
        </p:txBody>
      </p:sp>
      <p:sp>
        <p:nvSpPr>
          <p:cNvPr id="4" name="スライド番号プレースホルダー 3"/>
          <p:cNvSpPr>
            <a:spLocks noGrp="1"/>
          </p:cNvSpPr>
          <p:nvPr>
            <p:ph type="sldNum" sz="quarter" idx="12"/>
          </p:nvPr>
        </p:nvSpPr>
        <p:spPr>
          <a:xfrm>
            <a:off x="6338672" y="5732278"/>
            <a:ext cx="1600200" cy="273844"/>
          </a:xfrm>
        </p:spPr>
        <p:txBody>
          <a:bodyPr/>
          <a:lstStyle/>
          <a:p>
            <a:fld id="{D9550142-B990-490A-A107-ED7302A7FD52}" type="slidenum">
              <a:rPr kumimoji="1" lang="ja-JP" altLang="en-US" smtClean="0"/>
              <a:t>1</a:t>
            </a:fld>
            <a:endParaRPr kumimoji="1" lang="ja-JP" altLang="en-US" dirty="0"/>
          </a:p>
        </p:txBody>
      </p:sp>
      <p:sp>
        <p:nvSpPr>
          <p:cNvPr id="9" name="角丸四角形 8"/>
          <p:cNvSpPr/>
          <p:nvPr/>
        </p:nvSpPr>
        <p:spPr>
          <a:xfrm>
            <a:off x="685799" y="2736722"/>
            <a:ext cx="3629465" cy="284303"/>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50" dirty="0">
                <a:latin typeface="Meiryo UI" panose="020B0604030504040204" pitchFamily="50" charset="-128"/>
                <a:ea typeface="Meiryo UI" panose="020B0604030504040204" pitchFamily="50" charset="-128"/>
              </a:rPr>
              <a:t>　第</a:t>
            </a:r>
            <a:r>
              <a:rPr lang="en-US" altLang="ja-JP" sz="1350" dirty="0">
                <a:latin typeface="Meiryo UI" panose="020B0604030504040204" pitchFamily="50" charset="-128"/>
                <a:ea typeface="Meiryo UI" panose="020B0604030504040204" pitchFamily="50" charset="-128"/>
              </a:rPr>
              <a:t>1</a:t>
            </a:r>
            <a:r>
              <a:rPr lang="ja-JP" altLang="en-US" sz="1350" dirty="0">
                <a:latin typeface="Meiryo UI" panose="020B0604030504040204" pitchFamily="50" charset="-128"/>
                <a:ea typeface="Meiryo UI" panose="020B0604030504040204" pitchFamily="50" charset="-128"/>
              </a:rPr>
              <a:t>節　地域経済に波及効果のある事業者</a:t>
            </a:r>
            <a:endParaRPr lang="en-US" altLang="ja-JP" sz="1350" dirty="0">
              <a:latin typeface="Meiryo UI" panose="020B0604030504040204" pitchFamily="50" charset="-128"/>
              <a:ea typeface="Meiryo UI" panose="020B0604030504040204" pitchFamily="50" charset="-128"/>
            </a:endParaRPr>
          </a:p>
        </p:txBody>
      </p:sp>
      <p:sp>
        <p:nvSpPr>
          <p:cNvPr id="28" name="角丸四角形 27"/>
          <p:cNvSpPr/>
          <p:nvPr/>
        </p:nvSpPr>
        <p:spPr>
          <a:xfrm>
            <a:off x="1626010" y="1020203"/>
            <a:ext cx="5762932" cy="540327"/>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00" dirty="0">
                <a:solidFill>
                  <a:schemeClr val="tx1"/>
                </a:solidFill>
                <a:latin typeface="Meiryo UI" panose="020B0604030504040204" pitchFamily="50" charset="-128"/>
                <a:ea typeface="Meiryo UI" panose="020B0604030504040204" pitchFamily="50" charset="-128"/>
              </a:rPr>
              <a:t>第</a:t>
            </a:r>
            <a:r>
              <a:rPr lang="en-US" altLang="ja-JP" sz="2100" dirty="0">
                <a:solidFill>
                  <a:schemeClr val="tx1"/>
                </a:solidFill>
                <a:latin typeface="Meiryo UI" panose="020B0604030504040204" pitchFamily="50" charset="-128"/>
                <a:ea typeface="Meiryo UI" panose="020B0604030504040204" pitchFamily="50" charset="-128"/>
              </a:rPr>
              <a:t>3</a:t>
            </a:r>
            <a:r>
              <a:rPr lang="ja-JP" altLang="en-US" sz="2100" dirty="0">
                <a:solidFill>
                  <a:schemeClr val="tx1"/>
                </a:solidFill>
                <a:latin typeface="Meiryo UI" panose="020B0604030504040204" pitchFamily="50" charset="-128"/>
                <a:ea typeface="Meiryo UI" panose="020B0604030504040204" pitchFamily="50" charset="-128"/>
              </a:rPr>
              <a:t>部　活躍する小規模事業者の姿　</a:t>
            </a:r>
          </a:p>
        </p:txBody>
      </p:sp>
      <p:sp>
        <p:nvSpPr>
          <p:cNvPr id="29" name="角丸四角形 28"/>
          <p:cNvSpPr/>
          <p:nvPr/>
        </p:nvSpPr>
        <p:spPr>
          <a:xfrm>
            <a:off x="685799" y="3868826"/>
            <a:ext cx="3629465" cy="346013"/>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50" dirty="0">
                <a:latin typeface="Meiryo UI" panose="020B0604030504040204" pitchFamily="50" charset="-128"/>
                <a:ea typeface="Meiryo UI" panose="020B0604030504040204" pitchFamily="50" charset="-128"/>
              </a:rPr>
              <a:t>　第</a:t>
            </a:r>
            <a:r>
              <a:rPr lang="en-US" altLang="ja-JP" sz="1350" dirty="0">
                <a:latin typeface="Meiryo UI" panose="020B0604030504040204" pitchFamily="50" charset="-128"/>
                <a:ea typeface="Meiryo UI" panose="020B0604030504040204" pitchFamily="50" charset="-128"/>
              </a:rPr>
              <a:t>2</a:t>
            </a:r>
            <a:r>
              <a:rPr lang="ja-JP" altLang="en-US" sz="1350" dirty="0">
                <a:latin typeface="Meiryo UI" panose="020B0604030504040204" pitchFamily="50" charset="-128"/>
                <a:ea typeface="Meiryo UI" panose="020B0604030504040204" pitchFamily="50" charset="-128"/>
              </a:rPr>
              <a:t>節　地域のコミュニティを支える事業者　　</a:t>
            </a:r>
            <a:r>
              <a:rPr lang="ja-JP" altLang="en-US" sz="1350" dirty="0"/>
              <a:t>　</a:t>
            </a:r>
          </a:p>
        </p:txBody>
      </p:sp>
      <p:sp>
        <p:nvSpPr>
          <p:cNvPr id="30" name="角丸四角形 29"/>
          <p:cNvSpPr/>
          <p:nvPr/>
        </p:nvSpPr>
        <p:spPr>
          <a:xfrm>
            <a:off x="685799" y="4852809"/>
            <a:ext cx="3629465" cy="34798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50" dirty="0">
                <a:latin typeface="Meiryo UI" panose="020B0604030504040204" pitchFamily="50" charset="-128"/>
                <a:ea typeface="Meiryo UI" panose="020B0604030504040204" pitchFamily="50" charset="-128"/>
              </a:rPr>
              <a:t>　第</a:t>
            </a:r>
            <a:r>
              <a:rPr lang="en-US" altLang="ja-JP" sz="1350" dirty="0">
                <a:latin typeface="Meiryo UI" panose="020B0604030504040204" pitchFamily="50" charset="-128"/>
                <a:ea typeface="Meiryo UI" panose="020B0604030504040204" pitchFamily="50" charset="-128"/>
              </a:rPr>
              <a:t>3</a:t>
            </a:r>
            <a:r>
              <a:rPr lang="ja-JP" altLang="en-US" sz="1350" dirty="0">
                <a:latin typeface="Meiryo UI" panose="020B0604030504040204" pitchFamily="50" charset="-128"/>
                <a:ea typeface="Meiryo UI" panose="020B0604030504040204" pitchFamily="50" charset="-128"/>
              </a:rPr>
              <a:t>節　地域ぐるみの支援体制</a:t>
            </a:r>
            <a:endParaRPr lang="ja-JP" altLang="en-US" sz="1350" dirty="0"/>
          </a:p>
        </p:txBody>
      </p:sp>
      <p:sp>
        <p:nvSpPr>
          <p:cNvPr id="34" name="角丸四角形 33"/>
          <p:cNvSpPr/>
          <p:nvPr/>
        </p:nvSpPr>
        <p:spPr>
          <a:xfrm>
            <a:off x="4675437" y="1762020"/>
            <a:ext cx="3629465" cy="540327"/>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dirty="0">
                <a:latin typeface="Meiryo UI" panose="020B0604030504040204" pitchFamily="50" charset="-128"/>
                <a:ea typeface="Meiryo UI" panose="020B0604030504040204" pitchFamily="50" charset="-128"/>
              </a:rPr>
              <a:t>第</a:t>
            </a:r>
            <a:r>
              <a:rPr lang="en-US" altLang="ja-JP" sz="1500" dirty="0">
                <a:latin typeface="Meiryo UI" panose="020B0604030504040204" pitchFamily="50" charset="-128"/>
                <a:ea typeface="Meiryo UI" panose="020B0604030504040204" pitchFamily="50" charset="-128"/>
              </a:rPr>
              <a:t>2</a:t>
            </a:r>
            <a:r>
              <a:rPr lang="ja-JP" altLang="en-US" sz="1500" dirty="0">
                <a:latin typeface="Meiryo UI" panose="020B0604030504040204" pitchFamily="50" charset="-128"/>
                <a:ea typeface="Meiryo UI" panose="020B0604030504040204" pitchFamily="50" charset="-128"/>
              </a:rPr>
              <a:t>章　「新しい働き方」としての</a:t>
            </a:r>
            <a:endParaRPr lang="en-US" altLang="ja-JP" sz="1500" dirty="0">
              <a:latin typeface="Meiryo UI" panose="020B0604030504040204" pitchFamily="50" charset="-128"/>
              <a:ea typeface="Meiryo UI" panose="020B0604030504040204" pitchFamily="50" charset="-128"/>
            </a:endParaRPr>
          </a:p>
          <a:p>
            <a:pPr algn="ctr"/>
            <a:r>
              <a:rPr lang="ja-JP" altLang="en-US" sz="1500" dirty="0">
                <a:latin typeface="Meiryo UI" panose="020B0604030504040204" pitchFamily="50" charset="-128"/>
                <a:ea typeface="Meiryo UI" panose="020B0604030504040204" pitchFamily="50" charset="-128"/>
              </a:rPr>
              <a:t>小規模事業者</a:t>
            </a:r>
          </a:p>
        </p:txBody>
      </p:sp>
      <p:sp>
        <p:nvSpPr>
          <p:cNvPr id="35" name="角丸四角形 34"/>
          <p:cNvSpPr/>
          <p:nvPr/>
        </p:nvSpPr>
        <p:spPr>
          <a:xfrm>
            <a:off x="4675437" y="2736722"/>
            <a:ext cx="3629465" cy="284303"/>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50" dirty="0">
                <a:latin typeface="Meiryo UI" panose="020B0604030504040204" pitchFamily="50" charset="-128"/>
                <a:ea typeface="Meiryo UI" panose="020B0604030504040204" pitchFamily="50" charset="-128"/>
              </a:rPr>
              <a:t>　第</a:t>
            </a:r>
            <a:r>
              <a:rPr lang="en-US" altLang="ja-JP" sz="1350" dirty="0">
                <a:latin typeface="Meiryo UI" panose="020B0604030504040204" pitchFamily="50" charset="-128"/>
                <a:ea typeface="Meiryo UI" panose="020B0604030504040204" pitchFamily="50" charset="-128"/>
              </a:rPr>
              <a:t>1</a:t>
            </a:r>
            <a:r>
              <a:rPr lang="ja-JP" altLang="en-US" sz="1350" dirty="0">
                <a:latin typeface="Meiryo UI" panose="020B0604030504040204" pitchFamily="50" charset="-128"/>
                <a:ea typeface="Meiryo UI" panose="020B0604030504040204" pitchFamily="50" charset="-128"/>
              </a:rPr>
              <a:t>節　兼業・副業</a:t>
            </a:r>
            <a:endParaRPr lang="ja-JP" altLang="en-US" sz="1200" dirty="0">
              <a:latin typeface="Meiryo UI" panose="020B0604030504040204" pitchFamily="50" charset="-128"/>
              <a:ea typeface="Meiryo UI" panose="020B0604030504040204" pitchFamily="50" charset="-128"/>
            </a:endParaRPr>
          </a:p>
        </p:txBody>
      </p:sp>
      <p:sp>
        <p:nvSpPr>
          <p:cNvPr id="37" name="角丸四角形 36"/>
          <p:cNvSpPr/>
          <p:nvPr/>
        </p:nvSpPr>
        <p:spPr>
          <a:xfrm>
            <a:off x="685799" y="3024537"/>
            <a:ext cx="3629465" cy="72176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Meiryo UI" panose="020B0604030504040204" pitchFamily="50" charset="-128"/>
                <a:ea typeface="Meiryo UI" panose="020B0604030504040204" pitchFamily="50" charset="-128"/>
              </a:rPr>
              <a:t>～地域経済の活性化には、地域におけるブランド価値の確立や、にぎわいの創出が必要～　</a:t>
            </a:r>
          </a:p>
          <a:p>
            <a:r>
              <a:rPr lang="ja-JP" altLang="en-US" sz="1050" dirty="0">
                <a:solidFill>
                  <a:schemeClr val="tx1"/>
                </a:solidFill>
                <a:latin typeface="Meiryo UI" panose="020B0604030504040204" pitchFamily="50" charset="-128"/>
                <a:ea typeface="Meiryo UI" panose="020B0604030504040204" pitchFamily="50" charset="-128"/>
              </a:rPr>
              <a:t>　　①地域産品開発 </a:t>
            </a:r>
          </a:p>
          <a:p>
            <a:r>
              <a:rPr lang="ja-JP" altLang="en-US" sz="1050" dirty="0">
                <a:solidFill>
                  <a:schemeClr val="tx1"/>
                </a:solidFill>
                <a:latin typeface="Meiryo UI" panose="020B0604030504040204" pitchFamily="50" charset="-128"/>
                <a:ea typeface="Meiryo UI" panose="020B0604030504040204" pitchFamily="50" charset="-128"/>
              </a:rPr>
              <a:t>　　②地域おこし活動</a:t>
            </a:r>
          </a:p>
        </p:txBody>
      </p:sp>
      <p:sp>
        <p:nvSpPr>
          <p:cNvPr id="38" name="角丸四角形 37"/>
          <p:cNvSpPr/>
          <p:nvPr/>
        </p:nvSpPr>
        <p:spPr>
          <a:xfrm>
            <a:off x="685799" y="4224742"/>
            <a:ext cx="3629465" cy="46243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Meiryo UI" panose="020B0604030504040204" pitchFamily="50" charset="-128"/>
                <a:ea typeface="Meiryo UI" panose="020B0604030504040204" pitchFamily="50" charset="-128"/>
              </a:rPr>
              <a:t>～地域コミュニティは、経済のみならず、社会、文化に至るまで、多様な機能を有する。小規模事業者が重要な役割を担う。～</a:t>
            </a:r>
          </a:p>
        </p:txBody>
      </p:sp>
      <p:sp>
        <p:nvSpPr>
          <p:cNvPr id="39" name="角丸四角形 38"/>
          <p:cNvSpPr/>
          <p:nvPr/>
        </p:nvSpPr>
        <p:spPr>
          <a:xfrm>
            <a:off x="681722" y="5190683"/>
            <a:ext cx="3629465" cy="46243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Meiryo UI" panose="020B0604030504040204" pitchFamily="50" charset="-128"/>
                <a:ea typeface="Meiryo UI" panose="020B0604030504040204" pitchFamily="50" charset="-128"/>
              </a:rPr>
              <a:t>～地域ぐるみで小規模事業者の課題を解決するきめ細かな支援体制が重要～</a:t>
            </a:r>
          </a:p>
        </p:txBody>
      </p:sp>
      <p:sp>
        <p:nvSpPr>
          <p:cNvPr id="40" name="角丸四角形 39"/>
          <p:cNvSpPr/>
          <p:nvPr/>
        </p:nvSpPr>
        <p:spPr>
          <a:xfrm>
            <a:off x="4675437" y="3006949"/>
            <a:ext cx="3629465" cy="60405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Meiryo UI" panose="020B0604030504040204" pitchFamily="50" charset="-128"/>
                <a:ea typeface="Meiryo UI" panose="020B0604030504040204" pitchFamily="50" charset="-128"/>
              </a:rPr>
              <a:t>～兼業・副業を通じ創業した小規模事業者。新しい働き方の選択肢として重要。新たな需要・雇用の創出につながる経済活性化の源泉～　</a:t>
            </a:r>
          </a:p>
        </p:txBody>
      </p:sp>
      <p:sp>
        <p:nvSpPr>
          <p:cNvPr id="41" name="角丸四角形 40"/>
          <p:cNvSpPr/>
          <p:nvPr/>
        </p:nvSpPr>
        <p:spPr>
          <a:xfrm>
            <a:off x="4675436" y="3868826"/>
            <a:ext cx="3629465" cy="346013"/>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50" dirty="0">
                <a:latin typeface="Meiryo UI" panose="020B0604030504040204" pitchFamily="50" charset="-128"/>
                <a:ea typeface="Meiryo UI" panose="020B0604030504040204" pitchFamily="50" charset="-128"/>
              </a:rPr>
              <a:t>　第</a:t>
            </a:r>
            <a:r>
              <a:rPr lang="en-US" altLang="ja-JP" sz="1350" dirty="0">
                <a:latin typeface="Meiryo UI" panose="020B0604030504040204" pitchFamily="50" charset="-128"/>
                <a:ea typeface="Meiryo UI" panose="020B0604030504040204" pitchFamily="50" charset="-128"/>
              </a:rPr>
              <a:t>2</a:t>
            </a:r>
            <a:r>
              <a:rPr lang="ja-JP" altLang="en-US" sz="1350" dirty="0">
                <a:latin typeface="Meiryo UI" panose="020B0604030504040204" pitchFamily="50" charset="-128"/>
                <a:ea typeface="Meiryo UI" panose="020B0604030504040204" pitchFamily="50" charset="-128"/>
              </a:rPr>
              <a:t>節　自己実現を目指す働き方</a:t>
            </a:r>
            <a:endParaRPr lang="ja-JP" altLang="en-US" sz="1200" dirty="0">
              <a:latin typeface="Meiryo UI" panose="020B0604030504040204" pitchFamily="50" charset="-128"/>
              <a:ea typeface="Meiryo UI" panose="020B0604030504040204" pitchFamily="50" charset="-128"/>
            </a:endParaRPr>
          </a:p>
        </p:txBody>
      </p:sp>
      <p:sp>
        <p:nvSpPr>
          <p:cNvPr id="42" name="角丸四角形 41"/>
          <p:cNvSpPr/>
          <p:nvPr/>
        </p:nvSpPr>
        <p:spPr>
          <a:xfrm>
            <a:off x="4675436" y="4224742"/>
            <a:ext cx="3629465" cy="46689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Meiryo UI" panose="020B0604030504040204" pitchFamily="50" charset="-128"/>
                <a:ea typeface="Meiryo UI" panose="020B0604030504040204" pitchFamily="50" charset="-128"/>
              </a:rPr>
              <a:t>～専門スキルを活かし、自らがこだわる仕事、自らが望む働き方の実現を目指す～　</a:t>
            </a:r>
          </a:p>
        </p:txBody>
      </p:sp>
      <p:sp>
        <p:nvSpPr>
          <p:cNvPr id="43" name="テキスト ボックス 42"/>
          <p:cNvSpPr txBox="1"/>
          <p:nvPr/>
        </p:nvSpPr>
        <p:spPr>
          <a:xfrm>
            <a:off x="681722" y="2312250"/>
            <a:ext cx="3629465" cy="415498"/>
          </a:xfrm>
          <a:prstGeom prst="rect">
            <a:avLst/>
          </a:prstGeom>
          <a:noFill/>
        </p:spPr>
        <p:txBody>
          <a:bodyPr wrap="square" rtlCol="0">
            <a:spAutoFit/>
          </a:bodyPr>
          <a:lstStyle/>
          <a:p>
            <a:r>
              <a:rPr lang="ja-JP" altLang="en-US" sz="1050">
                <a:latin typeface="Meiryo UI" panose="020B0604030504040204" pitchFamily="50" charset="-128"/>
                <a:ea typeface="Meiryo UI" panose="020B0604030504040204" pitchFamily="50" charset="-128"/>
              </a:rPr>
              <a:t>人口減少や高齢化が進む中、小規模事</a:t>
            </a:r>
            <a:r>
              <a:rPr lang="ja-JP" altLang="en-US" sz="1050" dirty="0">
                <a:latin typeface="Meiryo UI" panose="020B0604030504040204" pitchFamily="50" charset="-128"/>
                <a:ea typeface="Meiryo UI" panose="020B0604030504040204" pitchFamily="50" charset="-128"/>
              </a:rPr>
              <a:t>業者が地域で担う役割は大きい。</a:t>
            </a:r>
          </a:p>
        </p:txBody>
      </p:sp>
      <p:sp>
        <p:nvSpPr>
          <p:cNvPr id="45" name="テキスト ボックス 44"/>
          <p:cNvSpPr txBox="1"/>
          <p:nvPr/>
        </p:nvSpPr>
        <p:spPr>
          <a:xfrm>
            <a:off x="4675436" y="2325500"/>
            <a:ext cx="3629465" cy="415498"/>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rPr>
              <a:t>様々な形で小規模事業者は活躍している。多様な働き方の選択肢があることが分かる。</a:t>
            </a:r>
          </a:p>
        </p:txBody>
      </p:sp>
      <p:sp>
        <p:nvSpPr>
          <p:cNvPr id="46" name="角丸四角形 45"/>
          <p:cNvSpPr/>
          <p:nvPr/>
        </p:nvSpPr>
        <p:spPr>
          <a:xfrm>
            <a:off x="4675436" y="4842694"/>
            <a:ext cx="3629465" cy="347989"/>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50" dirty="0">
                <a:latin typeface="Meiryo UI" panose="020B0604030504040204" pitchFamily="50" charset="-128"/>
                <a:ea typeface="Meiryo UI" panose="020B0604030504040204" pitchFamily="50" charset="-128"/>
              </a:rPr>
              <a:t>　第</a:t>
            </a:r>
            <a:r>
              <a:rPr lang="en-US" altLang="ja-JP" sz="1350" dirty="0">
                <a:latin typeface="Meiryo UI" panose="020B0604030504040204" pitchFamily="50" charset="-128"/>
                <a:ea typeface="Meiryo UI" panose="020B0604030504040204" pitchFamily="50" charset="-128"/>
              </a:rPr>
              <a:t>3</a:t>
            </a:r>
            <a:r>
              <a:rPr lang="ja-JP" altLang="en-US" sz="1350" dirty="0">
                <a:latin typeface="Meiryo UI" panose="020B0604030504040204" pitchFamily="50" charset="-128"/>
                <a:ea typeface="Meiryo UI" panose="020B0604030504040204" pitchFamily="50" charset="-128"/>
              </a:rPr>
              <a:t>節　ライフイベントに応じた働き方</a:t>
            </a:r>
            <a:endParaRPr lang="ja-JP" altLang="en-US" sz="1350" dirty="0"/>
          </a:p>
        </p:txBody>
      </p:sp>
      <p:sp>
        <p:nvSpPr>
          <p:cNvPr id="47" name="角丸四角形 46"/>
          <p:cNvSpPr/>
          <p:nvPr/>
        </p:nvSpPr>
        <p:spPr>
          <a:xfrm>
            <a:off x="4675436" y="5190683"/>
            <a:ext cx="3629465" cy="46689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Meiryo UI" panose="020B0604030504040204" pitchFamily="50" charset="-128"/>
                <a:ea typeface="Meiryo UI" panose="020B0604030504040204" pitchFamily="50" charset="-128"/>
              </a:rPr>
              <a:t>～定年退職、出産・育児等のライフイベントに対応した様々な働き方がある～　</a:t>
            </a:r>
          </a:p>
        </p:txBody>
      </p:sp>
      <p:sp>
        <p:nvSpPr>
          <p:cNvPr id="22" name="テキスト ボックス 21"/>
          <p:cNvSpPr txBox="1"/>
          <p:nvPr/>
        </p:nvSpPr>
        <p:spPr>
          <a:xfrm>
            <a:off x="265967" y="179333"/>
            <a:ext cx="7937256"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第</a:t>
            </a:r>
            <a:r>
              <a:rPr lang="en-US" altLang="ja-JP" sz="2000" b="1" dirty="0">
                <a:latin typeface="Meiryo UI" panose="020B0604030504040204" pitchFamily="50" charset="-128"/>
                <a:ea typeface="Meiryo UI" panose="020B0604030504040204" pitchFamily="50" charset="-128"/>
              </a:rPr>
              <a:t>3-1-1</a:t>
            </a:r>
            <a:r>
              <a:rPr lang="ja-JP" altLang="en-US" sz="2000" b="1" dirty="0" smtClean="0">
                <a:latin typeface="Meiryo UI" panose="020B0604030504040204" pitchFamily="50" charset="-128"/>
                <a:ea typeface="Meiryo UI" panose="020B0604030504040204" pitchFamily="50" charset="-128"/>
              </a:rPr>
              <a:t>図</a:t>
            </a:r>
            <a:r>
              <a:rPr lang="ja-JP" altLang="en-US" sz="2000" b="1" dirty="0">
                <a:latin typeface="Meiryo UI" panose="020B0604030504040204" pitchFamily="50" charset="-128"/>
                <a:ea typeface="Meiryo UI" panose="020B0604030504040204" pitchFamily="50" charset="-128"/>
              </a:rPr>
              <a:t>　第</a:t>
            </a:r>
            <a:r>
              <a:rPr lang="en-US" altLang="ja-JP" sz="2000" b="1" dirty="0">
                <a:latin typeface="Meiryo UI" panose="020B0604030504040204" pitchFamily="50" charset="-128"/>
                <a:ea typeface="Meiryo UI" panose="020B0604030504040204" pitchFamily="50" charset="-128"/>
              </a:rPr>
              <a:t>3</a:t>
            </a:r>
            <a:r>
              <a:rPr lang="ja-JP" altLang="en-US" sz="2000" b="1" dirty="0">
                <a:latin typeface="Meiryo UI" panose="020B0604030504040204" pitchFamily="50" charset="-128"/>
                <a:ea typeface="Meiryo UI" panose="020B0604030504040204" pitchFamily="50" charset="-128"/>
              </a:rPr>
              <a:t>部概要</a:t>
            </a:r>
          </a:p>
        </p:txBody>
      </p:sp>
    </p:spTree>
    <p:extLst>
      <p:ext uri="{BB962C8B-B14F-4D97-AF65-F5344CB8AC3E}">
        <p14:creationId xmlns:p14="http://schemas.microsoft.com/office/powerpoint/2010/main" val="38092802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195</Words>
  <Application>Microsoft Office PowerPoint</Application>
  <PresentationFormat>画面に合わせる (4:3)</PresentationFormat>
  <Paragraphs>24</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游ゴシック</vt:lpstr>
      <vt:lpstr>游ゴシック Light</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2018-07-23T02:56:05Z</dcterms:created>
  <dcterms:modified xsi:type="dcterms:W3CDTF">2018-07-23T02:56:14Z</dcterms:modified>
</cp:coreProperties>
</file>