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09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1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28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38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480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576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672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768" algn="l" defTabSz="91419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pos="312">
          <p15:clr>
            <a:srgbClr val="A4A3A4"/>
          </p15:clr>
        </p15:guide>
        <p15:guide id="2" pos="5928">
          <p15:clr>
            <a:srgbClr val="A4A3A4"/>
          </p15:clr>
        </p15:guide>
        <p15:guide id="3" orient="horz" pos="1040">
          <p15:clr>
            <a:srgbClr val="A4A3A4"/>
          </p15:clr>
        </p15:guide>
        <p15:guide id="4" orient="horz" pos="4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60" y="102"/>
      </p:cViewPr>
      <p:guideLst>
        <p:guide pos="312"/>
        <p:guide pos="5928"/>
        <p:guide orient="horz" pos="1040"/>
        <p:guide orient="horz" pos="4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_Black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81229138"/>
              </p:ext>
            </p:extLst>
          </p:nvPr>
        </p:nvGraphicFramePr>
        <p:xfrm>
          <a:off x="0" y="2"/>
          <a:ext cx="171979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"/>
                        <a:ext cx="171979" cy="158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Placeholder 32"/>
          <p:cNvSpPr>
            <a:spLocks noGrp="1"/>
          </p:cNvSpPr>
          <p:nvPr>
            <p:ph type="body" sz="quarter" idx="10" hasCustomPrompt="1"/>
          </p:nvPr>
        </p:nvSpPr>
        <p:spPr>
          <a:xfrm>
            <a:off x="505442" y="4382407"/>
            <a:ext cx="5383660" cy="467563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000" b="1" kern="1200" spc="0" baseline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en-US" dirty="0"/>
              <a:t>YYYY/MM/DD</a:t>
            </a:r>
            <a:r>
              <a:rPr lang="en-US" altLang="ja-JP" dirty="0"/>
              <a:t> (20pt, Bold)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505442" y="2020322"/>
            <a:ext cx="6679806" cy="1125316"/>
          </a:xfrm>
          <a:prstGeom prst="rect">
            <a:avLst/>
          </a:prstGeom>
        </p:spPr>
        <p:txBody>
          <a:bodyPr lIns="36000" tIns="36000" rIns="36000" bIns="36000" anchor="t" anchorCtr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kumimoji="1" lang="en-GB" sz="3200" b="1" kern="1200" spc="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</a:lstStyle>
          <a:p>
            <a:pPr marL="0" lv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</a:pPr>
            <a:r>
              <a:rPr lang="ja-JP" altLang="en-US" dirty="0"/>
              <a:t>プロジェクト名</a:t>
            </a:r>
            <a:r>
              <a:rPr lang="en-US" altLang="ja-JP" dirty="0"/>
              <a:t>(32pt, Bold)</a:t>
            </a:r>
            <a:endParaRPr lang="en-GB" dirty="0"/>
          </a:p>
        </p:txBody>
      </p:sp>
      <p:sp>
        <p:nvSpPr>
          <p:cNvPr id="25" name="Text Placehold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05442" y="574657"/>
            <a:ext cx="5383660" cy="467563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400" b="1" kern="1200" spc="0" baseline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ja-JP" altLang="en-US" dirty="0"/>
              <a:t>企業名 </a:t>
            </a:r>
            <a:r>
              <a:rPr lang="en-US" altLang="ja-JP" dirty="0"/>
              <a:t>or </a:t>
            </a:r>
            <a:r>
              <a:rPr lang="ja-JP" altLang="en-US" dirty="0"/>
              <a:t>企業ロゴ </a:t>
            </a:r>
            <a:r>
              <a:rPr lang="en-US" altLang="ja-JP" dirty="0"/>
              <a:t>(24pt, Bold)</a:t>
            </a:r>
            <a:endParaRPr lang="en-US" dirty="0"/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5442" y="5828072"/>
            <a:ext cx="2500931" cy="427330"/>
          </a:xfrm>
          <a:prstGeom prst="rect">
            <a:avLst/>
          </a:prstGeom>
        </p:spPr>
      </p:pic>
      <p:sp>
        <p:nvSpPr>
          <p:cNvPr id="8" name="Text Placehold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505442" y="3656177"/>
            <a:ext cx="5383660" cy="467563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000" b="1" kern="1200" spc="0" baseline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ja-JP" altLang="en-US" dirty="0"/>
              <a:t>会議名</a:t>
            </a:r>
            <a:r>
              <a:rPr lang="en-US" altLang="ja-JP" dirty="0"/>
              <a:t>(20pt, Bold)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54971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6066B17-3085-45A5-A1D6-8A8A9D0115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103" y="1638300"/>
            <a:ext cx="8911245" cy="4762500"/>
          </a:xfrm>
        </p:spPr>
        <p:txBody>
          <a:bodyPr/>
          <a:lstStyle>
            <a:lvl1pPr>
              <a:defRPr sz="1600"/>
            </a:lvl1pPr>
            <a:lvl2pPr marL="330200" indent="-330200">
              <a:buFontTx/>
              <a:buChar char="•"/>
              <a:defRPr sz="1600"/>
            </a:lvl2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2F7FB3-CF29-4A30-903C-51C2AA5C64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2" y="476672"/>
            <a:ext cx="8911245" cy="420752"/>
          </a:xfrm>
          <a:prstGeom prst="rect">
            <a:avLst/>
          </a:prstGeo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アジェンダ</a:t>
            </a:r>
            <a:endParaRPr lang="en-GB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BDFC593-E27D-4894-A5D1-2841E0D8BBA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95303" y="944949"/>
            <a:ext cx="8911245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90546" rtl="0" eaLnBrk="1" fontAlgn="base" latinLnBrk="0" hangingPunct="1">
              <a:lnSpc>
                <a:spcPct val="100000"/>
              </a:lnSpc>
              <a:spcBef>
                <a:spcPts val="325"/>
              </a:spcBef>
              <a:spcAft>
                <a:spcPts val="325"/>
              </a:spcAft>
              <a:buClrTx/>
              <a:buSzTx/>
              <a:buFont typeface="Arial" charset="0"/>
              <a:buNone/>
              <a:tabLst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167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95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テキスト プレースホルダー 21">
            <a:extLst>
              <a:ext uri="{FF2B5EF4-FFF2-40B4-BE49-F238E27FC236}">
                <a16:creationId xmlns:a16="http://schemas.microsoft.com/office/drawing/2014/main" id="{258EA4D0-478E-4442-A112-4F7387E481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302" y="99325"/>
            <a:ext cx="8911245" cy="347851"/>
          </a:xfrm>
        </p:spPr>
        <p:txBody>
          <a:bodyPr anchor="b"/>
          <a:lstStyle>
            <a:lvl1pPr>
              <a:defRPr sz="1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471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87426643"/>
              </p:ext>
            </p:extLst>
          </p:nvPr>
        </p:nvGraphicFramePr>
        <p:xfrm>
          <a:off x="1590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2" y="476672"/>
            <a:ext cx="8911245" cy="420752"/>
          </a:xfrm>
          <a:prstGeom prst="rect">
            <a:avLst/>
          </a:prstGeo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495303" y="944949"/>
            <a:ext cx="8911245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90546" rtl="0" eaLnBrk="1" fontAlgn="base" latinLnBrk="0" hangingPunct="1">
              <a:lnSpc>
                <a:spcPct val="100000"/>
              </a:lnSpc>
              <a:spcBef>
                <a:spcPts val="325"/>
              </a:spcBef>
              <a:spcAft>
                <a:spcPts val="325"/>
              </a:spcAft>
              <a:buClrTx/>
              <a:buSzTx/>
              <a:buFont typeface="Arial" charset="0"/>
              <a:buNone/>
              <a:tabLst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167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95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733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3"/>
          </p:nvPr>
        </p:nvSpPr>
        <p:spPr>
          <a:xfrm>
            <a:off x="495302" y="99325"/>
            <a:ext cx="8911245" cy="347851"/>
          </a:xfrm>
        </p:spPr>
        <p:txBody>
          <a:bodyPr anchor="b"/>
          <a:lstStyle>
            <a:lvl1pPr>
              <a:defRPr sz="1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1220964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63E36A1D-64E0-4ED8-B50D-C354796EF9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63E36A1D-64E0-4ED8-B50D-C354796EF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291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040452073"/>
              </p:ext>
            </p:extLst>
          </p:nvPr>
        </p:nvGraphicFramePr>
        <p:xfrm>
          <a:off x="1590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think-cell Slide" r:id="rId8" imgW="470" imgH="469" progId="TCLayout.ActiveDocument.1">
                  <p:embed/>
                </p:oleObj>
              </mc:Choice>
              <mc:Fallback>
                <p:oleObj name="think-cell Slide" r:id="rId8" imgW="470" imgH="469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0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06104" y="111301"/>
            <a:ext cx="8911245" cy="78612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Master Title Slide Headline</a:t>
            </a:r>
            <a:endParaRPr lang="en-CA" dirty="0"/>
          </a:p>
        </p:txBody>
      </p:sp>
      <p:sp>
        <p:nvSpPr>
          <p:cNvPr id="6" name="Text Placeholder 19"/>
          <p:cNvSpPr>
            <a:spLocks noGrp="1"/>
          </p:cNvSpPr>
          <p:nvPr>
            <p:ph type="body" idx="1"/>
          </p:nvPr>
        </p:nvSpPr>
        <p:spPr>
          <a:xfrm>
            <a:off x="506101" y="1082677"/>
            <a:ext cx="89154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GB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136819" y="6623714"/>
            <a:ext cx="287507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fld id="{989496C2-B50A-F244-A0A1-E3849033C8B1}" type="slidenum">
              <a:rPr lang="en-GB" altLang="ja-JP" sz="100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‹#›</a:t>
            </a:fld>
            <a:endParaRPr kumimoji="1" lang="ja-JP" altLang="en-US" sz="1000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20229" y="6623714"/>
            <a:ext cx="3192148" cy="22659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>
            <a:defPPr>
              <a:defRPr lang="de-DE"/>
            </a:defPPr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Copyright © 2018 Accenture 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1" r:id="rId2"/>
    <p:sldLayoutId id="2147483710" r:id="rId3"/>
    <p:sldLayoutId id="2147483712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lang="de-DE" sz="2600" b="1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767" b="1">
          <a:solidFill>
            <a:schemeClr val="tx1"/>
          </a:solidFill>
          <a:latin typeface="Arial" charset="0"/>
        </a:defRPr>
      </a:lvl5pPr>
      <a:lvl6pPr marL="495273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6pPr>
      <a:lvl7pPr marL="990546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7pPr>
      <a:lvl8pPr marL="1485818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8pPr>
      <a:lvl9pPr marL="1981089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ts val="325"/>
        </a:spcBef>
        <a:spcAft>
          <a:spcPts val="325"/>
        </a:spcAft>
        <a:buFont typeface="Arial" charset="0"/>
        <a:buNone/>
        <a:defRPr kumimoji="1" sz="281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393811" indent="-204644" algn="l" rtl="0" eaLnBrk="1" fontAlgn="base" hangingPunct="1">
        <a:spcBef>
          <a:spcPts val="325"/>
        </a:spcBef>
        <a:spcAft>
          <a:spcPts val="325"/>
        </a:spcAft>
        <a:buFont typeface="Wingdings" panose="05000000000000000000" pitchFamily="2" charset="2"/>
        <a:buChar char="l"/>
        <a:defRPr kumimoji="1" sz="2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582977" indent="-189166" algn="l" rtl="0" eaLnBrk="1" fontAlgn="base" hangingPunct="1">
        <a:spcBef>
          <a:spcPts val="325"/>
        </a:spcBef>
        <a:spcAft>
          <a:spcPts val="325"/>
        </a:spcAft>
        <a:buFont typeface="Arial" panose="020B0604020202020204" pitchFamily="34" charset="0"/>
        <a:buChar char="-"/>
        <a:defRPr kumimoji="1" sz="216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772143" indent="-189166" algn="l" rtl="0" eaLnBrk="1" fontAlgn="base" hangingPunct="1">
        <a:spcBef>
          <a:spcPts val="325"/>
        </a:spcBef>
        <a:spcAft>
          <a:spcPts val="325"/>
        </a:spcAft>
        <a:buFont typeface="Wingdings" panose="05000000000000000000" pitchFamily="2" charset="2"/>
        <a:buChar char="l"/>
        <a:defRPr kumimoji="1" sz="195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976788" indent="-204644" algn="l" rtl="0" eaLnBrk="1" fontAlgn="base" hangingPunct="1">
        <a:spcBef>
          <a:spcPts val="325"/>
        </a:spcBef>
        <a:spcAft>
          <a:spcPts val="325"/>
        </a:spcAft>
        <a:buFont typeface="Arial" charset="0"/>
        <a:buChar char="•"/>
        <a:defRPr kumimoji="1" sz="195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723999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270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543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15" indent="-247636" algn="l" defTabSz="990546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273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0546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5818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1089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6362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35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6907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2180" algn="l" defTabSz="990546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>
            <a:extLst>
              <a:ext uri="{FF2B5EF4-FFF2-40B4-BE49-F238E27FC236}">
                <a16:creationId xmlns:a16="http://schemas.microsoft.com/office/drawing/2014/main" id="{FA8B12C2-4533-49EE-AE8E-8C688AE861B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9" name="オブジェクト 8" hidden="1">
                        <a:extLst>
                          <a:ext uri="{FF2B5EF4-FFF2-40B4-BE49-F238E27FC236}">
                            <a16:creationId xmlns:a16="http://schemas.microsoft.com/office/drawing/2014/main" id="{FA8B12C2-4533-49EE-AE8E-8C688AE861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FE142BA3-8E76-4738-842F-608A3DCFDDAD}"/>
              </a:ext>
            </a:extLst>
          </p:cNvPr>
          <p:cNvSpPr/>
          <p:nvPr/>
        </p:nvSpPr>
        <p:spPr>
          <a:xfrm>
            <a:off x="429446" y="531886"/>
            <a:ext cx="1919115" cy="38326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9000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利害関係者との関係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699AA297-53A5-4AE9-A2D0-20CDEC0E3ABB}"/>
              </a:ext>
            </a:extLst>
          </p:cNvPr>
          <p:cNvSpPr/>
          <p:nvPr/>
        </p:nvSpPr>
        <p:spPr>
          <a:xfrm>
            <a:off x="4090902" y="531886"/>
            <a:ext cx="1800000" cy="38326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経営体制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7A3C9204-EB8D-48E6-AEB8-5791C0FF4C22}"/>
              </a:ext>
            </a:extLst>
          </p:cNvPr>
          <p:cNvSpPr/>
          <p:nvPr/>
        </p:nvSpPr>
        <p:spPr>
          <a:xfrm>
            <a:off x="7658133" y="531885"/>
            <a:ext cx="1800000" cy="38326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企業行動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67D2039A-A952-404C-B368-EB449C3B629B}"/>
              </a:ext>
            </a:extLst>
          </p:cNvPr>
          <p:cNvSpPr/>
          <p:nvPr/>
        </p:nvSpPr>
        <p:spPr>
          <a:xfrm>
            <a:off x="802451" y="1035583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オーナー経営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EEF90C81-6F46-48C1-ABE3-A10117B1D82E}"/>
              </a:ext>
            </a:extLst>
          </p:cNvPr>
          <p:cNvSpPr/>
          <p:nvPr/>
        </p:nvSpPr>
        <p:spPr>
          <a:xfrm>
            <a:off x="802451" y="2323617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外部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株主の関与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784C5074-D1FA-4C57-93CC-B3E740935279}"/>
              </a:ext>
            </a:extLst>
          </p:cNvPr>
          <p:cNvSpPr/>
          <p:nvPr/>
        </p:nvSpPr>
        <p:spPr>
          <a:xfrm>
            <a:off x="802451" y="3612163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メインバンクとの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関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わり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BB78E75E-AA6E-41BA-8E9F-3BCE1C546B5D}"/>
              </a:ext>
            </a:extLst>
          </p:cNvPr>
          <p:cNvSpPr/>
          <p:nvPr/>
        </p:nvSpPr>
        <p:spPr>
          <a:xfrm>
            <a:off x="4406758" y="1035583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長期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目線での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経営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1DECB180-708A-4F33-8040-E3180CE81A65}"/>
              </a:ext>
            </a:extLst>
          </p:cNvPr>
          <p:cNvSpPr/>
          <p:nvPr/>
        </p:nvSpPr>
        <p:spPr>
          <a:xfrm>
            <a:off x="4406758" y="3611585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経営計画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中期計画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の策定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8C12C0ED-C4F5-4486-A3C2-1F5D756D1F30}"/>
              </a:ext>
            </a:extLst>
          </p:cNvPr>
          <p:cNvSpPr/>
          <p:nvPr/>
        </p:nvSpPr>
        <p:spPr>
          <a:xfrm>
            <a:off x="4406758" y="4899552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計数</a:t>
            </a:r>
            <a:r>
              <a:rPr kumimoji="1" lang="ja-JP" altLang="en-US" sz="1200" dirty="0">
                <a:solidFill>
                  <a:schemeClr val="tx1"/>
                </a:solidFill>
              </a:rPr>
              <a:t>管理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の取組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管理会計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387E02C-0F16-4A20-BFCF-6B39914F05ED}"/>
              </a:ext>
            </a:extLst>
          </p:cNvPr>
          <p:cNvSpPr/>
          <p:nvPr/>
        </p:nvSpPr>
        <p:spPr>
          <a:xfrm>
            <a:off x="802451" y="4900453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社外からの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役員登用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38F9E2A4-7CCD-4422-99D7-30BC7B06CED6}"/>
              </a:ext>
            </a:extLst>
          </p:cNvPr>
          <p:cNvSpPr/>
          <p:nvPr/>
        </p:nvSpPr>
        <p:spPr>
          <a:xfrm>
            <a:off x="4406758" y="2323617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取締役会の</a:t>
            </a:r>
            <a:endParaRPr kumimoji="1" lang="en-US" altLang="ja-JP" sz="120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smtClean="0">
                <a:solidFill>
                  <a:schemeClr val="tx1"/>
                </a:solidFill>
              </a:rPr>
              <a:t>開催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50C9EFC7-14EC-4B20-ADBD-929DB5B6B503}"/>
              </a:ext>
            </a:extLst>
          </p:cNvPr>
          <p:cNvSpPr/>
          <p:nvPr/>
        </p:nvSpPr>
        <p:spPr>
          <a:xfrm>
            <a:off x="7970644" y="2912279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人材育成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CCF022DF-5296-483A-B82F-17A04A843637}"/>
              </a:ext>
            </a:extLst>
          </p:cNvPr>
          <p:cNvSpPr/>
          <p:nvPr/>
        </p:nvSpPr>
        <p:spPr>
          <a:xfrm>
            <a:off x="7970644" y="4604878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業務効率化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D0D4FE02-74C9-45D5-82E6-2EBC4FBD1DBE}"/>
              </a:ext>
            </a:extLst>
          </p:cNvPr>
          <p:cNvSpPr/>
          <p:nvPr/>
        </p:nvSpPr>
        <p:spPr>
          <a:xfrm>
            <a:off x="7970644" y="1219680"/>
            <a:ext cx="1173098" cy="86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投資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（機械設備・</a:t>
            </a:r>
            <a:r>
              <a:rPr kumimoji="1" lang="en-US" altLang="ja-JP" sz="1200" dirty="0">
                <a:solidFill>
                  <a:schemeClr val="tx1"/>
                </a:solidFill>
              </a:rPr>
              <a:t>IT</a:t>
            </a:r>
            <a:r>
              <a:rPr kumimoji="1" lang="ja-JP" altLang="en-US" sz="1200" dirty="0">
                <a:solidFill>
                  <a:schemeClr val="tx1"/>
                </a:solidFill>
              </a:rPr>
              <a:t>・　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研究開発）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C6FC86A0-3237-4C2D-95A1-B7A363FF5F2E}"/>
              </a:ext>
            </a:extLst>
          </p:cNvPr>
          <p:cNvCxnSpPr>
            <a:cxnSpLocks/>
          </p:cNvCxnSpPr>
          <p:nvPr/>
        </p:nvCxnSpPr>
        <p:spPr>
          <a:xfrm flipV="1">
            <a:off x="2116291" y="1363548"/>
            <a:ext cx="2094019" cy="0"/>
          </a:xfrm>
          <a:prstGeom prst="straightConnector1">
            <a:avLst/>
          </a:prstGeom>
          <a:ln w="4191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85F4D86B-8609-47D6-8878-B13A9F548915}"/>
              </a:ext>
            </a:extLst>
          </p:cNvPr>
          <p:cNvCxnSpPr>
            <a:cxnSpLocks/>
          </p:cNvCxnSpPr>
          <p:nvPr/>
        </p:nvCxnSpPr>
        <p:spPr>
          <a:xfrm>
            <a:off x="2094889" y="2856576"/>
            <a:ext cx="2115421" cy="1180475"/>
          </a:xfrm>
          <a:prstGeom prst="straightConnector1">
            <a:avLst/>
          </a:prstGeom>
          <a:ln w="24130">
            <a:solidFill>
              <a:srgbClr val="99CC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26E90350-2D32-4A53-8FD7-41E7C4EA22E2}"/>
              </a:ext>
            </a:extLst>
          </p:cNvPr>
          <p:cNvCxnSpPr>
            <a:cxnSpLocks/>
          </p:cNvCxnSpPr>
          <p:nvPr/>
        </p:nvCxnSpPr>
        <p:spPr>
          <a:xfrm flipV="1">
            <a:off x="2137305" y="4161632"/>
            <a:ext cx="2090759" cy="1140186"/>
          </a:xfrm>
          <a:prstGeom prst="straightConnector1">
            <a:avLst/>
          </a:prstGeom>
          <a:ln w="6223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>
            <a:extLst>
              <a:ext uri="{FF2B5EF4-FFF2-40B4-BE49-F238E27FC236}">
                <a16:creationId xmlns:a16="http://schemas.microsoft.com/office/drawing/2014/main" id="{57FD3A2C-A640-4EF2-9C4C-2DEC3EF859A4}"/>
              </a:ext>
            </a:extLst>
          </p:cNvPr>
          <p:cNvCxnSpPr>
            <a:cxnSpLocks/>
          </p:cNvCxnSpPr>
          <p:nvPr/>
        </p:nvCxnSpPr>
        <p:spPr>
          <a:xfrm>
            <a:off x="2106165" y="1614312"/>
            <a:ext cx="2129822" cy="2326607"/>
          </a:xfrm>
          <a:prstGeom prst="straightConnector1">
            <a:avLst/>
          </a:prstGeom>
          <a:ln w="29210">
            <a:solidFill>
              <a:srgbClr val="FF66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矢印コネクタ 153">
            <a:extLst>
              <a:ext uri="{FF2B5EF4-FFF2-40B4-BE49-F238E27FC236}">
                <a16:creationId xmlns:a16="http://schemas.microsoft.com/office/drawing/2014/main" id="{5B8AF3BF-F63A-4131-92F8-11D12314293B}"/>
              </a:ext>
            </a:extLst>
          </p:cNvPr>
          <p:cNvCxnSpPr>
            <a:cxnSpLocks/>
          </p:cNvCxnSpPr>
          <p:nvPr/>
        </p:nvCxnSpPr>
        <p:spPr>
          <a:xfrm flipV="1">
            <a:off x="2137305" y="5224996"/>
            <a:ext cx="2142953" cy="193711"/>
          </a:xfrm>
          <a:prstGeom prst="straightConnector1">
            <a:avLst/>
          </a:prstGeom>
          <a:ln w="5461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023454E1-FD18-4FDB-A44C-4D69499BE761}"/>
              </a:ext>
            </a:extLst>
          </p:cNvPr>
          <p:cNvCxnSpPr>
            <a:cxnSpLocks/>
          </p:cNvCxnSpPr>
          <p:nvPr/>
        </p:nvCxnSpPr>
        <p:spPr>
          <a:xfrm>
            <a:off x="2106165" y="1486183"/>
            <a:ext cx="2090345" cy="1150100"/>
          </a:xfrm>
          <a:prstGeom prst="straightConnector1">
            <a:avLst/>
          </a:prstGeom>
          <a:ln w="31750">
            <a:solidFill>
              <a:srgbClr val="FF66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52781AB3-F14F-42DC-98F7-96B03DD6DF0B}"/>
              </a:ext>
            </a:extLst>
          </p:cNvPr>
          <p:cNvCxnSpPr>
            <a:cxnSpLocks/>
          </p:cNvCxnSpPr>
          <p:nvPr/>
        </p:nvCxnSpPr>
        <p:spPr>
          <a:xfrm flipV="1">
            <a:off x="2150956" y="2934802"/>
            <a:ext cx="2045554" cy="1176124"/>
          </a:xfrm>
          <a:prstGeom prst="straightConnector1">
            <a:avLst/>
          </a:prstGeom>
          <a:ln w="3810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>
            <a:extLst>
              <a:ext uri="{FF2B5EF4-FFF2-40B4-BE49-F238E27FC236}">
                <a16:creationId xmlns:a16="http://schemas.microsoft.com/office/drawing/2014/main" id="{14243D0C-02E7-40C6-BE8C-AED4E5F12A13}"/>
              </a:ext>
            </a:extLst>
          </p:cNvPr>
          <p:cNvCxnSpPr>
            <a:cxnSpLocks/>
          </p:cNvCxnSpPr>
          <p:nvPr/>
        </p:nvCxnSpPr>
        <p:spPr>
          <a:xfrm>
            <a:off x="2094889" y="2746350"/>
            <a:ext cx="2120151" cy="72000"/>
          </a:xfrm>
          <a:prstGeom prst="straightConnector1">
            <a:avLst/>
          </a:prstGeom>
          <a:ln w="7112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矢印コネクタ 167">
            <a:extLst>
              <a:ext uri="{FF2B5EF4-FFF2-40B4-BE49-F238E27FC236}">
                <a16:creationId xmlns:a16="http://schemas.microsoft.com/office/drawing/2014/main" id="{5A221044-0913-4459-9DF5-42AF36DA2B33}"/>
              </a:ext>
            </a:extLst>
          </p:cNvPr>
          <p:cNvCxnSpPr>
            <a:cxnSpLocks/>
          </p:cNvCxnSpPr>
          <p:nvPr/>
        </p:nvCxnSpPr>
        <p:spPr>
          <a:xfrm flipV="1">
            <a:off x="2150956" y="3063249"/>
            <a:ext cx="2045554" cy="2105035"/>
          </a:xfrm>
          <a:prstGeom prst="straightConnector1">
            <a:avLst/>
          </a:prstGeom>
          <a:ln w="11049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矢印コネクタ 168">
            <a:extLst>
              <a:ext uri="{FF2B5EF4-FFF2-40B4-BE49-F238E27FC236}">
                <a16:creationId xmlns:a16="http://schemas.microsoft.com/office/drawing/2014/main" id="{FA4D73EF-7AF9-41BD-A9F3-4B5AF99BD120}"/>
              </a:ext>
            </a:extLst>
          </p:cNvPr>
          <p:cNvCxnSpPr>
            <a:cxnSpLocks/>
          </p:cNvCxnSpPr>
          <p:nvPr/>
        </p:nvCxnSpPr>
        <p:spPr>
          <a:xfrm>
            <a:off x="5702960" y="1251892"/>
            <a:ext cx="2126029" cy="263888"/>
          </a:xfrm>
          <a:prstGeom prst="straightConnector1">
            <a:avLst/>
          </a:prstGeom>
          <a:ln w="3175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矢印コネクタ 202">
            <a:extLst>
              <a:ext uri="{FF2B5EF4-FFF2-40B4-BE49-F238E27FC236}">
                <a16:creationId xmlns:a16="http://schemas.microsoft.com/office/drawing/2014/main" id="{C64BA8B1-2A9F-4B16-B09B-5EB5CA14DA68}"/>
              </a:ext>
            </a:extLst>
          </p:cNvPr>
          <p:cNvCxnSpPr>
            <a:cxnSpLocks/>
          </p:cNvCxnSpPr>
          <p:nvPr/>
        </p:nvCxnSpPr>
        <p:spPr>
          <a:xfrm>
            <a:off x="5718423" y="1382781"/>
            <a:ext cx="2071301" cy="1811797"/>
          </a:xfrm>
          <a:prstGeom prst="straightConnector1">
            <a:avLst/>
          </a:prstGeom>
          <a:ln w="5207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>
            <a:extLst>
              <a:ext uri="{FF2B5EF4-FFF2-40B4-BE49-F238E27FC236}">
                <a16:creationId xmlns:a16="http://schemas.microsoft.com/office/drawing/2014/main" id="{21FB5257-A63E-408C-8EC5-FC32AA5BFB60}"/>
              </a:ext>
            </a:extLst>
          </p:cNvPr>
          <p:cNvCxnSpPr>
            <a:cxnSpLocks/>
          </p:cNvCxnSpPr>
          <p:nvPr/>
        </p:nvCxnSpPr>
        <p:spPr>
          <a:xfrm>
            <a:off x="5733886" y="1601187"/>
            <a:ext cx="2095104" cy="3198849"/>
          </a:xfrm>
          <a:prstGeom prst="straightConnector1">
            <a:avLst/>
          </a:prstGeom>
          <a:ln w="3683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矢印コネクタ 186">
            <a:extLst>
              <a:ext uri="{FF2B5EF4-FFF2-40B4-BE49-F238E27FC236}">
                <a16:creationId xmlns:a16="http://schemas.microsoft.com/office/drawing/2014/main" id="{98E2470A-492E-47A8-AFB1-1B33B74F441A}"/>
              </a:ext>
            </a:extLst>
          </p:cNvPr>
          <p:cNvCxnSpPr>
            <a:cxnSpLocks/>
          </p:cNvCxnSpPr>
          <p:nvPr/>
        </p:nvCxnSpPr>
        <p:spPr>
          <a:xfrm flipV="1">
            <a:off x="5766090" y="1803592"/>
            <a:ext cx="1999575" cy="2045686"/>
          </a:xfrm>
          <a:prstGeom prst="straightConnector1">
            <a:avLst/>
          </a:prstGeom>
          <a:ln w="3556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矢印コネクタ 203">
            <a:extLst>
              <a:ext uri="{FF2B5EF4-FFF2-40B4-BE49-F238E27FC236}">
                <a16:creationId xmlns:a16="http://schemas.microsoft.com/office/drawing/2014/main" id="{947363CA-085A-4CF4-8CD8-2C2C00D79D27}"/>
              </a:ext>
            </a:extLst>
          </p:cNvPr>
          <p:cNvCxnSpPr>
            <a:cxnSpLocks/>
          </p:cNvCxnSpPr>
          <p:nvPr/>
        </p:nvCxnSpPr>
        <p:spPr>
          <a:xfrm flipV="1">
            <a:off x="5776304" y="3489005"/>
            <a:ext cx="1968629" cy="543833"/>
          </a:xfrm>
          <a:prstGeom prst="straightConnector1">
            <a:avLst/>
          </a:prstGeom>
          <a:ln w="5334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矢印コネクタ 209">
            <a:extLst>
              <a:ext uri="{FF2B5EF4-FFF2-40B4-BE49-F238E27FC236}">
                <a16:creationId xmlns:a16="http://schemas.microsoft.com/office/drawing/2014/main" id="{42F25A91-F48A-495F-9312-5DF7CC75E6AB}"/>
              </a:ext>
            </a:extLst>
          </p:cNvPr>
          <p:cNvCxnSpPr>
            <a:cxnSpLocks/>
          </p:cNvCxnSpPr>
          <p:nvPr/>
        </p:nvCxnSpPr>
        <p:spPr>
          <a:xfrm>
            <a:off x="5758550" y="4192172"/>
            <a:ext cx="2050338" cy="956774"/>
          </a:xfrm>
          <a:prstGeom prst="straightConnector1">
            <a:avLst/>
          </a:prstGeom>
          <a:ln w="5715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矢印コネクタ 190">
            <a:extLst>
              <a:ext uri="{FF2B5EF4-FFF2-40B4-BE49-F238E27FC236}">
                <a16:creationId xmlns:a16="http://schemas.microsoft.com/office/drawing/2014/main" id="{438A0C45-5887-40B0-92FA-733508244241}"/>
              </a:ext>
            </a:extLst>
          </p:cNvPr>
          <p:cNvCxnSpPr>
            <a:cxnSpLocks/>
          </p:cNvCxnSpPr>
          <p:nvPr/>
        </p:nvCxnSpPr>
        <p:spPr>
          <a:xfrm flipV="1">
            <a:off x="5825444" y="1951051"/>
            <a:ext cx="1919489" cy="3217232"/>
          </a:xfrm>
          <a:prstGeom prst="straightConnector1">
            <a:avLst/>
          </a:prstGeom>
          <a:ln w="13970">
            <a:solidFill>
              <a:srgbClr val="99CC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矢印コネクタ 206">
            <a:extLst>
              <a:ext uri="{FF2B5EF4-FFF2-40B4-BE49-F238E27FC236}">
                <a16:creationId xmlns:a16="http://schemas.microsoft.com/office/drawing/2014/main" id="{AC276463-79A3-4E69-8E6A-B8A9516ACBB1}"/>
              </a:ext>
            </a:extLst>
          </p:cNvPr>
          <p:cNvCxnSpPr>
            <a:cxnSpLocks/>
          </p:cNvCxnSpPr>
          <p:nvPr/>
        </p:nvCxnSpPr>
        <p:spPr>
          <a:xfrm flipV="1">
            <a:off x="5825444" y="3646435"/>
            <a:ext cx="1912524" cy="1655383"/>
          </a:xfrm>
          <a:prstGeom prst="straightConnector1">
            <a:avLst/>
          </a:prstGeom>
          <a:ln w="17780">
            <a:solidFill>
              <a:srgbClr val="99CC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矢印コネクタ 211">
            <a:extLst>
              <a:ext uri="{FF2B5EF4-FFF2-40B4-BE49-F238E27FC236}">
                <a16:creationId xmlns:a16="http://schemas.microsoft.com/office/drawing/2014/main" id="{3BD666CA-28AF-44B8-B02D-51CB286B9B98}"/>
              </a:ext>
            </a:extLst>
          </p:cNvPr>
          <p:cNvCxnSpPr>
            <a:cxnSpLocks/>
          </p:cNvCxnSpPr>
          <p:nvPr/>
        </p:nvCxnSpPr>
        <p:spPr>
          <a:xfrm flipV="1">
            <a:off x="5825444" y="5315330"/>
            <a:ext cx="1933255" cy="103377"/>
          </a:xfrm>
          <a:prstGeom prst="straightConnector1">
            <a:avLst/>
          </a:prstGeom>
          <a:ln w="15240">
            <a:solidFill>
              <a:srgbClr val="99CC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矢印コネクタ 201">
            <a:extLst>
              <a:ext uri="{FF2B5EF4-FFF2-40B4-BE49-F238E27FC236}">
                <a16:creationId xmlns:a16="http://schemas.microsoft.com/office/drawing/2014/main" id="{0A50C180-3B66-49AA-957F-A201A95A8383}"/>
              </a:ext>
            </a:extLst>
          </p:cNvPr>
          <p:cNvCxnSpPr>
            <a:cxnSpLocks/>
          </p:cNvCxnSpPr>
          <p:nvPr/>
        </p:nvCxnSpPr>
        <p:spPr>
          <a:xfrm flipV="1">
            <a:off x="5760776" y="1687632"/>
            <a:ext cx="2028948" cy="928052"/>
          </a:xfrm>
          <a:prstGeom prst="straightConnector1">
            <a:avLst/>
          </a:prstGeom>
          <a:ln w="17780">
            <a:solidFill>
              <a:srgbClr val="99CC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矢印コネクタ 207">
            <a:extLst>
              <a:ext uri="{FF2B5EF4-FFF2-40B4-BE49-F238E27FC236}">
                <a16:creationId xmlns:a16="http://schemas.microsoft.com/office/drawing/2014/main" id="{9A19C65B-2B05-4977-86EE-B1BE4640536D}"/>
              </a:ext>
            </a:extLst>
          </p:cNvPr>
          <p:cNvCxnSpPr>
            <a:cxnSpLocks/>
          </p:cNvCxnSpPr>
          <p:nvPr/>
        </p:nvCxnSpPr>
        <p:spPr>
          <a:xfrm>
            <a:off x="5762119" y="2729371"/>
            <a:ext cx="1975849" cy="640122"/>
          </a:xfrm>
          <a:prstGeom prst="straightConnector1">
            <a:avLst/>
          </a:prstGeom>
          <a:ln w="34290">
            <a:solidFill>
              <a:srgbClr val="99CC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>
            <a:extLst>
              <a:ext uri="{FF2B5EF4-FFF2-40B4-BE49-F238E27FC236}">
                <a16:creationId xmlns:a16="http://schemas.microsoft.com/office/drawing/2014/main" id="{0E199158-2CA8-4F36-AEC4-E4D7B8B8A59C}"/>
              </a:ext>
            </a:extLst>
          </p:cNvPr>
          <p:cNvCxnSpPr>
            <a:cxnSpLocks/>
          </p:cNvCxnSpPr>
          <p:nvPr/>
        </p:nvCxnSpPr>
        <p:spPr>
          <a:xfrm>
            <a:off x="5776304" y="2884964"/>
            <a:ext cx="2013420" cy="2081456"/>
          </a:xfrm>
          <a:prstGeom prst="straightConnector1">
            <a:avLst/>
          </a:prstGeom>
          <a:ln w="20320">
            <a:solidFill>
              <a:srgbClr val="99CC00"/>
            </a:solidFill>
            <a:prstDash val="solid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コネクタ 236">
            <a:extLst>
              <a:ext uri="{FF2B5EF4-FFF2-40B4-BE49-F238E27FC236}">
                <a16:creationId xmlns:a16="http://schemas.microsoft.com/office/drawing/2014/main" id="{DDCC9B44-2A4C-4F83-847D-779234EA06EA}"/>
              </a:ext>
            </a:extLst>
          </p:cNvPr>
          <p:cNvCxnSpPr/>
          <p:nvPr/>
        </p:nvCxnSpPr>
        <p:spPr>
          <a:xfrm>
            <a:off x="712817" y="915153"/>
            <a:ext cx="135236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コネクタ 237">
            <a:extLst>
              <a:ext uri="{FF2B5EF4-FFF2-40B4-BE49-F238E27FC236}">
                <a16:creationId xmlns:a16="http://schemas.microsoft.com/office/drawing/2014/main" id="{A9BDDAAD-B598-4EAD-853C-48C90BA378B6}"/>
              </a:ext>
            </a:extLst>
          </p:cNvPr>
          <p:cNvCxnSpPr/>
          <p:nvPr/>
        </p:nvCxnSpPr>
        <p:spPr>
          <a:xfrm>
            <a:off x="4314719" y="915153"/>
            <a:ext cx="135236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>
            <a:extLst>
              <a:ext uri="{FF2B5EF4-FFF2-40B4-BE49-F238E27FC236}">
                <a16:creationId xmlns:a16="http://schemas.microsoft.com/office/drawing/2014/main" id="{36E8A0AC-BDC8-455E-8F2C-E17DA9718683}"/>
              </a:ext>
            </a:extLst>
          </p:cNvPr>
          <p:cNvCxnSpPr/>
          <p:nvPr/>
        </p:nvCxnSpPr>
        <p:spPr>
          <a:xfrm>
            <a:off x="7867436" y="915153"/>
            <a:ext cx="135236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楕円 104">
            <a:extLst>
              <a:ext uri="{FF2B5EF4-FFF2-40B4-BE49-F238E27FC236}">
                <a16:creationId xmlns:a16="http://schemas.microsoft.com/office/drawing/2014/main" id="{8B46F489-E654-48A9-A599-239E21A93DF3}"/>
              </a:ext>
            </a:extLst>
          </p:cNvPr>
          <p:cNvSpPr/>
          <p:nvPr/>
        </p:nvSpPr>
        <p:spPr>
          <a:xfrm>
            <a:off x="2491730" y="2571738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0.56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6" name="楕円 105">
            <a:extLst>
              <a:ext uri="{FF2B5EF4-FFF2-40B4-BE49-F238E27FC236}">
                <a16:creationId xmlns:a16="http://schemas.microsoft.com/office/drawing/2014/main" id="{A26CADEF-FDBB-4D12-94B7-272892905AD5}"/>
              </a:ext>
            </a:extLst>
          </p:cNvPr>
          <p:cNvSpPr/>
          <p:nvPr/>
        </p:nvSpPr>
        <p:spPr>
          <a:xfrm>
            <a:off x="3032067" y="1894222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66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-0.25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7" name="楕円 106">
            <a:extLst>
              <a:ext uri="{FF2B5EF4-FFF2-40B4-BE49-F238E27FC236}">
                <a16:creationId xmlns:a16="http://schemas.microsoft.com/office/drawing/2014/main" id="{F6259410-EE77-4E09-84EB-135EC06D3DEE}"/>
              </a:ext>
            </a:extLst>
          </p:cNvPr>
          <p:cNvSpPr/>
          <p:nvPr/>
        </p:nvSpPr>
        <p:spPr>
          <a:xfrm>
            <a:off x="2468746" y="2026584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FF66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-0.23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8" name="楕円 107">
            <a:extLst>
              <a:ext uri="{FF2B5EF4-FFF2-40B4-BE49-F238E27FC236}">
                <a16:creationId xmlns:a16="http://schemas.microsoft.com/office/drawing/2014/main" id="{BDBF7B33-263B-4438-B38F-A5714E59F3FC}"/>
              </a:ext>
            </a:extLst>
          </p:cNvPr>
          <p:cNvSpPr/>
          <p:nvPr/>
        </p:nvSpPr>
        <p:spPr>
          <a:xfrm>
            <a:off x="2619531" y="3058714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0.19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9" name="楕円 108">
            <a:extLst>
              <a:ext uri="{FF2B5EF4-FFF2-40B4-BE49-F238E27FC236}">
                <a16:creationId xmlns:a16="http://schemas.microsoft.com/office/drawing/2014/main" id="{ECD8AB85-8D5F-4FBE-8809-E205922EAC6F}"/>
              </a:ext>
            </a:extLst>
          </p:cNvPr>
          <p:cNvSpPr/>
          <p:nvPr/>
        </p:nvSpPr>
        <p:spPr>
          <a:xfrm>
            <a:off x="2602259" y="3556952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0.30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0" name="楕円 109">
            <a:extLst>
              <a:ext uri="{FF2B5EF4-FFF2-40B4-BE49-F238E27FC236}">
                <a16:creationId xmlns:a16="http://schemas.microsoft.com/office/drawing/2014/main" id="{A5C6FB1F-3673-4102-AA1F-14F1BAD391F1}"/>
              </a:ext>
            </a:extLst>
          </p:cNvPr>
          <p:cNvSpPr/>
          <p:nvPr/>
        </p:nvSpPr>
        <p:spPr>
          <a:xfrm>
            <a:off x="2833720" y="4097646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0.87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1" name="楕円 110">
            <a:extLst>
              <a:ext uri="{FF2B5EF4-FFF2-40B4-BE49-F238E27FC236}">
                <a16:creationId xmlns:a16="http://schemas.microsoft.com/office/drawing/2014/main" id="{39500D69-96C6-4914-9170-9C64048223AA}"/>
              </a:ext>
            </a:extLst>
          </p:cNvPr>
          <p:cNvSpPr/>
          <p:nvPr/>
        </p:nvSpPr>
        <p:spPr>
          <a:xfrm>
            <a:off x="3107579" y="4530244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0.39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2" name="楕円 111">
            <a:extLst>
              <a:ext uri="{FF2B5EF4-FFF2-40B4-BE49-F238E27FC236}">
                <a16:creationId xmlns:a16="http://schemas.microsoft.com/office/drawing/2014/main" id="{ECE952D5-410D-4CA5-9E8A-5936996932F9}"/>
              </a:ext>
            </a:extLst>
          </p:cNvPr>
          <p:cNvSpPr/>
          <p:nvPr/>
        </p:nvSpPr>
        <p:spPr>
          <a:xfrm>
            <a:off x="3099523" y="5121684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0.43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6" name="楕円 115">
            <a:extLst>
              <a:ext uri="{FF2B5EF4-FFF2-40B4-BE49-F238E27FC236}">
                <a16:creationId xmlns:a16="http://schemas.microsoft.com/office/drawing/2014/main" id="{2BC0C720-4DCC-46A5-9BCD-91822636D9BE}"/>
              </a:ext>
            </a:extLst>
          </p:cNvPr>
          <p:cNvSpPr/>
          <p:nvPr/>
        </p:nvSpPr>
        <p:spPr>
          <a:xfrm>
            <a:off x="6594880" y="1174427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0.25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7" name="楕円 116">
            <a:extLst>
              <a:ext uri="{FF2B5EF4-FFF2-40B4-BE49-F238E27FC236}">
                <a16:creationId xmlns:a16="http://schemas.microsoft.com/office/drawing/2014/main" id="{F0D3A9D0-B61D-4E83-B9A1-666BE6B43CC4}"/>
              </a:ext>
            </a:extLst>
          </p:cNvPr>
          <p:cNvSpPr/>
          <p:nvPr/>
        </p:nvSpPr>
        <p:spPr>
          <a:xfrm>
            <a:off x="6902686" y="1855311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0.14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3B634501-E96D-478C-9354-E2F8A2ABE1B4}"/>
              </a:ext>
            </a:extLst>
          </p:cNvPr>
          <p:cNvSpPr/>
          <p:nvPr/>
        </p:nvSpPr>
        <p:spPr>
          <a:xfrm>
            <a:off x="6643927" y="2603252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0.28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9" name="楕円 118">
            <a:extLst>
              <a:ext uri="{FF2B5EF4-FFF2-40B4-BE49-F238E27FC236}">
                <a16:creationId xmlns:a16="http://schemas.microsoft.com/office/drawing/2014/main" id="{50246A30-EAF3-4940-B7DB-BDFE96D77C74}"/>
              </a:ext>
            </a:extLst>
          </p:cNvPr>
          <p:cNvSpPr/>
          <p:nvPr/>
        </p:nvSpPr>
        <p:spPr>
          <a:xfrm>
            <a:off x="7218653" y="2320651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0.11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0" name="楕円 119">
            <a:extLst>
              <a:ext uri="{FF2B5EF4-FFF2-40B4-BE49-F238E27FC236}">
                <a16:creationId xmlns:a16="http://schemas.microsoft.com/office/drawing/2014/main" id="{919B28C2-E12F-4F9F-8AEA-FD0C366860F6}"/>
              </a:ext>
            </a:extLst>
          </p:cNvPr>
          <p:cNvSpPr/>
          <p:nvPr/>
        </p:nvSpPr>
        <p:spPr>
          <a:xfrm>
            <a:off x="7276329" y="4062862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0.29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1" name="楕円 120">
            <a:extLst>
              <a:ext uri="{FF2B5EF4-FFF2-40B4-BE49-F238E27FC236}">
                <a16:creationId xmlns:a16="http://schemas.microsoft.com/office/drawing/2014/main" id="{21E33420-7EF2-4AF8-8DE3-3AD64C0896A0}"/>
              </a:ext>
            </a:extLst>
          </p:cNvPr>
          <p:cNvSpPr/>
          <p:nvPr/>
        </p:nvSpPr>
        <p:spPr>
          <a:xfrm>
            <a:off x="5853888" y="2992309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0.16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4" name="楕円 123">
            <a:extLst>
              <a:ext uri="{FF2B5EF4-FFF2-40B4-BE49-F238E27FC236}">
                <a16:creationId xmlns:a16="http://schemas.microsoft.com/office/drawing/2014/main" id="{7E46CFC0-1EC8-4C1B-9BB8-2CB867932375}"/>
              </a:ext>
            </a:extLst>
          </p:cNvPr>
          <p:cNvSpPr/>
          <p:nvPr/>
        </p:nvSpPr>
        <p:spPr>
          <a:xfrm>
            <a:off x="6028370" y="3731434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0.42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5" name="楕円 124">
            <a:extLst>
              <a:ext uri="{FF2B5EF4-FFF2-40B4-BE49-F238E27FC236}">
                <a16:creationId xmlns:a16="http://schemas.microsoft.com/office/drawing/2014/main" id="{D7987580-C61D-4A82-B461-44DDFB52C2B4}"/>
              </a:ext>
            </a:extLst>
          </p:cNvPr>
          <p:cNvSpPr/>
          <p:nvPr/>
        </p:nvSpPr>
        <p:spPr>
          <a:xfrm>
            <a:off x="6180163" y="4670559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0.14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6" name="楕円 125">
            <a:extLst>
              <a:ext uri="{FF2B5EF4-FFF2-40B4-BE49-F238E27FC236}">
                <a16:creationId xmlns:a16="http://schemas.microsoft.com/office/drawing/2014/main" id="{FE41B114-5D17-47BE-85D3-576003EC4B1D}"/>
              </a:ext>
            </a:extLst>
          </p:cNvPr>
          <p:cNvSpPr/>
          <p:nvPr/>
        </p:nvSpPr>
        <p:spPr>
          <a:xfrm>
            <a:off x="7135596" y="3032997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0.27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8" name="楕円 127">
            <a:extLst>
              <a:ext uri="{FF2B5EF4-FFF2-40B4-BE49-F238E27FC236}">
                <a16:creationId xmlns:a16="http://schemas.microsoft.com/office/drawing/2014/main" id="{0D1D42CC-5211-4995-B2F4-D8CFA4346851}"/>
              </a:ext>
            </a:extLst>
          </p:cNvPr>
          <p:cNvSpPr/>
          <p:nvPr/>
        </p:nvSpPr>
        <p:spPr>
          <a:xfrm>
            <a:off x="6816111" y="4582358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0.45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9" name="楕円 128">
            <a:extLst>
              <a:ext uri="{FF2B5EF4-FFF2-40B4-BE49-F238E27FC236}">
                <a16:creationId xmlns:a16="http://schemas.microsoft.com/office/drawing/2014/main" id="{C71C27CA-FF70-4BFA-A037-34A72C95D07F}"/>
              </a:ext>
            </a:extLst>
          </p:cNvPr>
          <p:cNvSpPr/>
          <p:nvPr/>
        </p:nvSpPr>
        <p:spPr>
          <a:xfrm>
            <a:off x="6606956" y="5212032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0.12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DD0B3F2A-F8BD-44AB-952C-2B8DFDD0608E}"/>
              </a:ext>
            </a:extLst>
          </p:cNvPr>
          <p:cNvSpPr/>
          <p:nvPr/>
        </p:nvSpPr>
        <p:spPr>
          <a:xfrm>
            <a:off x="5326637" y="1616309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-1.70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AD17C5AD-8048-4E68-A899-1ACEFF68DE72}"/>
              </a:ext>
            </a:extLst>
          </p:cNvPr>
          <p:cNvSpPr/>
          <p:nvPr/>
        </p:nvSpPr>
        <p:spPr>
          <a:xfrm>
            <a:off x="5326637" y="2959291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0.32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38466A7F-5839-41B8-9B81-6B70413C0377}"/>
              </a:ext>
            </a:extLst>
          </p:cNvPr>
          <p:cNvSpPr/>
          <p:nvPr/>
        </p:nvSpPr>
        <p:spPr>
          <a:xfrm>
            <a:off x="5326637" y="4244127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-0.33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4" name="楕円 93">
            <a:extLst>
              <a:ext uri="{FF2B5EF4-FFF2-40B4-BE49-F238E27FC236}">
                <a16:creationId xmlns:a16="http://schemas.microsoft.com/office/drawing/2014/main" id="{02CA4B4D-EF90-4794-896F-DC5187F371BA}"/>
              </a:ext>
            </a:extLst>
          </p:cNvPr>
          <p:cNvSpPr/>
          <p:nvPr/>
        </p:nvSpPr>
        <p:spPr>
          <a:xfrm>
            <a:off x="5326637" y="5505329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0.13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0B221B94-6647-4751-A61E-A8C0670FE64F}"/>
              </a:ext>
            </a:extLst>
          </p:cNvPr>
          <p:cNvSpPr/>
          <p:nvPr/>
        </p:nvSpPr>
        <p:spPr>
          <a:xfrm>
            <a:off x="8870543" y="1799530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-0.82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6" name="楕円 95">
            <a:extLst>
              <a:ext uri="{FF2B5EF4-FFF2-40B4-BE49-F238E27FC236}">
                <a16:creationId xmlns:a16="http://schemas.microsoft.com/office/drawing/2014/main" id="{71AFEF9F-9A49-4E06-8401-00F1AA6EAC95}"/>
              </a:ext>
            </a:extLst>
          </p:cNvPr>
          <p:cNvSpPr/>
          <p:nvPr/>
        </p:nvSpPr>
        <p:spPr>
          <a:xfrm>
            <a:off x="8870543" y="3509751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-0.00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7" name="楕円 96">
            <a:extLst>
              <a:ext uri="{FF2B5EF4-FFF2-40B4-BE49-F238E27FC236}">
                <a16:creationId xmlns:a16="http://schemas.microsoft.com/office/drawing/2014/main" id="{6C8E3B88-5732-471B-8C57-883EBD423DEB}"/>
              </a:ext>
            </a:extLst>
          </p:cNvPr>
          <p:cNvSpPr/>
          <p:nvPr/>
        </p:nvSpPr>
        <p:spPr>
          <a:xfrm>
            <a:off x="8870543" y="5218756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-0.24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79163490-548C-48F2-98FE-8817B6C8556D}"/>
              </a:ext>
            </a:extLst>
          </p:cNvPr>
          <p:cNvSpPr txBox="1"/>
          <p:nvPr/>
        </p:nvSpPr>
        <p:spPr>
          <a:xfrm>
            <a:off x="602957" y="5930139"/>
            <a:ext cx="4708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資料：アクセンチュア</a:t>
            </a:r>
            <a:r>
              <a:rPr kumimoji="1" lang="en-US" altLang="ja-JP" sz="900" dirty="0"/>
              <a:t>(</a:t>
            </a:r>
            <a:r>
              <a:rPr kumimoji="1" lang="ja-JP" altLang="en-US" sz="900" dirty="0"/>
              <a:t>株</a:t>
            </a:r>
            <a:r>
              <a:rPr kumimoji="1" lang="en-US" altLang="ja-JP" sz="900" dirty="0"/>
              <a:t>)</a:t>
            </a:r>
            <a:r>
              <a:rPr kumimoji="1" lang="ja-JP" altLang="en-US" sz="900" dirty="0"/>
              <a:t>「中小企業の経営体制・経営管理等に関する調査」（</a:t>
            </a:r>
            <a:r>
              <a:rPr kumimoji="1" lang="en-US" altLang="ja-JP" sz="900" dirty="0"/>
              <a:t>2017</a:t>
            </a:r>
            <a:r>
              <a:rPr kumimoji="1" lang="ja-JP" altLang="en-US" sz="900" dirty="0"/>
              <a:t>年</a:t>
            </a:r>
            <a:r>
              <a:rPr kumimoji="1" lang="en-US" altLang="ja-JP" sz="900" dirty="0"/>
              <a:t>11</a:t>
            </a:r>
            <a:r>
              <a:rPr kumimoji="1" lang="ja-JP" altLang="en-US" sz="900" dirty="0"/>
              <a:t>月）</a:t>
            </a:r>
            <a:endParaRPr kumimoji="1" lang="en-US" altLang="ja-JP" sz="900" dirty="0"/>
          </a:p>
          <a:p>
            <a:r>
              <a:rPr kumimoji="1" lang="en-US" altLang="ja-JP" sz="900" dirty="0"/>
              <a:t>(</a:t>
            </a:r>
            <a:r>
              <a:rPr kumimoji="1" lang="ja-JP" altLang="en-US" sz="900" dirty="0"/>
              <a:t>注</a:t>
            </a:r>
            <a:r>
              <a:rPr kumimoji="1" lang="en-US" altLang="ja-JP" sz="900" dirty="0"/>
              <a:t>)1.</a:t>
            </a:r>
            <a:r>
              <a:rPr kumimoji="1" lang="ja-JP" altLang="en-US" sz="900" dirty="0"/>
              <a:t>数値は係数の大きさを示す。また、小数点以下</a:t>
            </a:r>
            <a:r>
              <a:rPr kumimoji="1" lang="en-US" altLang="ja-JP" sz="900" dirty="0"/>
              <a:t>3</a:t>
            </a:r>
            <a:r>
              <a:rPr kumimoji="1" lang="ja-JP" altLang="en-US" sz="900" dirty="0"/>
              <a:t>桁を四捨五入している。</a:t>
            </a:r>
            <a:endParaRPr kumimoji="1" lang="en-US" altLang="ja-JP" sz="900" dirty="0"/>
          </a:p>
          <a:p>
            <a:r>
              <a:rPr kumimoji="1" lang="ja-JP" altLang="en-US" sz="900" dirty="0"/>
              <a:t>　　　</a:t>
            </a:r>
            <a:r>
              <a:rPr kumimoji="1" lang="en-US" altLang="ja-JP" sz="900" dirty="0"/>
              <a:t>2.</a:t>
            </a:r>
            <a:r>
              <a:rPr kumimoji="1" lang="ja-JP" altLang="en-US" sz="900" dirty="0"/>
              <a:t>推定結果の図上、誤差項は省略している。</a:t>
            </a:r>
            <a:endParaRPr kumimoji="1" lang="en-US" altLang="ja-JP" sz="900" dirty="0"/>
          </a:p>
          <a:p>
            <a:r>
              <a:rPr kumimoji="1" lang="ja-JP" altLang="en-US" sz="900" dirty="0"/>
              <a:t>　　　</a:t>
            </a:r>
            <a:r>
              <a:rPr kumimoji="1" lang="en-US" altLang="ja-JP" sz="900" dirty="0"/>
              <a:t>3.</a:t>
            </a:r>
            <a:r>
              <a:rPr kumimoji="1" lang="ja-JP" altLang="en-US" sz="900" dirty="0"/>
              <a:t>変数、推定結果の詳細については</a:t>
            </a:r>
            <a:r>
              <a:rPr kumimoji="1" lang="ja-JP" altLang="en-US" sz="900" dirty="0" smtClean="0"/>
              <a:t>付注</a:t>
            </a:r>
            <a:r>
              <a:rPr kumimoji="1" lang="en-US" altLang="ja-JP" sz="900" smtClean="0"/>
              <a:t>1-4-1</a:t>
            </a:r>
            <a:r>
              <a:rPr kumimoji="1" lang="ja-JP" altLang="en-US" sz="900" smtClean="0"/>
              <a:t>を</a:t>
            </a:r>
            <a:r>
              <a:rPr kumimoji="1" lang="ja-JP" altLang="en-US" sz="900" dirty="0"/>
              <a:t>参照。</a:t>
            </a:r>
            <a:endParaRPr kumimoji="1" lang="en-US" altLang="ja-JP" sz="900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D4280FD-6308-4F3B-8189-0D35BFCE7468}"/>
              </a:ext>
            </a:extLst>
          </p:cNvPr>
          <p:cNvGrpSpPr/>
          <p:nvPr/>
        </p:nvGrpSpPr>
        <p:grpSpPr>
          <a:xfrm>
            <a:off x="7267866" y="5682462"/>
            <a:ext cx="1982734" cy="870741"/>
            <a:chOff x="8128216" y="4571"/>
            <a:chExt cx="1982734" cy="870741"/>
          </a:xfrm>
        </p:grpSpPr>
        <p:sp>
          <p:nvSpPr>
            <p:cNvPr id="197" name="正方形/長方形 196">
              <a:extLst>
                <a:ext uri="{FF2B5EF4-FFF2-40B4-BE49-F238E27FC236}">
                  <a16:creationId xmlns:a16="http://schemas.microsoft.com/office/drawing/2014/main" id="{19822465-2028-417B-8CD1-75371202E0AE}"/>
                </a:ext>
              </a:extLst>
            </p:cNvPr>
            <p:cNvSpPr/>
            <p:nvPr/>
          </p:nvSpPr>
          <p:spPr>
            <a:xfrm>
              <a:off x="8128216" y="4571"/>
              <a:ext cx="1872000" cy="86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1200" u="sng" dirty="0">
                  <a:solidFill>
                    <a:schemeClr val="tx1"/>
                  </a:solidFill>
                </a:rPr>
                <a:t>凡例</a:t>
              </a:r>
            </a:p>
          </p:txBody>
        </p:sp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BF93F421-03D1-493B-8ACA-B05B59BB6CFA}"/>
                </a:ext>
              </a:extLst>
            </p:cNvPr>
            <p:cNvSpPr txBox="1">
              <a:spLocks/>
            </p:cNvSpPr>
            <p:nvPr/>
          </p:nvSpPr>
          <p:spPr>
            <a:xfrm>
              <a:off x="8211967" y="446104"/>
              <a:ext cx="216000" cy="216000"/>
            </a:xfrm>
            <a:prstGeom prst="rightArrow">
              <a:avLst/>
            </a:prstGeom>
            <a:solidFill>
              <a:srgbClr val="FF6600"/>
            </a:solidFill>
            <a:ln w="38100">
              <a:solidFill>
                <a:schemeClr val="bg1"/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050" b="1">
                  <a:solidFill>
                    <a:schemeClr val="bg1"/>
                  </a:solidFill>
                </a:defRPr>
              </a:lvl1pPr>
            </a:lstStyle>
            <a:p>
              <a:endParaRPr lang="ja-JP" altLang="en-US" sz="900" dirty="0"/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EE3B8404-ABE2-49ED-BDBE-7D1FF4D027A6}"/>
                </a:ext>
              </a:extLst>
            </p:cNvPr>
            <p:cNvSpPr txBox="1">
              <a:spLocks/>
            </p:cNvSpPr>
            <p:nvPr/>
          </p:nvSpPr>
          <p:spPr>
            <a:xfrm>
              <a:off x="8211967" y="227104"/>
              <a:ext cx="216000" cy="216000"/>
            </a:xfrm>
            <a:prstGeom prst="rightArrow">
              <a:avLst/>
            </a:prstGeom>
            <a:solidFill>
              <a:srgbClr val="99CC00"/>
            </a:solidFill>
            <a:ln w="38100">
              <a:solidFill>
                <a:schemeClr val="bg1"/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050" b="1">
                  <a:solidFill>
                    <a:schemeClr val="bg1"/>
                  </a:solidFill>
                </a:defRPr>
              </a:lvl1pPr>
            </a:lstStyle>
            <a:p>
              <a:endParaRPr lang="ja-JP" altLang="en-US" sz="900" dirty="0"/>
            </a:p>
          </p:txBody>
        </p:sp>
        <p:sp>
          <p:nvSpPr>
            <p:cNvPr id="200" name="テキスト ボックス 199">
              <a:extLst>
                <a:ext uri="{FF2B5EF4-FFF2-40B4-BE49-F238E27FC236}">
                  <a16:creationId xmlns:a16="http://schemas.microsoft.com/office/drawing/2014/main" id="{CF3EDE5B-30DA-40E3-ACC3-4FB0B33FCD6B}"/>
                </a:ext>
              </a:extLst>
            </p:cNvPr>
            <p:cNvSpPr txBox="1"/>
            <p:nvPr/>
          </p:nvSpPr>
          <p:spPr>
            <a:xfrm>
              <a:off x="8360150" y="208146"/>
              <a:ext cx="1750800" cy="253916"/>
            </a:xfrm>
            <a:prstGeom prst="rect">
              <a:avLst/>
            </a:prstGeom>
            <a:noFill/>
          </p:spPr>
          <p:txBody>
            <a:bodyPr vert="horz" wrap="none" rtlCol="0" anchor="t">
              <a:spAutoFit/>
            </a:bodyPr>
            <a:lstStyle/>
            <a:p>
              <a:r>
                <a:rPr kumimoji="1" lang="ja-JP" altLang="en-US" sz="1050" dirty="0">
                  <a:solidFill>
                    <a:srgbClr val="000000"/>
                  </a:solidFill>
                  <a:latin typeface="Meiryo UI" panose="020B0604030504040204" pitchFamily="50" charset="-128"/>
                </a:rPr>
                <a:t>正の回帰係数（</a:t>
              </a:r>
              <a:r>
                <a:rPr kumimoji="1" lang="en-US" altLang="ja-JP" sz="1050" dirty="0">
                  <a:solidFill>
                    <a:srgbClr val="000000"/>
                  </a:solidFill>
                  <a:latin typeface="Meiryo UI" panose="020B0604030504040204" pitchFamily="50" charset="-128"/>
                </a:rPr>
                <a:t>p&lt;=0.1</a:t>
              </a:r>
              <a:r>
                <a:rPr kumimoji="1" lang="ja-JP" altLang="en-US" sz="1050" dirty="0">
                  <a:solidFill>
                    <a:srgbClr val="000000"/>
                  </a:solidFill>
                  <a:latin typeface="Meiryo UI" panose="020B0604030504040204" pitchFamily="50" charset="-128"/>
                </a:rPr>
                <a:t>）</a:t>
              </a:r>
              <a:endParaRPr kumimoji="1"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</a:endParaRPr>
            </a:p>
          </p:txBody>
        </p:sp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E94147F2-052E-4DB9-BF23-D18AA082B72C}"/>
                </a:ext>
              </a:extLst>
            </p:cNvPr>
            <p:cNvSpPr txBox="1"/>
            <p:nvPr/>
          </p:nvSpPr>
          <p:spPr>
            <a:xfrm>
              <a:off x="8360150" y="427146"/>
              <a:ext cx="1750800" cy="253916"/>
            </a:xfrm>
            <a:prstGeom prst="rect">
              <a:avLst/>
            </a:prstGeom>
            <a:noFill/>
          </p:spPr>
          <p:txBody>
            <a:bodyPr vert="horz" wrap="none" rtlCol="0" anchor="t">
              <a:spAutoFit/>
            </a:bodyPr>
            <a:lstStyle>
              <a:defPPr>
                <a:defRPr lang="en-US"/>
              </a:defPPr>
              <a:lvl1pPr>
                <a:defRPr kumimoji="1" sz="1050">
                  <a:solidFill>
                    <a:srgbClr val="000000"/>
                  </a:solidFill>
                  <a:latin typeface="Meiryo UI" panose="020B0604030504040204" pitchFamily="50" charset="-128"/>
                </a:defRPr>
              </a:lvl1pPr>
            </a:lstStyle>
            <a:p>
              <a:r>
                <a:rPr lang="ja-JP" altLang="en-US" dirty="0"/>
                <a:t>負の回帰係数（</a:t>
              </a:r>
              <a:r>
                <a:rPr lang="en-US" altLang="ja-JP" dirty="0"/>
                <a:t>p&lt;=0.1</a:t>
              </a:r>
              <a:r>
                <a:rPr lang="ja-JP" altLang="en-US" dirty="0"/>
                <a:t>）</a:t>
              </a:r>
              <a:endParaRPr lang="en-US" altLang="ja-JP" dirty="0"/>
            </a:p>
          </p:txBody>
        </p:sp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A8B7E622-913E-4FFE-B813-53E13A205E23}"/>
                </a:ext>
              </a:extLst>
            </p:cNvPr>
            <p:cNvSpPr/>
            <p:nvPr/>
          </p:nvSpPr>
          <p:spPr>
            <a:xfrm>
              <a:off x="8247967" y="676354"/>
              <a:ext cx="144000" cy="14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18C7875-D13F-484F-AAC3-34008B52974F}"/>
                </a:ext>
              </a:extLst>
            </p:cNvPr>
            <p:cNvSpPr txBox="1"/>
            <p:nvPr/>
          </p:nvSpPr>
          <p:spPr>
            <a:xfrm>
              <a:off x="8360150" y="621396"/>
              <a:ext cx="968535" cy="253916"/>
            </a:xfrm>
            <a:prstGeom prst="rect">
              <a:avLst/>
            </a:prstGeom>
            <a:noFill/>
          </p:spPr>
          <p:txBody>
            <a:bodyPr vert="horz" wrap="none" rtlCol="0" anchor="t">
              <a:spAutoFit/>
            </a:bodyPr>
            <a:lstStyle>
              <a:defPPr>
                <a:defRPr lang="en-US"/>
              </a:defPPr>
              <a:lvl1pPr>
                <a:defRPr kumimoji="1" sz="1050">
                  <a:solidFill>
                    <a:srgbClr val="000000"/>
                  </a:solidFill>
                  <a:latin typeface="Meiryo UI" panose="020B0604030504040204" pitchFamily="50" charset="-128"/>
                </a:defRPr>
              </a:lvl1pPr>
            </a:lstStyle>
            <a:p>
              <a:r>
                <a:rPr lang="ja-JP" altLang="en-US" dirty="0"/>
                <a:t>定数項の係数</a:t>
              </a:r>
              <a:endParaRPr lang="en-US" altLang="ja-JP" dirty="0"/>
            </a:p>
          </p:txBody>
        </p:sp>
      </p:grpSp>
      <p:sp>
        <p:nvSpPr>
          <p:cNvPr id="130" name="楕円 129">
            <a:extLst>
              <a:ext uri="{FF2B5EF4-FFF2-40B4-BE49-F238E27FC236}">
                <a16:creationId xmlns:a16="http://schemas.microsoft.com/office/drawing/2014/main" id="{BFF6168B-FA51-4646-8067-92B41A4DE2E1}"/>
              </a:ext>
            </a:extLst>
          </p:cNvPr>
          <p:cNvSpPr/>
          <p:nvPr/>
        </p:nvSpPr>
        <p:spPr>
          <a:xfrm>
            <a:off x="2978802" y="1194798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0.33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15" name="楕円 114">
            <a:extLst>
              <a:ext uri="{FF2B5EF4-FFF2-40B4-BE49-F238E27FC236}">
                <a16:creationId xmlns:a16="http://schemas.microsoft.com/office/drawing/2014/main" id="{1750703D-79F1-462A-BAAF-A44204C584B5}"/>
              </a:ext>
            </a:extLst>
          </p:cNvPr>
          <p:cNvSpPr/>
          <p:nvPr/>
        </p:nvSpPr>
        <p:spPr>
          <a:xfrm>
            <a:off x="6202852" y="1714942"/>
            <a:ext cx="348964" cy="348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99CC00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0.41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91121" y="46911"/>
            <a:ext cx="96798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1-4-2</a:t>
            </a:r>
            <a:r>
              <a:rPr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 構造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方程式モデリングによる、企業の統治構造と企業行動の関連性</a:t>
            </a:r>
            <a:endParaRPr lang="ja-JP" altLang="ja-JP" sz="2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762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ccenture Strategy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ccenture Strategy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6350">
          <a:solidFill>
            <a:schemeClr val="tx1">
              <a:lumMod val="75000"/>
              <a:lumOff val="25000"/>
            </a:schemeClr>
          </a:solidFill>
          <a:miter lim="800000"/>
          <a:headEnd/>
          <a:tailEnd/>
        </a:ln>
        <a:effectLst/>
      </a:spPr>
      <a:bodyPr vert="horz" wrap="square" lIns="72000" tIns="72000" rIns="72000" bIns="7200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914400" eaLnBrk="1" latinLnBrk="0" hangingPunct="1">
          <a:lnSpc>
            <a:spcPct val="100000"/>
          </a:lnSpc>
          <a:spcBef>
            <a:spcPts val="0"/>
          </a:spcBef>
          <a:spcAft>
            <a:spcPts val="300"/>
          </a:spcAft>
          <a:buClrTx/>
          <a:buSzTx/>
          <a:buFontTx/>
          <a:buNone/>
          <a:tabLst/>
          <a:defRPr kumimoji="1" sz="1600" kern="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  <a:cs typeface="Arial" pitchFamily="34" charset="0"/>
          </a:defRPr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centure Strategy Template" id="{0E696CFD-87FE-4A7C-8766-8275DC87C94F}" vid="{45C1A42C-AF1C-4D03-BBE8-A5ABC4C52C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Accenture Strategy Template</Template>
  <TotalTime>0</TotalTime>
  <Words>185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Wingdings</vt:lpstr>
      <vt:lpstr>Accenture Strategy 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2018-03-06T02:23:19Z</dcterms:created>
  <dcterms:modified xsi:type="dcterms:W3CDTF">2018-03-23T08:40:45Z</dcterms:modified>
</cp:coreProperties>
</file>