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97675" cy="9926638"/>
  <p:custDataLst>
    <p:tags r:id="rId5"/>
  </p:custDataLst>
  <p:defaultTextStyle>
    <a:defPPr>
      <a:defRPr lang="en-US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281" userDrawn="1">
          <p15:clr>
            <a:srgbClr val="A4A3A4"/>
          </p15:clr>
        </p15:guide>
        <p15:guide id="2" pos="3959" userDrawn="1">
          <p15:clr>
            <a:srgbClr val="A4A3A4"/>
          </p15:clr>
        </p15:guide>
        <p15:guide id="3" orient="horz" pos="1412" userDrawn="1">
          <p15:clr>
            <a:srgbClr val="A4A3A4"/>
          </p15:clr>
        </p15:guide>
        <p15:guide id="4" orient="horz" pos="40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43" userDrawn="1">
          <p15:clr>
            <a:srgbClr val="A4A3A4"/>
          </p15:clr>
        </p15:guide>
        <p15:guide id="5" orient="horz" pos="3105" userDrawn="1">
          <p15:clr>
            <a:srgbClr val="A4A3A4"/>
          </p15:clr>
        </p15:guide>
        <p15:guide id="6" orient="horz" pos="3127" userDrawn="1">
          <p15:clr>
            <a:srgbClr val="A4A3A4"/>
          </p15:clr>
        </p15:guide>
        <p15:guide id="7" pos="2121" userDrawn="1">
          <p15:clr>
            <a:srgbClr val="A4A3A4"/>
          </p15:clr>
        </p15:guide>
        <p15:guide id="8" pos="2142" userDrawn="1">
          <p15:clr>
            <a:srgbClr val="A4A3A4"/>
          </p15:clr>
        </p15:guide>
        <p15:guide id="9" pos="2126" userDrawn="1">
          <p15:clr>
            <a:srgbClr val="A4A3A4"/>
          </p15:clr>
        </p15:guide>
        <p15:guide id="11" pos="212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9" name="作成者" initials="A" lastIdx="0" clrIdx="1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5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9DD1"/>
    <a:srgbClr val="DDE9F5"/>
    <a:srgbClr val="4A66AC"/>
    <a:srgbClr val="C9CBE7"/>
    <a:srgbClr val="FFCCCC"/>
    <a:srgbClr val="DEECEF"/>
    <a:srgbClr val="5AA2AE"/>
    <a:srgbClr val="9CC7CE"/>
    <a:srgbClr val="90A2D1"/>
    <a:srgbClr val="DA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94335" autoAdjust="0"/>
  </p:normalViewPr>
  <p:slideViewPr>
    <p:cSldViewPr snapToGrid="0" showGuides="1">
      <p:cViewPr varScale="1">
        <p:scale>
          <a:sx n="115" d="100"/>
          <a:sy n="115" d="100"/>
        </p:scale>
        <p:origin x="1440" y="102"/>
      </p:cViewPr>
      <p:guideLst>
        <p:guide pos="2281"/>
        <p:guide pos="3959"/>
        <p:guide orient="horz" pos="1412"/>
        <p:guide orient="horz" pos="4020"/>
      </p:guideLst>
    </p:cSldViewPr>
  </p:slideViewPr>
  <p:outlineViewPr>
    <p:cViewPr>
      <p:scale>
        <a:sx n="33" d="100"/>
        <a:sy n="33" d="100"/>
      </p:scale>
      <p:origin x="0" y="106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472"/>
    </p:cViewPr>
  </p:sorterViewPr>
  <p:notesViewPr>
    <p:cSldViewPr snapToGrid="0" snapToObjects="1" showGuides="1">
      <p:cViewPr varScale="1">
        <p:scale>
          <a:sx n="52" d="100"/>
          <a:sy n="52" d="100"/>
        </p:scale>
        <p:origin x="-2718" y="-102"/>
      </p:cViewPr>
      <p:guideLst>
        <p:guide orient="horz" pos="3109"/>
        <p:guide pos="2124"/>
        <p:guide orient="horz" pos="3131"/>
        <p:guide pos="2143"/>
        <p:guide orient="horz" pos="3105"/>
        <p:guide orient="horz" pos="3127"/>
        <p:guide pos="2121"/>
        <p:guide pos="2142"/>
        <p:guide pos="2126"/>
        <p:guide pos="212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54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r">
              <a:defRPr sz="1200"/>
            </a:lvl1pPr>
          </a:lstStyle>
          <a:p>
            <a:fld id="{BD8FA3CA-5725-4BA7-A851-72A62AC5A8EE}" type="datetimeFigureOut">
              <a:rPr lang="en-CA" smtClean="0"/>
              <a:pPr/>
              <a:t>2018-03-10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6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54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r">
              <a:defRPr sz="1200"/>
            </a:lvl1pPr>
          </a:lstStyle>
          <a:p>
            <a:fld id="{2F873CA4-7EF9-467F-99BD-6DDCB9451CF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5470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54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r">
              <a:defRPr sz="1200"/>
            </a:lvl1pPr>
          </a:lstStyle>
          <a:p>
            <a:fld id="{C3B58700-9FA2-48CE-AC88-D71D45EB490A}" type="datetimeFigureOut">
              <a:rPr lang="en-US" smtClean="0"/>
              <a:pPr/>
              <a:t>3/10/2018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746125"/>
            <a:ext cx="53848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8" tIns="45923" rIns="91838" bIns="459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7"/>
            <a:ext cx="5438140" cy="4466988"/>
          </a:xfrm>
          <a:prstGeom prst="rect">
            <a:avLst/>
          </a:prstGeom>
        </p:spPr>
        <p:txBody>
          <a:bodyPr vert="horz" lIns="91838" tIns="45923" rIns="91838" bIns="459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6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54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r">
              <a:defRPr sz="1200"/>
            </a:lvl1pPr>
          </a:lstStyle>
          <a:p>
            <a:fld id="{FE9BC4E5-2BC1-4F43-85DD-A1B8F74CB7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4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63E36A1D-64E0-4ED8-B50D-C354796EF97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63E36A1D-64E0-4ED8-B50D-C354796EF9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2787" y="905874"/>
            <a:ext cx="9432001" cy="338544"/>
          </a:xfrm>
          <a:prstGeom prst="rect">
            <a:avLst/>
          </a:prstGeom>
        </p:spPr>
        <p:txBody>
          <a:bodyPr wrap="square" lIns="91429" tIns="45715" rIns="91429" bIns="45715" anchor="t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lvl="0"/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0" y="829676"/>
            <a:ext cx="9900000" cy="0"/>
          </a:xfrm>
          <a:prstGeom prst="line">
            <a:avLst/>
          </a:prstGeom>
          <a:ln w="28575">
            <a:gradFill>
              <a:gsLst>
                <a:gs pos="0">
                  <a:schemeClr val="tx2"/>
                </a:gs>
                <a:gs pos="100000">
                  <a:schemeClr val="bg1"/>
                </a:gs>
                <a:gs pos="78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コンテンツ プレースホルダー 2"/>
          <p:cNvSpPr>
            <a:spLocks noGrp="1"/>
          </p:cNvSpPr>
          <p:nvPr>
            <p:ph idx="10"/>
          </p:nvPr>
        </p:nvSpPr>
        <p:spPr>
          <a:xfrm>
            <a:off x="312787" y="460354"/>
            <a:ext cx="9432001" cy="369322"/>
          </a:xfrm>
          <a:prstGeom prst="rect">
            <a:avLst/>
          </a:prstGeom>
        </p:spPr>
        <p:txBody>
          <a:bodyPr wrap="square" lIns="91429" tIns="45715" rIns="91429" bIns="45715" anchor="b">
            <a:spAutoFit/>
          </a:bodyPr>
          <a:lstStyle>
            <a:lvl1pPr marL="0" indent="0" algn="l" defTabSz="914296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altLang="en-US" sz="1800" b="1" kern="1200" dirty="0">
                <a:solidFill>
                  <a:schemeClr val="tx2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919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2FC0A047-E235-4895-BB7B-7C9E043451F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8578476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2FC0A047-E235-4895-BB7B-7C9E043451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MC_Footer"/>
          <p:cNvSpPr txBox="1">
            <a:spLocks/>
          </p:cNvSpPr>
          <p:nvPr/>
        </p:nvSpPr>
        <p:spPr>
          <a:xfrm>
            <a:off x="25400" y="6605588"/>
            <a:ext cx="3888000" cy="227013"/>
          </a:xfrm>
          <a:prstGeom prst="rect">
            <a:avLst/>
          </a:prstGeom>
        </p:spPr>
        <p:txBody>
          <a:bodyPr lIns="0" tIns="35996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8889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Copyright © 201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Accenture. All rights reserved.</a:t>
            </a:r>
          </a:p>
        </p:txBody>
      </p:sp>
      <p:sp>
        <p:nvSpPr>
          <p:cNvPr id="12" name="Inhaltsplatzhalter 13"/>
          <p:cNvSpPr txBox="1">
            <a:spLocks/>
          </p:cNvSpPr>
          <p:nvPr/>
        </p:nvSpPr>
        <p:spPr>
          <a:xfrm>
            <a:off x="4754632" y="6605588"/>
            <a:ext cx="396739" cy="227013"/>
          </a:xfrm>
          <a:prstGeom prst="rect">
            <a:avLst/>
          </a:prstGeom>
        </p:spPr>
        <p:txBody>
          <a:bodyPr lIns="0" tIns="35996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578BD5-E3A8-4354-91BC-79CE4598B8D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ctr" defTabSz="9142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296" rtl="0" eaLnBrk="1" latinLnBrk="0" hangingPunct="1">
        <a:lnSpc>
          <a:spcPts val="2600"/>
        </a:lnSpc>
        <a:spcBef>
          <a:spcPct val="0"/>
        </a:spcBef>
        <a:buNone/>
        <a:defRPr sz="2600" b="1" kern="1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31749" indent="-231749" algn="l" defTabSz="914296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2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148" indent="-231749" algn="l" defTabSz="914296" rtl="0" eaLnBrk="1" latinLnBrk="0" hangingPunct="1">
        <a:lnSpc>
          <a:spcPct val="100000"/>
        </a:lnSpc>
        <a:spcBef>
          <a:spcPts val="624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–"/>
        <a:defRPr sz="23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688896" indent="-231749" algn="l" defTabSz="914296" rtl="0" eaLnBrk="1" latinLnBrk="0" hangingPunct="1">
        <a:lnSpc>
          <a:spcPct val="100000"/>
        </a:lnSpc>
        <a:spcBef>
          <a:spcPts val="576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20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914296" indent="-225399" algn="l" defTabSz="914296" rtl="0" eaLnBrk="1" latinLnBrk="0" hangingPunct="1">
        <a:lnSpc>
          <a:spcPct val="100000"/>
        </a:lnSpc>
        <a:spcBef>
          <a:spcPts val="528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–"/>
        <a:defRPr sz="18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1146044" indent="-231749" algn="l" defTabSz="914296" rtl="0" eaLnBrk="1" latinLnBrk="0" hangingPunct="1">
        <a:lnSpc>
          <a:spcPct val="100000"/>
        </a:lnSpc>
        <a:spcBef>
          <a:spcPts val="480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16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314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2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5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99EC37-ACD2-46DB-91E6-C05B0C9DE52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8" name="角丸四角形 594">
            <a:extLst>
              <a:ext uri="{FF2B5EF4-FFF2-40B4-BE49-F238E27FC236}">
                <a16:creationId xmlns:a16="http://schemas.microsoft.com/office/drawing/2014/main" id="{14A4BB00-EC6C-404F-9B6C-3504A5522BBC}"/>
              </a:ext>
            </a:extLst>
          </p:cNvPr>
          <p:cNvSpPr/>
          <p:nvPr/>
        </p:nvSpPr>
        <p:spPr>
          <a:xfrm>
            <a:off x="372036" y="1738538"/>
            <a:ext cx="216000" cy="3600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付加価値額の伸び率</a:t>
            </a:r>
          </a:p>
        </p:txBody>
      </p:sp>
      <p:sp>
        <p:nvSpPr>
          <p:cNvPr id="19" name="角丸四角形 595">
            <a:extLst>
              <a:ext uri="{FF2B5EF4-FFF2-40B4-BE49-F238E27FC236}">
                <a16:creationId xmlns:a16="http://schemas.microsoft.com/office/drawing/2014/main" id="{16E6939E-341F-4547-8F34-2C1015445C03}"/>
              </a:ext>
            </a:extLst>
          </p:cNvPr>
          <p:cNvSpPr/>
          <p:nvPr/>
        </p:nvSpPr>
        <p:spPr>
          <a:xfrm>
            <a:off x="714613" y="5432100"/>
            <a:ext cx="3636000" cy="216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従業員数の</a:t>
            </a:r>
            <a:r>
              <a:rPr kumimoji="1" lang="ja-JP" altLang="en-US" sz="1050" dirty="0">
                <a:solidFill>
                  <a:schemeClr val="tx1"/>
                </a:solidFill>
              </a:rPr>
              <a:t>伸び率</a:t>
            </a:r>
          </a:p>
        </p:txBody>
      </p:sp>
      <p:sp>
        <p:nvSpPr>
          <p:cNvPr id="20" name="二等辺三角形 19">
            <a:extLst>
              <a:ext uri="{FF2B5EF4-FFF2-40B4-BE49-F238E27FC236}">
                <a16:creationId xmlns:a16="http://schemas.microsoft.com/office/drawing/2014/main" id="{FC40E253-FF4F-4BDF-8328-942718E7B4EF}"/>
              </a:ext>
            </a:extLst>
          </p:cNvPr>
          <p:cNvSpPr/>
          <p:nvPr/>
        </p:nvSpPr>
        <p:spPr>
          <a:xfrm>
            <a:off x="1065460" y="3511146"/>
            <a:ext cx="1584000" cy="1548000"/>
          </a:xfrm>
          <a:prstGeom prst="triangle">
            <a:avLst>
              <a:gd name="adj" fmla="val 100000"/>
            </a:avLst>
          </a:prstGeom>
          <a:solidFill>
            <a:schemeClr val="accent3">
              <a:lumMod val="20000"/>
              <a:lumOff val="80000"/>
              <a:alpha val="50000"/>
            </a:scheme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DC8FA36B-A225-4AA0-8B79-19CCD04D06F4}"/>
              </a:ext>
            </a:extLst>
          </p:cNvPr>
          <p:cNvSpPr/>
          <p:nvPr/>
        </p:nvSpPr>
        <p:spPr>
          <a:xfrm>
            <a:off x="2649460" y="3511146"/>
            <a:ext cx="1584000" cy="1548000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2" name="二等辺三角形 21">
            <a:extLst>
              <a:ext uri="{FF2B5EF4-FFF2-40B4-BE49-F238E27FC236}">
                <a16:creationId xmlns:a16="http://schemas.microsoft.com/office/drawing/2014/main" id="{C2B10799-9C44-4496-8336-CEB9D225DCC5}"/>
              </a:ext>
            </a:extLst>
          </p:cNvPr>
          <p:cNvSpPr/>
          <p:nvPr/>
        </p:nvSpPr>
        <p:spPr>
          <a:xfrm>
            <a:off x="2649460" y="1963146"/>
            <a:ext cx="1584000" cy="1548000"/>
          </a:xfrm>
          <a:prstGeom prst="triangle">
            <a:avLst>
              <a:gd name="adj" fmla="val 100000"/>
            </a:avLst>
          </a:prstGeom>
          <a:solidFill>
            <a:schemeClr val="accent3">
              <a:lumMod val="20000"/>
              <a:lumOff val="80000"/>
              <a:alpha val="50000"/>
            </a:scheme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3" name="二等辺三角形 22">
            <a:extLst>
              <a:ext uri="{FF2B5EF4-FFF2-40B4-BE49-F238E27FC236}">
                <a16:creationId xmlns:a16="http://schemas.microsoft.com/office/drawing/2014/main" id="{62435A67-0329-47F8-A487-7FD036959171}"/>
              </a:ext>
            </a:extLst>
          </p:cNvPr>
          <p:cNvSpPr/>
          <p:nvPr/>
        </p:nvSpPr>
        <p:spPr>
          <a:xfrm rot="10800000">
            <a:off x="1065459" y="3511146"/>
            <a:ext cx="1584000" cy="1548000"/>
          </a:xfrm>
          <a:prstGeom prst="triangle">
            <a:avLst>
              <a:gd name="adj" fmla="val 100000"/>
            </a:avLst>
          </a:prstGeom>
          <a:solidFill>
            <a:srgbClr val="FFCCCC">
              <a:alpha val="50000"/>
            </a:srgb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C5AE0E2-60F2-4D9B-9C38-552B88169C49}"/>
              </a:ext>
            </a:extLst>
          </p:cNvPr>
          <p:cNvSpPr/>
          <p:nvPr/>
        </p:nvSpPr>
        <p:spPr>
          <a:xfrm>
            <a:off x="1065460" y="1963146"/>
            <a:ext cx="1584000" cy="1548000"/>
          </a:xfrm>
          <a:prstGeom prst="rect">
            <a:avLst/>
          </a:prstGeom>
          <a:solidFill>
            <a:srgbClr val="FFCCCC">
              <a:alpha val="50000"/>
            </a:srgb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5" name="二等辺三角形 24">
            <a:extLst>
              <a:ext uri="{FF2B5EF4-FFF2-40B4-BE49-F238E27FC236}">
                <a16:creationId xmlns:a16="http://schemas.microsoft.com/office/drawing/2014/main" id="{714BFCD1-734A-455F-BF02-61B9151660AE}"/>
              </a:ext>
            </a:extLst>
          </p:cNvPr>
          <p:cNvSpPr/>
          <p:nvPr/>
        </p:nvSpPr>
        <p:spPr>
          <a:xfrm rot="10800000">
            <a:off x="2649460" y="1963146"/>
            <a:ext cx="1584000" cy="1548000"/>
          </a:xfrm>
          <a:prstGeom prst="triangle">
            <a:avLst>
              <a:gd name="adj" fmla="val 100000"/>
            </a:avLst>
          </a:prstGeom>
          <a:solidFill>
            <a:srgbClr val="FFCCCC">
              <a:alpha val="50000"/>
            </a:srgb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6" name="Line 282">
            <a:extLst>
              <a:ext uri="{FF2B5EF4-FFF2-40B4-BE49-F238E27FC236}">
                <a16:creationId xmlns:a16="http://schemas.microsoft.com/office/drawing/2014/main" id="{6660ECA3-FCB0-4511-895C-826C541D4F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49459" y="1674570"/>
            <a:ext cx="0" cy="3600000"/>
          </a:xfrm>
          <a:prstGeom prst="line">
            <a:avLst/>
          </a:prstGeom>
          <a:noFill/>
          <a:ln w="1905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29" name="Line 283">
            <a:extLst>
              <a:ext uri="{FF2B5EF4-FFF2-40B4-BE49-F238E27FC236}">
                <a16:creationId xmlns:a16="http://schemas.microsoft.com/office/drawing/2014/main" id="{D0B771CA-C39B-48E0-8F3A-2F80B9A5B4B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188" y="3511146"/>
            <a:ext cx="3888000" cy="0"/>
          </a:xfrm>
          <a:prstGeom prst="line">
            <a:avLst/>
          </a:prstGeom>
          <a:noFill/>
          <a:ln w="1905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599359A6-FC93-4F62-82D6-863F2C6EE550}"/>
              </a:ext>
            </a:extLst>
          </p:cNvPr>
          <p:cNvSpPr/>
          <p:nvPr/>
        </p:nvSpPr>
        <p:spPr>
          <a:xfrm>
            <a:off x="3055203" y="2070689"/>
            <a:ext cx="216000" cy="216000"/>
          </a:xfrm>
          <a:prstGeom prst="ellipse">
            <a:avLst/>
          </a:prstGeom>
          <a:solidFill>
            <a:srgbClr val="FF7C80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DF140F7E-BB9F-41A2-826C-285EAFB02BA9}"/>
              </a:ext>
            </a:extLst>
          </p:cNvPr>
          <p:cNvSpPr/>
          <p:nvPr/>
        </p:nvSpPr>
        <p:spPr>
          <a:xfrm>
            <a:off x="1768464" y="2437884"/>
            <a:ext cx="216000" cy="216000"/>
          </a:xfrm>
          <a:prstGeom prst="ellipse">
            <a:avLst/>
          </a:prstGeom>
          <a:solidFill>
            <a:srgbClr val="FF7C80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A7DC5261-8552-4FB1-9687-601E4E55F4EF}"/>
              </a:ext>
            </a:extLst>
          </p:cNvPr>
          <p:cNvSpPr/>
          <p:nvPr/>
        </p:nvSpPr>
        <p:spPr>
          <a:xfrm>
            <a:off x="1388682" y="3704421"/>
            <a:ext cx="216000" cy="216000"/>
          </a:xfrm>
          <a:prstGeom prst="ellipse">
            <a:avLst/>
          </a:prstGeom>
          <a:solidFill>
            <a:srgbClr val="FF7C80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FB0976B5-6A25-4541-B0F5-DEB7E6C5EB09}"/>
              </a:ext>
            </a:extLst>
          </p:cNvPr>
          <p:cNvSpPr/>
          <p:nvPr/>
        </p:nvSpPr>
        <p:spPr>
          <a:xfrm>
            <a:off x="3525962" y="2835171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６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A40ACFFB-CF77-4E2D-B957-0910060807B6}"/>
              </a:ext>
            </a:extLst>
          </p:cNvPr>
          <p:cNvSpPr/>
          <p:nvPr/>
        </p:nvSpPr>
        <p:spPr>
          <a:xfrm>
            <a:off x="3353777" y="4053321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５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40" name="楕円 39">
            <a:extLst>
              <a:ext uri="{FF2B5EF4-FFF2-40B4-BE49-F238E27FC236}">
                <a16:creationId xmlns:a16="http://schemas.microsoft.com/office/drawing/2014/main" id="{55879A61-B821-4CE0-A160-1F0A453FEA14}"/>
              </a:ext>
            </a:extLst>
          </p:cNvPr>
          <p:cNvSpPr/>
          <p:nvPr/>
        </p:nvSpPr>
        <p:spPr>
          <a:xfrm>
            <a:off x="1928209" y="4461813"/>
            <a:ext cx="216000" cy="21600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</a:rPr>
              <a:t>４</a:t>
            </a:r>
            <a:endParaRPr kumimoji="1" lang="en-US" altLang="ja-JP" sz="1200" b="1" dirty="0">
              <a:solidFill>
                <a:schemeClr val="bg1"/>
              </a:solidFill>
            </a:endParaRPr>
          </a:p>
        </p:txBody>
      </p:sp>
      <p:sp>
        <p:nvSpPr>
          <p:cNvPr id="322" name="テキスト ボックス 321">
            <a:extLst>
              <a:ext uri="{FF2B5EF4-FFF2-40B4-BE49-F238E27FC236}">
                <a16:creationId xmlns:a16="http://schemas.microsoft.com/office/drawing/2014/main" id="{D1913B0E-03CB-4093-8144-69119EFDBDCA}"/>
              </a:ext>
            </a:extLst>
          </p:cNvPr>
          <p:cNvSpPr txBox="1"/>
          <p:nvPr/>
        </p:nvSpPr>
        <p:spPr>
          <a:xfrm>
            <a:off x="2622029" y="226083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FF7C80"/>
                </a:solidFill>
              </a:rPr>
              <a:t>効率的成長</a:t>
            </a:r>
            <a:endParaRPr kumimoji="1" lang="ja-JP" altLang="en-US" sz="1050" dirty="0">
              <a:solidFill>
                <a:srgbClr val="FF7C80"/>
              </a:solidFill>
            </a:endParaRPr>
          </a:p>
        </p:txBody>
      </p:sp>
      <p:sp>
        <p:nvSpPr>
          <p:cNvPr id="323" name="テキスト ボックス 322">
            <a:extLst>
              <a:ext uri="{FF2B5EF4-FFF2-40B4-BE49-F238E27FC236}">
                <a16:creationId xmlns:a16="http://schemas.microsoft.com/office/drawing/2014/main" id="{3854520C-4439-4A5E-986B-54080F471217}"/>
              </a:ext>
            </a:extLst>
          </p:cNvPr>
          <p:cNvSpPr txBox="1"/>
          <p:nvPr/>
        </p:nvSpPr>
        <p:spPr>
          <a:xfrm>
            <a:off x="1514827" y="2654928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FF7C80"/>
                </a:solidFill>
              </a:rPr>
              <a:t>効率化</a:t>
            </a:r>
            <a:endParaRPr kumimoji="1" lang="ja-JP" altLang="en-US" sz="1050" dirty="0">
              <a:solidFill>
                <a:srgbClr val="FF7C80"/>
              </a:solidFill>
            </a:endParaRPr>
          </a:p>
        </p:txBody>
      </p:sp>
      <p:sp>
        <p:nvSpPr>
          <p:cNvPr id="324" name="テキスト ボックス 323">
            <a:extLst>
              <a:ext uri="{FF2B5EF4-FFF2-40B4-BE49-F238E27FC236}">
                <a16:creationId xmlns:a16="http://schemas.microsoft.com/office/drawing/2014/main" id="{CF26A2FB-65F9-40B3-B65E-3CCDDBFD23C4}"/>
              </a:ext>
            </a:extLst>
          </p:cNvPr>
          <p:cNvSpPr txBox="1"/>
          <p:nvPr/>
        </p:nvSpPr>
        <p:spPr>
          <a:xfrm>
            <a:off x="1764340" y="464535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accent1"/>
                </a:solidFill>
              </a:rPr>
              <a:t>衰退</a:t>
            </a:r>
            <a:endParaRPr kumimoji="1" lang="ja-JP" altLang="en-US" sz="1050" dirty="0">
              <a:solidFill>
                <a:schemeClr val="accent1"/>
              </a:solidFill>
            </a:endParaRPr>
          </a:p>
        </p:txBody>
      </p:sp>
      <p:sp>
        <p:nvSpPr>
          <p:cNvPr id="325" name="テキスト ボックス 324">
            <a:extLst>
              <a:ext uri="{FF2B5EF4-FFF2-40B4-BE49-F238E27FC236}">
                <a16:creationId xmlns:a16="http://schemas.microsoft.com/office/drawing/2014/main" id="{9C798709-99E9-4717-9D43-D7B2F357484B}"/>
              </a:ext>
            </a:extLst>
          </p:cNvPr>
          <p:cNvSpPr txBox="1"/>
          <p:nvPr/>
        </p:nvSpPr>
        <p:spPr>
          <a:xfrm>
            <a:off x="3010370" y="4259834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accent1"/>
                </a:solidFill>
              </a:rPr>
              <a:t>非効率化</a:t>
            </a:r>
            <a:endParaRPr kumimoji="1" lang="ja-JP" altLang="en-US" sz="1050" dirty="0">
              <a:solidFill>
                <a:schemeClr val="accent1"/>
              </a:solidFill>
            </a:endParaRPr>
          </a:p>
        </p:txBody>
      </p:sp>
      <p:sp>
        <p:nvSpPr>
          <p:cNvPr id="326" name="テキスト ボックス 325">
            <a:extLst>
              <a:ext uri="{FF2B5EF4-FFF2-40B4-BE49-F238E27FC236}">
                <a16:creationId xmlns:a16="http://schemas.microsoft.com/office/drawing/2014/main" id="{2FF5503A-EDF3-4EFA-B0E9-7131C0C9E194}"/>
              </a:ext>
            </a:extLst>
          </p:cNvPr>
          <p:cNvSpPr txBox="1"/>
          <p:nvPr/>
        </p:nvSpPr>
        <p:spPr>
          <a:xfrm>
            <a:off x="1224813" y="3947440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rgbClr val="FF7C80"/>
                </a:solidFill>
              </a:rPr>
              <a:t>縮小</a:t>
            </a:r>
            <a:endParaRPr kumimoji="1" lang="en-US" altLang="ja-JP" sz="1400" b="1" dirty="0">
              <a:solidFill>
                <a:srgbClr val="FF7C80"/>
              </a:solidFill>
            </a:endParaRPr>
          </a:p>
        </p:txBody>
      </p:sp>
      <p:sp>
        <p:nvSpPr>
          <p:cNvPr id="327" name="テキスト ボックス 326">
            <a:extLst>
              <a:ext uri="{FF2B5EF4-FFF2-40B4-BE49-F238E27FC236}">
                <a16:creationId xmlns:a16="http://schemas.microsoft.com/office/drawing/2014/main" id="{6B335330-47A4-49FE-A44F-A43EA7B55D44}"/>
              </a:ext>
            </a:extLst>
          </p:cNvPr>
          <p:cNvSpPr txBox="1"/>
          <p:nvPr/>
        </p:nvSpPr>
        <p:spPr>
          <a:xfrm>
            <a:off x="3003021" y="3078205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solidFill>
                  <a:schemeClr val="accent1"/>
                </a:solidFill>
              </a:rPr>
              <a:t>非効率的成長</a:t>
            </a:r>
            <a:endParaRPr kumimoji="1" lang="ja-JP" altLang="en-US" sz="1050" dirty="0">
              <a:solidFill>
                <a:schemeClr val="accent1"/>
              </a:solidFill>
            </a:endParaRPr>
          </a:p>
        </p:txBody>
      </p:sp>
      <p:sp>
        <p:nvSpPr>
          <p:cNvPr id="47" name="角丸四角形 595">
            <a:extLst>
              <a:ext uri="{FF2B5EF4-FFF2-40B4-BE49-F238E27FC236}">
                <a16:creationId xmlns:a16="http://schemas.microsoft.com/office/drawing/2014/main" id="{306792B6-3991-4FF1-A3C0-C73B6353F304}"/>
              </a:ext>
            </a:extLst>
          </p:cNvPr>
          <p:cNvSpPr/>
          <p:nvPr/>
        </p:nvSpPr>
        <p:spPr>
          <a:xfrm>
            <a:off x="4032434" y="1671971"/>
            <a:ext cx="719363" cy="2160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>
                <a:solidFill>
                  <a:schemeClr val="tx1"/>
                </a:solidFill>
              </a:rPr>
              <a:t>45</a:t>
            </a:r>
            <a:r>
              <a:rPr kumimoji="1" lang="ja-JP" altLang="en-US" sz="1050" dirty="0">
                <a:solidFill>
                  <a:schemeClr val="tx1"/>
                </a:solidFill>
              </a:rPr>
              <a:t>度線</a:t>
            </a:r>
          </a:p>
        </p:txBody>
      </p: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DF2D6248-E5AF-4674-943F-4C64E2F91D1A}"/>
              </a:ext>
            </a:extLst>
          </p:cNvPr>
          <p:cNvCxnSpPr>
            <a:cxnSpLocks/>
            <a:stCxn id="23" idx="0"/>
            <a:endCxn id="25" idx="2"/>
          </p:cNvCxnSpPr>
          <p:nvPr/>
        </p:nvCxnSpPr>
        <p:spPr>
          <a:xfrm flipV="1">
            <a:off x="1065459" y="1963146"/>
            <a:ext cx="3168001" cy="3096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182158" y="1078587"/>
            <a:ext cx="51501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1-3-6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 生産性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変化の類型化（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類型）</a:t>
            </a:r>
            <a:endParaRPr lang="ja-JP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A5D674FE-6D3C-4E66-915F-42BCCAE947B0}"/>
              </a:ext>
            </a:extLst>
          </p:cNvPr>
          <p:cNvSpPr/>
          <p:nvPr/>
        </p:nvSpPr>
        <p:spPr>
          <a:xfrm>
            <a:off x="7000065" y="1671971"/>
            <a:ext cx="792000" cy="37849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従業員数の</a:t>
            </a:r>
            <a:r>
              <a:rPr kumimoji="1" lang="ja-JP" altLang="en-US" sz="1050" dirty="0">
                <a:solidFill>
                  <a:schemeClr val="tx1"/>
                </a:solidFill>
              </a:rPr>
              <a:t>伸び率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6C1A6D8-983B-4138-AF7B-479B1178F6DC}"/>
              </a:ext>
            </a:extLst>
          </p:cNvPr>
          <p:cNvSpPr/>
          <p:nvPr/>
        </p:nvSpPr>
        <p:spPr>
          <a:xfrm>
            <a:off x="5049493" y="1671971"/>
            <a:ext cx="1824139" cy="37849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領域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5F7306B-1406-4158-AA1D-1036725AA456}"/>
              </a:ext>
            </a:extLst>
          </p:cNvPr>
          <p:cNvSpPr/>
          <p:nvPr/>
        </p:nvSpPr>
        <p:spPr>
          <a:xfrm>
            <a:off x="7036065" y="2126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増加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42BA563D-BA44-43D2-B98C-480BA83E0297}"/>
              </a:ext>
            </a:extLst>
          </p:cNvPr>
          <p:cNvSpPr/>
          <p:nvPr/>
        </p:nvSpPr>
        <p:spPr>
          <a:xfrm>
            <a:off x="7882498" y="1671971"/>
            <a:ext cx="792000" cy="37849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付加価値額の</a:t>
            </a:r>
            <a:endParaRPr kumimoji="1" lang="en-US" altLang="ja-JP" sz="105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伸び率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FE4C08A0-FFEF-46E7-9C1B-4E87B9C700F5}"/>
              </a:ext>
            </a:extLst>
          </p:cNvPr>
          <p:cNvSpPr/>
          <p:nvPr/>
        </p:nvSpPr>
        <p:spPr>
          <a:xfrm>
            <a:off x="7918498" y="2126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増加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2E46300B-D93D-4441-B5DC-A700BE023E5B}"/>
              </a:ext>
            </a:extLst>
          </p:cNvPr>
          <p:cNvSpPr/>
          <p:nvPr/>
        </p:nvSpPr>
        <p:spPr>
          <a:xfrm>
            <a:off x="5049493" y="2126905"/>
            <a:ext cx="1824139" cy="576000"/>
          </a:xfrm>
          <a:prstGeom prst="rect">
            <a:avLst/>
          </a:prstGeom>
          <a:solidFill>
            <a:srgbClr val="FF7C80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①効率的成長</a:t>
            </a:r>
            <a:endParaRPr kumimoji="1" lang="en-US" altLang="ja-JP" sz="1600" b="1" dirty="0">
              <a:solidFill>
                <a:schemeClr val="bg1"/>
              </a:solidFill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2A177689-D0F2-43CC-9A46-D6B545376BF5}"/>
              </a:ext>
            </a:extLst>
          </p:cNvPr>
          <p:cNvSpPr/>
          <p:nvPr/>
        </p:nvSpPr>
        <p:spPr>
          <a:xfrm>
            <a:off x="7036065" y="2774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減少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608B46A8-2A02-4216-83F6-512AFF14B112}"/>
              </a:ext>
            </a:extLst>
          </p:cNvPr>
          <p:cNvSpPr/>
          <p:nvPr/>
        </p:nvSpPr>
        <p:spPr>
          <a:xfrm>
            <a:off x="7918498" y="2774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増加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AC20412-F6C6-489F-9BCC-0E24479B7BEA}"/>
              </a:ext>
            </a:extLst>
          </p:cNvPr>
          <p:cNvSpPr/>
          <p:nvPr/>
        </p:nvSpPr>
        <p:spPr>
          <a:xfrm>
            <a:off x="8810982" y="2126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向上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9A015B86-8EF5-448B-AEF8-825CA0B73FD3}"/>
              </a:ext>
            </a:extLst>
          </p:cNvPr>
          <p:cNvSpPr/>
          <p:nvPr/>
        </p:nvSpPr>
        <p:spPr>
          <a:xfrm>
            <a:off x="8810982" y="2774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向上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663C4A5D-4758-4F15-8067-A35BD55FE664}"/>
              </a:ext>
            </a:extLst>
          </p:cNvPr>
          <p:cNvSpPr/>
          <p:nvPr/>
        </p:nvSpPr>
        <p:spPr>
          <a:xfrm>
            <a:off x="5049493" y="2774905"/>
            <a:ext cx="1824139" cy="576000"/>
          </a:xfrm>
          <a:prstGeom prst="rect">
            <a:avLst/>
          </a:prstGeom>
          <a:solidFill>
            <a:srgbClr val="FF7C80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②効率化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50D7B7D-BACC-4819-91C1-70CB14E85BCA}"/>
              </a:ext>
            </a:extLst>
          </p:cNvPr>
          <p:cNvSpPr/>
          <p:nvPr/>
        </p:nvSpPr>
        <p:spPr>
          <a:xfrm>
            <a:off x="7036065" y="3422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減少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3E12E6D0-D20A-4178-B6DC-3FAFE2159490}"/>
              </a:ext>
            </a:extLst>
          </p:cNvPr>
          <p:cNvSpPr/>
          <p:nvPr/>
        </p:nvSpPr>
        <p:spPr>
          <a:xfrm>
            <a:off x="7918498" y="3422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減少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90B41244-3B71-4AFB-BBFC-6468CDDD040C}"/>
              </a:ext>
            </a:extLst>
          </p:cNvPr>
          <p:cNvSpPr/>
          <p:nvPr/>
        </p:nvSpPr>
        <p:spPr>
          <a:xfrm>
            <a:off x="8810982" y="3422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向上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AB7A8ECE-81C9-4BFD-AAA4-E8230759B4FE}"/>
              </a:ext>
            </a:extLst>
          </p:cNvPr>
          <p:cNvSpPr/>
          <p:nvPr/>
        </p:nvSpPr>
        <p:spPr>
          <a:xfrm>
            <a:off x="5049493" y="3422905"/>
            <a:ext cx="1824139" cy="576000"/>
          </a:xfrm>
          <a:prstGeom prst="rect">
            <a:avLst/>
          </a:prstGeom>
          <a:solidFill>
            <a:srgbClr val="FF7C80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③縮小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D6792B11-F3C5-4ADE-8E69-65A7E4AFF180}"/>
              </a:ext>
            </a:extLst>
          </p:cNvPr>
          <p:cNvSpPr/>
          <p:nvPr/>
        </p:nvSpPr>
        <p:spPr>
          <a:xfrm>
            <a:off x="7036065" y="4070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減少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750EF0F7-7127-47DC-A692-45CE9D730F3A}"/>
              </a:ext>
            </a:extLst>
          </p:cNvPr>
          <p:cNvSpPr/>
          <p:nvPr/>
        </p:nvSpPr>
        <p:spPr>
          <a:xfrm>
            <a:off x="7918498" y="4070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減少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0176B4E2-33B8-4A97-8372-1772400F93A0}"/>
              </a:ext>
            </a:extLst>
          </p:cNvPr>
          <p:cNvSpPr/>
          <p:nvPr/>
        </p:nvSpPr>
        <p:spPr>
          <a:xfrm>
            <a:off x="8810982" y="4070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低下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D18BB587-8D01-4614-BF3A-4D82DC403889}"/>
              </a:ext>
            </a:extLst>
          </p:cNvPr>
          <p:cNvSpPr/>
          <p:nvPr/>
        </p:nvSpPr>
        <p:spPr>
          <a:xfrm>
            <a:off x="5049493" y="4070905"/>
            <a:ext cx="1824139" cy="576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④衰退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FD4EDA40-D63F-425D-8F8A-E9C0FCC343D4}"/>
              </a:ext>
            </a:extLst>
          </p:cNvPr>
          <p:cNvSpPr/>
          <p:nvPr/>
        </p:nvSpPr>
        <p:spPr>
          <a:xfrm>
            <a:off x="7036065" y="4718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増加</a:t>
            </a: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C83EA47E-908F-4E90-95C5-C423E01E9B28}"/>
              </a:ext>
            </a:extLst>
          </p:cNvPr>
          <p:cNvSpPr/>
          <p:nvPr/>
        </p:nvSpPr>
        <p:spPr>
          <a:xfrm>
            <a:off x="7918498" y="4718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減少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F9FE55B5-6E16-4B0C-8563-3D2ECDE65E5D}"/>
              </a:ext>
            </a:extLst>
          </p:cNvPr>
          <p:cNvSpPr/>
          <p:nvPr/>
        </p:nvSpPr>
        <p:spPr>
          <a:xfrm>
            <a:off x="8810982" y="4718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低下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E2C983C7-400D-45EE-A8D1-2EC419B2E9CF}"/>
              </a:ext>
            </a:extLst>
          </p:cNvPr>
          <p:cNvSpPr/>
          <p:nvPr/>
        </p:nvSpPr>
        <p:spPr>
          <a:xfrm>
            <a:off x="5049493" y="4718905"/>
            <a:ext cx="1824139" cy="576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⑤非効率化</a:t>
            </a: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84E63C1A-5644-4366-B3D9-9108455A34A2}"/>
              </a:ext>
            </a:extLst>
          </p:cNvPr>
          <p:cNvSpPr/>
          <p:nvPr/>
        </p:nvSpPr>
        <p:spPr>
          <a:xfrm>
            <a:off x="7036065" y="5366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増加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D2D87120-86DC-4ACB-BE28-2B218D627CD0}"/>
              </a:ext>
            </a:extLst>
          </p:cNvPr>
          <p:cNvSpPr/>
          <p:nvPr/>
        </p:nvSpPr>
        <p:spPr>
          <a:xfrm>
            <a:off x="7918498" y="5366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増加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E5121FDB-8915-4BE6-B62F-92DD7307DD44}"/>
              </a:ext>
            </a:extLst>
          </p:cNvPr>
          <p:cNvSpPr/>
          <p:nvPr/>
        </p:nvSpPr>
        <p:spPr>
          <a:xfrm>
            <a:off x="8810982" y="5366905"/>
            <a:ext cx="720000" cy="576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低下</a:t>
            </a: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1AA7FF5D-30CB-444A-98FA-B56C95EB041C}"/>
              </a:ext>
            </a:extLst>
          </p:cNvPr>
          <p:cNvSpPr/>
          <p:nvPr/>
        </p:nvSpPr>
        <p:spPr>
          <a:xfrm>
            <a:off x="5049493" y="5366905"/>
            <a:ext cx="1824139" cy="576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⑥非効率的成長</a:t>
            </a: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E6E045F8-AFB9-4CAF-B2C1-3179282B0823}"/>
              </a:ext>
            </a:extLst>
          </p:cNvPr>
          <p:cNvCxnSpPr>
            <a:cxnSpLocks/>
          </p:cNvCxnSpPr>
          <p:nvPr/>
        </p:nvCxnSpPr>
        <p:spPr>
          <a:xfrm>
            <a:off x="5049494" y="2738905"/>
            <a:ext cx="4507437" cy="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C7069D41-A666-4127-99F0-E70E44552754}"/>
              </a:ext>
            </a:extLst>
          </p:cNvPr>
          <p:cNvCxnSpPr/>
          <p:nvPr/>
        </p:nvCxnSpPr>
        <p:spPr>
          <a:xfrm>
            <a:off x="5049495" y="3386905"/>
            <a:ext cx="4507437" cy="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9DABBE7E-9DE3-42F3-B4F2-5D24F37B760A}"/>
              </a:ext>
            </a:extLst>
          </p:cNvPr>
          <p:cNvCxnSpPr/>
          <p:nvPr/>
        </p:nvCxnSpPr>
        <p:spPr>
          <a:xfrm>
            <a:off x="5049495" y="4034905"/>
            <a:ext cx="4507437" cy="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7D402284-9079-49D2-8304-95090AEFD325}"/>
              </a:ext>
            </a:extLst>
          </p:cNvPr>
          <p:cNvCxnSpPr/>
          <p:nvPr/>
        </p:nvCxnSpPr>
        <p:spPr>
          <a:xfrm>
            <a:off x="5049495" y="4682905"/>
            <a:ext cx="4507437" cy="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485AD354-CC34-4467-87A6-622F7A8159A9}"/>
              </a:ext>
            </a:extLst>
          </p:cNvPr>
          <p:cNvCxnSpPr/>
          <p:nvPr/>
        </p:nvCxnSpPr>
        <p:spPr>
          <a:xfrm>
            <a:off x="5049495" y="5330905"/>
            <a:ext cx="4507437" cy="0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3E050B65-578B-4C3D-8BDB-F93A9AD721FA}"/>
              </a:ext>
            </a:extLst>
          </p:cNvPr>
          <p:cNvSpPr/>
          <p:nvPr/>
        </p:nvSpPr>
        <p:spPr>
          <a:xfrm>
            <a:off x="8764931" y="1671971"/>
            <a:ext cx="792000" cy="37849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労働生産性</a:t>
            </a:r>
          </a:p>
        </p:txBody>
      </p:sp>
    </p:spTree>
    <p:extLst>
      <p:ext uri="{BB962C8B-B14F-4D97-AF65-F5344CB8AC3E}">
        <p14:creationId xmlns:p14="http://schemas.microsoft.com/office/powerpoint/2010/main" val="26017285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1"/>
  <p:tag name="THINKCELLPRESENTATIONDONOTDELETE" val="&lt;?xml version=&quot;1.0&quot; encoding=&quot;UTF-16&quot; standalone=&quot;yes&quot;?&gt;&lt;root reqver=&quot;23045&quot;&gt;&lt;version val=&quot;25167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5&quot;&gt;&lt;elem m_fUsage=&quot;2.92518459900000049601E+00&quot;&gt;&lt;m_msothmcolidx val=&quot;0&quot;/&gt;&lt;m_rgb r=&quot;F1&quot; g=&quot;F1&quot; b=&quot;F1&quot;/&gt;&lt;m_nBrightness val=&quot;0&quot;/&gt;&lt;/elem&gt;&lt;elem m_fUsage=&quot;1.91936706995511707774E+00&quot;&gt;&lt;m_msothmcolidx val=&quot;0&quot;/&gt;&lt;m_rgb r=&quot;8E&quot; g=&quot;A5&quot; b=&quot;E1&quot;/&gt;&lt;m_nBrightness val=&quot;0&quot;/&gt;&lt;/elem&gt;&lt;elem m_fUsage=&quot;1.90752991063202359534E+00&quot;&gt;&lt;m_msothmcolidx val=&quot;0&quot;/&gt;&lt;m_rgb r=&quot;B8&quot; g=&quot;D2&quot; b=&quot;E2&quot;/&gt;&lt;m_nBrightness val=&quot;0&quot;/&gt;&lt;/elem&gt;&lt;elem m_fUsage=&quot;1.88073713958349530984E+00&quot;&gt;&lt;m_msothmcolidx val=&quot;0&quot;/&gt;&lt;m_rgb r=&quot;D5&quot; g=&quot;E0&quot; b=&quot;E6&quot;/&gt;&lt;m_nBrightness val=&quot;0&quot;/&gt;&lt;/elem&gt;&lt;elem m_fUsage=&quot;1.05814973700304015836E+00&quot;&gt;&lt;m_msothmcolidx val=&quot;0&quot;/&gt;&lt;m_rgb r=&quot;9E&quot; g=&quot;9E&quot; b=&quot;9E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STER_4x3_Template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  <a:extLst/>
      </a:spPr>
      <a:bodyPr rtlCol="0" anchor="ctr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rtlCol="0" anchor="t">
        <a:spAutoFit/>
      </a:bodyPr>
      <a:lstStyle>
        <a:defPPr algn="ctr">
          <a:defRPr kumimoji="1" sz="1600" dirty="0" smtClean="0">
            <a:solidFill>
              <a:srgbClr val="000000"/>
            </a:solidFill>
            <a:latin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MASTER_4x3_Template.potx</Template>
  <TotalTime>0</TotalTime>
  <Words>80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MASTER_4x3_Template</vt:lpstr>
      <vt:lpstr>think-cell Slide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2018-02-23T04:14:56Z</dcterms:created>
  <dcterms:modified xsi:type="dcterms:W3CDTF">2018-03-09T17:37:03Z</dcterms:modified>
</cp:coreProperties>
</file>