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362" r:id="rId2"/>
  </p:sldIdLst>
  <p:sldSz cx="12801600" cy="9601200" type="A3"/>
  <p:notesSz cx="9866313" cy="14295438"/>
  <p:defaultTextStyle>
    <a:defPPr>
      <a:defRPr lang="ja-JP"/>
    </a:defPPr>
    <a:lvl1pPr marL="0" algn="l" defTabSz="1221913" rtl="0" eaLnBrk="1" latinLnBrk="0" hangingPunct="1">
      <a:defRPr kumimoji="1" sz="2400" kern="1200">
        <a:solidFill>
          <a:schemeClr val="tx1"/>
        </a:solidFill>
        <a:latin typeface="+mn-lt"/>
        <a:ea typeface="+mn-ea"/>
        <a:cs typeface="+mn-cs"/>
      </a:defRPr>
    </a:lvl1pPr>
    <a:lvl2pPr marL="610956" algn="l" defTabSz="1221913" rtl="0" eaLnBrk="1" latinLnBrk="0" hangingPunct="1">
      <a:defRPr kumimoji="1" sz="2400" kern="1200">
        <a:solidFill>
          <a:schemeClr val="tx1"/>
        </a:solidFill>
        <a:latin typeface="+mn-lt"/>
        <a:ea typeface="+mn-ea"/>
        <a:cs typeface="+mn-cs"/>
      </a:defRPr>
    </a:lvl2pPr>
    <a:lvl3pPr marL="1221913" algn="l" defTabSz="1221913" rtl="0" eaLnBrk="1" latinLnBrk="0" hangingPunct="1">
      <a:defRPr kumimoji="1" sz="2400" kern="1200">
        <a:solidFill>
          <a:schemeClr val="tx1"/>
        </a:solidFill>
        <a:latin typeface="+mn-lt"/>
        <a:ea typeface="+mn-ea"/>
        <a:cs typeface="+mn-cs"/>
      </a:defRPr>
    </a:lvl3pPr>
    <a:lvl4pPr marL="1832869" algn="l" defTabSz="1221913" rtl="0" eaLnBrk="1" latinLnBrk="0" hangingPunct="1">
      <a:defRPr kumimoji="1" sz="2400" kern="1200">
        <a:solidFill>
          <a:schemeClr val="tx1"/>
        </a:solidFill>
        <a:latin typeface="+mn-lt"/>
        <a:ea typeface="+mn-ea"/>
        <a:cs typeface="+mn-cs"/>
      </a:defRPr>
    </a:lvl4pPr>
    <a:lvl5pPr marL="2443825" algn="l" defTabSz="1221913" rtl="0" eaLnBrk="1" latinLnBrk="0" hangingPunct="1">
      <a:defRPr kumimoji="1" sz="2400" kern="1200">
        <a:solidFill>
          <a:schemeClr val="tx1"/>
        </a:solidFill>
        <a:latin typeface="+mn-lt"/>
        <a:ea typeface="+mn-ea"/>
        <a:cs typeface="+mn-cs"/>
      </a:defRPr>
    </a:lvl5pPr>
    <a:lvl6pPr marL="3054782" algn="l" defTabSz="1221913" rtl="0" eaLnBrk="1" latinLnBrk="0" hangingPunct="1">
      <a:defRPr kumimoji="1" sz="2400" kern="1200">
        <a:solidFill>
          <a:schemeClr val="tx1"/>
        </a:solidFill>
        <a:latin typeface="+mn-lt"/>
        <a:ea typeface="+mn-ea"/>
        <a:cs typeface="+mn-cs"/>
      </a:defRPr>
    </a:lvl6pPr>
    <a:lvl7pPr marL="3665738" algn="l" defTabSz="1221913" rtl="0" eaLnBrk="1" latinLnBrk="0" hangingPunct="1">
      <a:defRPr kumimoji="1" sz="2400" kern="1200">
        <a:solidFill>
          <a:schemeClr val="tx1"/>
        </a:solidFill>
        <a:latin typeface="+mn-lt"/>
        <a:ea typeface="+mn-ea"/>
        <a:cs typeface="+mn-cs"/>
      </a:defRPr>
    </a:lvl7pPr>
    <a:lvl8pPr marL="4276695" algn="l" defTabSz="1221913" rtl="0" eaLnBrk="1" latinLnBrk="0" hangingPunct="1">
      <a:defRPr kumimoji="1" sz="2400" kern="1200">
        <a:solidFill>
          <a:schemeClr val="tx1"/>
        </a:solidFill>
        <a:latin typeface="+mn-lt"/>
        <a:ea typeface="+mn-ea"/>
        <a:cs typeface="+mn-cs"/>
      </a:defRPr>
    </a:lvl8pPr>
    <a:lvl9pPr marL="4887651" algn="l" defTabSz="1221913" rtl="0" eaLnBrk="1" latinLnBrk="0" hangingPunct="1">
      <a:defRPr kumimoji="1"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8D0"/>
    <a:srgbClr val="0D28F3"/>
    <a:srgbClr val="99D6EC"/>
    <a:srgbClr val="0A20C0"/>
    <a:srgbClr val="0064C8"/>
    <a:srgbClr val="FF5A00"/>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62" autoAdjust="0"/>
    <p:restoredTop sz="94647" autoAdjust="0"/>
  </p:normalViewPr>
  <p:slideViewPr>
    <p:cSldViewPr>
      <p:cViewPr>
        <p:scale>
          <a:sx n="60" d="100"/>
          <a:sy n="60" d="100"/>
        </p:scale>
        <p:origin x="-1134" y="552"/>
      </p:cViewPr>
      <p:guideLst>
        <p:guide orient="horz" pos="580"/>
        <p:guide pos="163"/>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4503"/>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0"/>
            <a:ext cx="4275403" cy="714772"/>
          </a:xfrm>
          <a:prstGeom prst="rect">
            <a:avLst/>
          </a:prstGeom>
        </p:spPr>
        <p:txBody>
          <a:bodyPr vert="horz" lIns="132979" tIns="66488" rIns="132979" bIns="66488" rtlCol="0"/>
          <a:lstStyle>
            <a:lvl1pPr algn="l">
              <a:defRPr sz="1700"/>
            </a:lvl1pPr>
          </a:lstStyle>
          <a:p>
            <a:endParaRPr kumimoji="1" lang="ja-JP" altLang="en-US"/>
          </a:p>
        </p:txBody>
      </p:sp>
      <p:sp>
        <p:nvSpPr>
          <p:cNvPr id="3" name="日付プレースホルダー 2"/>
          <p:cNvSpPr>
            <a:spLocks noGrp="1"/>
          </p:cNvSpPr>
          <p:nvPr>
            <p:ph type="dt" sz="quarter" idx="1"/>
          </p:nvPr>
        </p:nvSpPr>
        <p:spPr>
          <a:xfrm>
            <a:off x="5588643" y="0"/>
            <a:ext cx="4275403" cy="714772"/>
          </a:xfrm>
          <a:prstGeom prst="rect">
            <a:avLst/>
          </a:prstGeom>
        </p:spPr>
        <p:txBody>
          <a:bodyPr vert="horz" lIns="132979" tIns="66488" rIns="132979" bIns="66488" rtlCol="0"/>
          <a:lstStyle>
            <a:lvl1pPr algn="r">
              <a:defRPr sz="1700"/>
            </a:lvl1pPr>
          </a:lstStyle>
          <a:p>
            <a:r>
              <a:rPr lang="ja-JP" altLang="en-US" sz="20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17" y="13578185"/>
            <a:ext cx="4275403" cy="714772"/>
          </a:xfrm>
          <a:prstGeom prst="rect">
            <a:avLst/>
          </a:prstGeom>
        </p:spPr>
        <p:txBody>
          <a:bodyPr vert="horz" lIns="132979" tIns="66488" rIns="132979" bIns="66488" rtlCol="0" anchor="b"/>
          <a:lstStyle>
            <a:lvl1pPr algn="l">
              <a:defRPr sz="1700"/>
            </a:lvl1pPr>
          </a:lstStyle>
          <a:p>
            <a:endParaRPr kumimoji="1" lang="ja-JP" altLang="en-US"/>
          </a:p>
        </p:txBody>
      </p:sp>
      <p:sp>
        <p:nvSpPr>
          <p:cNvPr id="5" name="スライド番号プレースホルダー 4"/>
          <p:cNvSpPr>
            <a:spLocks noGrp="1"/>
          </p:cNvSpPr>
          <p:nvPr>
            <p:ph type="sldNum" sz="quarter" idx="3"/>
          </p:nvPr>
        </p:nvSpPr>
        <p:spPr>
          <a:xfrm>
            <a:off x="5588643" y="13578185"/>
            <a:ext cx="4275403" cy="714772"/>
          </a:xfrm>
          <a:prstGeom prst="rect">
            <a:avLst/>
          </a:prstGeom>
        </p:spPr>
        <p:txBody>
          <a:bodyPr vert="horz" lIns="132979" tIns="66488" rIns="132979" bIns="66488" rtlCol="0" anchor="b"/>
          <a:lstStyle>
            <a:lvl1pPr algn="r">
              <a:defRPr sz="17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7" y="0"/>
            <a:ext cx="4275403" cy="714772"/>
          </a:xfrm>
          <a:prstGeom prst="rect">
            <a:avLst/>
          </a:prstGeom>
        </p:spPr>
        <p:txBody>
          <a:bodyPr vert="horz" lIns="132979" tIns="66488" rIns="132979" bIns="66488" rtlCol="0"/>
          <a:lstStyle>
            <a:lvl1pPr algn="l">
              <a:defRPr sz="1700"/>
            </a:lvl1pPr>
          </a:lstStyle>
          <a:p>
            <a:endParaRPr kumimoji="1" lang="ja-JP" altLang="en-US"/>
          </a:p>
        </p:txBody>
      </p:sp>
      <p:sp>
        <p:nvSpPr>
          <p:cNvPr id="3" name="日付プレースホルダー 2"/>
          <p:cNvSpPr>
            <a:spLocks noGrp="1"/>
          </p:cNvSpPr>
          <p:nvPr>
            <p:ph type="dt" idx="1"/>
          </p:nvPr>
        </p:nvSpPr>
        <p:spPr>
          <a:xfrm>
            <a:off x="5588643" y="0"/>
            <a:ext cx="4275403" cy="714772"/>
          </a:xfrm>
          <a:prstGeom prst="rect">
            <a:avLst/>
          </a:prstGeom>
        </p:spPr>
        <p:txBody>
          <a:bodyPr vert="horz" lIns="132979" tIns="66488" rIns="132979" bIns="66488" rtlCol="0"/>
          <a:lstStyle>
            <a:lvl1pPr algn="r">
              <a:defRPr sz="20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1357313" y="1071563"/>
            <a:ext cx="7151687" cy="5362575"/>
          </a:xfrm>
          <a:prstGeom prst="rect">
            <a:avLst/>
          </a:prstGeom>
          <a:noFill/>
          <a:ln w="12700">
            <a:solidFill>
              <a:prstClr val="black"/>
            </a:solidFill>
          </a:ln>
        </p:spPr>
        <p:txBody>
          <a:bodyPr vert="horz" lIns="132979" tIns="66488" rIns="132979" bIns="66488" rtlCol="0" anchor="ctr"/>
          <a:lstStyle/>
          <a:p>
            <a:endParaRPr lang="ja-JP" altLang="en-US"/>
          </a:p>
        </p:txBody>
      </p:sp>
      <p:sp>
        <p:nvSpPr>
          <p:cNvPr id="5" name="ノート プレースホルダー 4"/>
          <p:cNvSpPr>
            <a:spLocks noGrp="1"/>
          </p:cNvSpPr>
          <p:nvPr>
            <p:ph type="body" sz="quarter" idx="3"/>
          </p:nvPr>
        </p:nvSpPr>
        <p:spPr>
          <a:xfrm>
            <a:off x="986632" y="6790350"/>
            <a:ext cx="7893050" cy="6432947"/>
          </a:xfrm>
          <a:prstGeom prst="rect">
            <a:avLst/>
          </a:prstGeom>
        </p:spPr>
        <p:txBody>
          <a:bodyPr vert="horz" lIns="132979" tIns="66488" rIns="132979" bIns="6648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7" y="13578185"/>
            <a:ext cx="4275403" cy="714772"/>
          </a:xfrm>
          <a:prstGeom prst="rect">
            <a:avLst/>
          </a:prstGeom>
        </p:spPr>
        <p:txBody>
          <a:bodyPr vert="horz" lIns="132979" tIns="66488" rIns="132979" bIns="66488"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588643" y="13578185"/>
            <a:ext cx="4275403" cy="714772"/>
          </a:xfrm>
          <a:prstGeom prst="rect">
            <a:avLst/>
          </a:prstGeom>
        </p:spPr>
        <p:txBody>
          <a:bodyPr vert="horz" lIns="132979" tIns="66488" rIns="132979" bIns="66488" rtlCol="0" anchor="b"/>
          <a:lstStyle>
            <a:lvl1pPr algn="r">
              <a:defRPr sz="17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1221913" rtl="0" eaLnBrk="1" latinLnBrk="0" hangingPunct="1">
      <a:defRPr kumimoji="1" sz="1600" kern="1200">
        <a:solidFill>
          <a:schemeClr val="tx1"/>
        </a:solidFill>
        <a:latin typeface="+mn-lt"/>
        <a:ea typeface="+mn-ea"/>
        <a:cs typeface="+mn-cs"/>
      </a:defRPr>
    </a:lvl1pPr>
    <a:lvl2pPr marL="610956" algn="l" defTabSz="1221913" rtl="0" eaLnBrk="1" latinLnBrk="0" hangingPunct="1">
      <a:defRPr kumimoji="1" sz="1600" kern="1200">
        <a:solidFill>
          <a:schemeClr val="tx1"/>
        </a:solidFill>
        <a:latin typeface="+mn-lt"/>
        <a:ea typeface="+mn-ea"/>
        <a:cs typeface="+mn-cs"/>
      </a:defRPr>
    </a:lvl2pPr>
    <a:lvl3pPr marL="1221913" algn="l" defTabSz="1221913" rtl="0" eaLnBrk="1" latinLnBrk="0" hangingPunct="1">
      <a:defRPr kumimoji="1" sz="1600" kern="1200">
        <a:solidFill>
          <a:schemeClr val="tx1"/>
        </a:solidFill>
        <a:latin typeface="+mn-lt"/>
        <a:ea typeface="+mn-ea"/>
        <a:cs typeface="+mn-cs"/>
      </a:defRPr>
    </a:lvl3pPr>
    <a:lvl4pPr marL="1832869" algn="l" defTabSz="1221913" rtl="0" eaLnBrk="1" latinLnBrk="0" hangingPunct="1">
      <a:defRPr kumimoji="1" sz="1600" kern="1200">
        <a:solidFill>
          <a:schemeClr val="tx1"/>
        </a:solidFill>
        <a:latin typeface="+mn-lt"/>
        <a:ea typeface="+mn-ea"/>
        <a:cs typeface="+mn-cs"/>
      </a:defRPr>
    </a:lvl4pPr>
    <a:lvl5pPr marL="2443825" algn="l" defTabSz="1221913" rtl="0" eaLnBrk="1" latinLnBrk="0" hangingPunct="1">
      <a:defRPr kumimoji="1" sz="1600" kern="1200">
        <a:solidFill>
          <a:schemeClr val="tx1"/>
        </a:solidFill>
        <a:latin typeface="+mn-lt"/>
        <a:ea typeface="+mn-ea"/>
        <a:cs typeface="+mn-cs"/>
      </a:defRPr>
    </a:lvl5pPr>
    <a:lvl6pPr marL="3054782" algn="l" defTabSz="1221913" rtl="0" eaLnBrk="1" latinLnBrk="0" hangingPunct="1">
      <a:defRPr kumimoji="1" sz="1600" kern="1200">
        <a:solidFill>
          <a:schemeClr val="tx1"/>
        </a:solidFill>
        <a:latin typeface="+mn-lt"/>
        <a:ea typeface="+mn-ea"/>
        <a:cs typeface="+mn-cs"/>
      </a:defRPr>
    </a:lvl6pPr>
    <a:lvl7pPr marL="3665738" algn="l" defTabSz="1221913" rtl="0" eaLnBrk="1" latinLnBrk="0" hangingPunct="1">
      <a:defRPr kumimoji="1" sz="1600" kern="1200">
        <a:solidFill>
          <a:schemeClr val="tx1"/>
        </a:solidFill>
        <a:latin typeface="+mn-lt"/>
        <a:ea typeface="+mn-ea"/>
        <a:cs typeface="+mn-cs"/>
      </a:defRPr>
    </a:lvl7pPr>
    <a:lvl8pPr marL="4276695" algn="l" defTabSz="1221913" rtl="0" eaLnBrk="1" latinLnBrk="0" hangingPunct="1">
      <a:defRPr kumimoji="1" sz="1600" kern="1200">
        <a:solidFill>
          <a:schemeClr val="tx1"/>
        </a:solidFill>
        <a:latin typeface="+mn-lt"/>
        <a:ea typeface="+mn-ea"/>
        <a:cs typeface="+mn-cs"/>
      </a:defRPr>
    </a:lvl8pPr>
    <a:lvl9pPr marL="4887651" algn="l" defTabSz="1221913" rtl="0" eaLnBrk="1" latinLnBrk="0" hangingPunct="1">
      <a:defRPr kumimoji="1"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3623816"/>
            <a:ext cx="1088136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48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920240" y="6514392"/>
            <a:ext cx="896112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32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a:xfrm>
            <a:off x="-13821" y="9128366"/>
            <a:ext cx="2987040" cy="511175"/>
          </a:xfrm>
          <a:prstGeom prst="rect">
            <a:avLst/>
          </a:prstGeom>
        </p:spPr>
        <p:txBody>
          <a:bodyPr lIns="122191" tIns="61096" rIns="122191" bIns="61096"/>
          <a:lstStyle/>
          <a:p>
            <a:fld id="{45763398-942E-46AA-8560-8FFC6E5725BE}" type="datetime1">
              <a:rPr kumimoji="1" lang="ja-JP" altLang="en-US" smtClean="0"/>
              <a:t>2017/3/22</a:t>
            </a:fld>
            <a:endParaRPr kumimoji="1" lang="ja-JP" altLang="en-US"/>
          </a:p>
        </p:txBody>
      </p:sp>
      <p:sp>
        <p:nvSpPr>
          <p:cNvPr id="5" name="フッター プレースホルダー 4"/>
          <p:cNvSpPr>
            <a:spLocks noGrp="1"/>
          </p:cNvSpPr>
          <p:nvPr>
            <p:ph type="ftr" sz="quarter" idx="11"/>
          </p:nvPr>
        </p:nvSpPr>
        <p:spPr>
          <a:xfrm>
            <a:off x="4384576" y="9135485"/>
            <a:ext cx="4053840" cy="511175"/>
          </a:xfrm>
          <a:prstGeom prst="rect">
            <a:avLst/>
          </a:prstGeom>
        </p:spPr>
        <p:txBody>
          <a:bodyPr lIns="122191" tIns="61096" rIns="122191" bIns="61096"/>
          <a:lstStyle/>
          <a:p>
            <a:endParaRPr kumimoji="1" lang="ja-JP" altLang="en-US"/>
          </a:p>
        </p:txBody>
      </p:sp>
      <p:sp>
        <p:nvSpPr>
          <p:cNvPr id="6" name="スライド番号プレースホルダー 5"/>
          <p:cNvSpPr>
            <a:spLocks noGrp="1"/>
          </p:cNvSpPr>
          <p:nvPr>
            <p:ph type="sldNum" sz="quarter" idx="12"/>
          </p:nvPr>
        </p:nvSpPr>
        <p:spPr>
          <a:xfrm>
            <a:off x="9828381" y="9135485"/>
            <a:ext cx="2987040" cy="511175"/>
          </a:xfrm>
          <a:prstGeom prst="rect">
            <a:avLst/>
          </a:prstGeom>
        </p:spPr>
        <p:txBody>
          <a:bodyPr lIns="122191" tIns="61096" rIns="122191" bIns="61096"/>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800754" y="2129105"/>
            <a:ext cx="9594079" cy="862049"/>
          </a:xfrm>
          <a:prstGeom prst="rect">
            <a:avLst/>
          </a:prstGeom>
        </p:spPr>
        <p:txBody>
          <a:bodyPr wrap="square" lIns="122191" tIns="61096" rIns="122191" bIns="61096" anchor="t" anchorCtr="0">
            <a:spAutoFit/>
          </a:bodyPr>
          <a:lstStyle>
            <a:lvl1pPr algn="l">
              <a:defRPr lang="ja-JP" altLang="en-US" sz="48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a:xfrm>
            <a:off x="-13821" y="9128366"/>
            <a:ext cx="2987040" cy="511175"/>
          </a:xfrm>
          <a:prstGeom prst="rect">
            <a:avLst/>
          </a:prstGeom>
        </p:spPr>
        <p:txBody>
          <a:bodyPr lIns="122191" tIns="61096" rIns="122191" bIns="61096"/>
          <a:lstStyle/>
          <a:p>
            <a:fld id="{FB6A5C76-802F-4126-A426-104F55805C36}" type="datetime1">
              <a:rPr kumimoji="1" lang="ja-JP" altLang="en-US" smtClean="0"/>
              <a:t>2017/3/22</a:t>
            </a:fld>
            <a:endParaRPr kumimoji="1" lang="ja-JP" altLang="en-US"/>
          </a:p>
        </p:txBody>
      </p:sp>
      <p:sp>
        <p:nvSpPr>
          <p:cNvPr id="5" name="フッター プレースホルダー 4"/>
          <p:cNvSpPr>
            <a:spLocks noGrp="1"/>
          </p:cNvSpPr>
          <p:nvPr>
            <p:ph type="ftr" sz="quarter" idx="11"/>
          </p:nvPr>
        </p:nvSpPr>
        <p:spPr>
          <a:xfrm>
            <a:off x="4384576" y="9135485"/>
            <a:ext cx="4053840" cy="511175"/>
          </a:xfrm>
          <a:prstGeom prst="rect">
            <a:avLst/>
          </a:prstGeom>
        </p:spPr>
        <p:txBody>
          <a:bodyPr lIns="122191" tIns="61096" rIns="122191" bIns="61096"/>
          <a:lstStyle/>
          <a:p>
            <a:endParaRPr kumimoji="1" lang="ja-JP" altLang="en-US"/>
          </a:p>
        </p:txBody>
      </p:sp>
      <p:sp>
        <p:nvSpPr>
          <p:cNvPr id="6" name="スライド番号プレースホルダー 5"/>
          <p:cNvSpPr>
            <a:spLocks noGrp="1"/>
          </p:cNvSpPr>
          <p:nvPr>
            <p:ph type="sldNum" sz="quarter" idx="12"/>
          </p:nvPr>
        </p:nvSpPr>
        <p:spPr>
          <a:xfrm>
            <a:off x="9828381" y="9135485"/>
            <a:ext cx="2987040" cy="511175"/>
          </a:xfrm>
          <a:prstGeom prst="rect">
            <a:avLst/>
          </a:prstGeom>
        </p:spPr>
        <p:txBody>
          <a:bodyPr lIns="122191" tIns="61096" rIns="122191" bIns="61096"/>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a:xfrm>
            <a:off x="-13821" y="9128366"/>
            <a:ext cx="2987040" cy="511175"/>
          </a:xfrm>
          <a:prstGeom prst="rect">
            <a:avLst/>
          </a:prstGeom>
        </p:spPr>
        <p:txBody>
          <a:bodyPr lIns="122191" tIns="61096" rIns="122191" bIns="61096"/>
          <a:lstStyle/>
          <a:p>
            <a:fld id="{B6D3D2A6-EE74-4A36-B5FB-2A9D99286F6C}" type="datetime1">
              <a:rPr kumimoji="1" lang="ja-JP" altLang="en-US" smtClean="0"/>
              <a:t>2017/3/22</a:t>
            </a:fld>
            <a:endParaRPr kumimoji="1" lang="ja-JP" altLang="en-US"/>
          </a:p>
        </p:txBody>
      </p:sp>
      <p:sp>
        <p:nvSpPr>
          <p:cNvPr id="4" name="フッター プレースホルダー 3"/>
          <p:cNvSpPr>
            <a:spLocks noGrp="1"/>
          </p:cNvSpPr>
          <p:nvPr>
            <p:ph type="ftr" sz="quarter" idx="11"/>
          </p:nvPr>
        </p:nvSpPr>
        <p:spPr>
          <a:xfrm>
            <a:off x="4384576" y="9135485"/>
            <a:ext cx="4053840" cy="511175"/>
          </a:xfrm>
          <a:prstGeom prst="rect">
            <a:avLst/>
          </a:prstGeom>
        </p:spPr>
        <p:txBody>
          <a:bodyPr lIns="122191" tIns="61096" rIns="122191" bIns="61096"/>
          <a:lstStyle/>
          <a:p>
            <a:endParaRPr kumimoji="1" lang="ja-JP" altLang="en-US"/>
          </a:p>
        </p:txBody>
      </p:sp>
      <p:sp>
        <p:nvSpPr>
          <p:cNvPr id="5" name="スライド番号プレースホルダー 4"/>
          <p:cNvSpPr>
            <a:spLocks noGrp="1"/>
          </p:cNvSpPr>
          <p:nvPr>
            <p:ph type="sldNum" sz="quarter" idx="12"/>
          </p:nvPr>
        </p:nvSpPr>
        <p:spPr>
          <a:xfrm>
            <a:off x="9828381" y="9135485"/>
            <a:ext cx="2987040" cy="511175"/>
          </a:xfrm>
          <a:prstGeom prst="rect">
            <a:avLst/>
          </a:prstGeom>
        </p:spPr>
        <p:txBody>
          <a:bodyPr lIns="122191" tIns="61096" rIns="122191" bIns="61096"/>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59072" y="264097"/>
            <a:ext cx="12284035" cy="615828"/>
          </a:xfrm>
          <a:prstGeom prst="rect">
            <a:avLst/>
          </a:prstGeom>
        </p:spPr>
        <p:txBody>
          <a:bodyPr wrap="square" lIns="122191" tIns="61096" rIns="122191" bIns="61096">
            <a:spAutoFit/>
          </a:bodyPr>
          <a:lstStyle>
            <a:lvl1pPr algn="l">
              <a:defRPr lang="ja-JP" altLang="en-US" sz="32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59488" y="8833049"/>
            <a:ext cx="12143456" cy="215444"/>
          </a:xfrm>
          <a:prstGeom prst="rect">
            <a:avLst/>
          </a:prstGeom>
          <a:noFill/>
        </p:spPr>
        <p:txBody>
          <a:bodyPr wrap="squar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59488" y="4346950"/>
            <a:ext cx="2502288" cy="415498"/>
          </a:xfrm>
          <a:prstGeom prst="rect">
            <a:avLst/>
          </a:prstGeom>
          <a:noFill/>
        </p:spPr>
        <p:txBody>
          <a:bodyPr wrap="none" lIns="0" tIns="0" rIns="0" bIns="0">
            <a:spAutoFit/>
          </a:bodyPr>
          <a:lstStyle>
            <a:lvl1pPr marL="0" indent="0">
              <a:spcBef>
                <a:spcPts val="0"/>
              </a:spcBef>
              <a:spcAft>
                <a:spcPts val="0"/>
              </a:spcAft>
              <a:buNone/>
              <a:defRPr sz="27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59071" y="5277013"/>
            <a:ext cx="1760097" cy="292388"/>
          </a:xfrm>
          <a:prstGeom prst="rect">
            <a:avLst/>
          </a:prstGeom>
          <a:noFill/>
        </p:spPr>
        <p:txBody>
          <a:bodyPr wrap="none" lIns="0" tIns="0" rIns="0" bIns="0">
            <a:spAutoFit/>
          </a:bodyPr>
          <a:lstStyle>
            <a:lvl1pPr marL="0" indent="0">
              <a:spcBef>
                <a:spcPts val="0"/>
              </a:spcBef>
              <a:spcAft>
                <a:spcPts val="0"/>
              </a:spcAft>
              <a:buNone/>
              <a:defRPr sz="19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59072" y="6111146"/>
            <a:ext cx="1473160" cy="215444"/>
          </a:xfrm>
          <a:prstGeom prst="rect">
            <a:avLst/>
          </a:prstGeo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58495" y="1070587"/>
            <a:ext cx="12284612" cy="706957"/>
          </a:xfrm>
          <a:prstGeom prst="rect">
            <a:avLst/>
          </a:prstGeom>
          <a:solidFill>
            <a:srgbClr val="99D6EC"/>
          </a:solidFill>
          <a:ln>
            <a:noFill/>
          </a:ln>
        </p:spPr>
        <p:txBody>
          <a:bodyPr vert="horz" wrap="square" lIns="288641" tIns="144320" rIns="288641" bIns="144320" rtlCol="0" anchor="t" anchorCtr="0">
            <a:spAutoFit/>
          </a:bodyPr>
          <a:lstStyle>
            <a:lvl1pPr>
              <a:defRPr lang="ja-JP" altLang="en-US" sz="2700" dirty="0">
                <a:latin typeface="Meiryo UI" panose="020B0604030504040204" pitchFamily="50" charset="-128"/>
                <a:ea typeface="Meiryo UI" panose="020B0604030504040204" pitchFamily="50" charset="-128"/>
                <a:cs typeface="Meiryo UI" panose="020B0604030504040204" pitchFamily="50" charset="-128"/>
              </a:defRPr>
            </a:lvl1pPr>
          </a:lstStyle>
          <a:p>
            <a:pPr marL="343663" lvl="0" indent="-343663">
              <a:spcBef>
                <a:spcPts val="802"/>
              </a:spcBef>
              <a:spcAft>
                <a:spcPts val="802"/>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dt="0"/>
  <p:txStyles>
    <p:titleStyle>
      <a:lvl1pPr algn="l" defTabSz="1221913" rtl="0" eaLnBrk="1" latinLnBrk="0" hangingPunct="1">
        <a:spcBef>
          <a:spcPct val="0"/>
        </a:spcBef>
        <a:buNone/>
        <a:defRPr kumimoji="1" sz="32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458217" indent="-458217" algn="l" defTabSz="1221913" rtl="0" eaLnBrk="1" latinLnBrk="0" hangingPunct="1">
        <a:spcBef>
          <a:spcPts val="802"/>
        </a:spcBef>
        <a:spcAft>
          <a:spcPts val="802"/>
        </a:spcAft>
        <a:buClr>
          <a:srgbClr val="002060"/>
        </a:buClr>
        <a:buFont typeface="Wingdings" panose="05000000000000000000" pitchFamily="2" charset="2"/>
        <a:buChar char="l"/>
        <a:defRPr kumimoji="1" sz="27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992804" indent="-381848" algn="l" defTabSz="1221913" rtl="0" eaLnBrk="1" latinLnBrk="0" hangingPunct="1">
        <a:spcBef>
          <a:spcPts val="802"/>
        </a:spcBef>
        <a:spcAft>
          <a:spcPts val="802"/>
        </a:spcAft>
        <a:buFont typeface="Arial" pitchFamily="34" charset="0"/>
        <a:buChar char="–"/>
        <a:defRPr kumimoji="1" sz="19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527391" indent="-305478" algn="l" defTabSz="1221913" rtl="0" eaLnBrk="1" latinLnBrk="0" hangingPunct="1">
        <a:spcBef>
          <a:spcPts val="802"/>
        </a:spcBef>
        <a:spcAft>
          <a:spcPts val="802"/>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2138347" indent="-305478" algn="l" defTabSz="1221913" rtl="0" eaLnBrk="1" latinLnBrk="0" hangingPunct="1">
        <a:spcBef>
          <a:spcPct val="20000"/>
        </a:spcBef>
        <a:buFont typeface="Arial" pitchFamily="34" charset="0"/>
        <a:buChar char="–"/>
        <a:defRPr kumimoji="1" sz="27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749304" indent="-305478" algn="l" defTabSz="1221913" rtl="0" eaLnBrk="1" latinLnBrk="0" hangingPunct="1">
        <a:spcBef>
          <a:spcPct val="20000"/>
        </a:spcBef>
        <a:buFont typeface="Arial" pitchFamily="34" charset="0"/>
        <a:buChar char="»"/>
        <a:defRPr kumimoji="1" sz="27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3360260" indent="-305478" algn="l" defTabSz="1221913" rtl="0" eaLnBrk="1" latinLnBrk="0" hangingPunct="1">
        <a:spcBef>
          <a:spcPct val="20000"/>
        </a:spcBef>
        <a:buFont typeface="Arial" pitchFamily="34" charset="0"/>
        <a:buChar char="•"/>
        <a:defRPr kumimoji="1" sz="2700" kern="1200">
          <a:solidFill>
            <a:schemeClr val="tx1"/>
          </a:solidFill>
          <a:latin typeface="+mn-lt"/>
          <a:ea typeface="+mn-ea"/>
          <a:cs typeface="+mn-cs"/>
        </a:defRPr>
      </a:lvl6pPr>
      <a:lvl7pPr marL="3971216" indent="-305478" algn="l" defTabSz="1221913" rtl="0" eaLnBrk="1" latinLnBrk="0" hangingPunct="1">
        <a:spcBef>
          <a:spcPct val="20000"/>
        </a:spcBef>
        <a:buFont typeface="Arial" pitchFamily="34" charset="0"/>
        <a:buChar char="•"/>
        <a:defRPr kumimoji="1" sz="2700" kern="1200">
          <a:solidFill>
            <a:schemeClr val="tx1"/>
          </a:solidFill>
          <a:latin typeface="+mn-lt"/>
          <a:ea typeface="+mn-ea"/>
          <a:cs typeface="+mn-cs"/>
        </a:defRPr>
      </a:lvl7pPr>
      <a:lvl8pPr marL="4582173" indent="-305478" algn="l" defTabSz="1221913" rtl="0" eaLnBrk="1" latinLnBrk="0" hangingPunct="1">
        <a:spcBef>
          <a:spcPct val="20000"/>
        </a:spcBef>
        <a:buFont typeface="Arial" pitchFamily="34" charset="0"/>
        <a:buChar char="•"/>
        <a:defRPr kumimoji="1" sz="2700" kern="1200">
          <a:solidFill>
            <a:schemeClr val="tx1"/>
          </a:solidFill>
          <a:latin typeface="+mn-lt"/>
          <a:ea typeface="+mn-ea"/>
          <a:cs typeface="+mn-cs"/>
        </a:defRPr>
      </a:lvl8pPr>
      <a:lvl9pPr marL="5193129" indent="-305478" algn="l" defTabSz="1221913" rtl="0" eaLnBrk="1" latinLnBrk="0" hangingPunct="1">
        <a:spcBef>
          <a:spcPct val="20000"/>
        </a:spcBef>
        <a:buFont typeface="Arial" pitchFamily="34" charset="0"/>
        <a:buChar char="•"/>
        <a:defRPr kumimoji="1" sz="2700" kern="1200">
          <a:solidFill>
            <a:schemeClr val="tx1"/>
          </a:solidFill>
          <a:latin typeface="+mn-lt"/>
          <a:ea typeface="+mn-ea"/>
          <a:cs typeface="+mn-cs"/>
        </a:defRPr>
      </a:lvl9pPr>
    </p:bodyStyle>
    <p:otherStyle>
      <a:defPPr>
        <a:defRPr lang="ja-JP"/>
      </a:defPPr>
      <a:lvl1pPr marL="0" algn="l" defTabSz="1221913" rtl="0" eaLnBrk="1" latinLnBrk="0" hangingPunct="1">
        <a:defRPr kumimoji="1" sz="2400" kern="1200">
          <a:solidFill>
            <a:schemeClr val="tx1"/>
          </a:solidFill>
          <a:latin typeface="+mn-lt"/>
          <a:ea typeface="+mn-ea"/>
          <a:cs typeface="+mn-cs"/>
        </a:defRPr>
      </a:lvl1pPr>
      <a:lvl2pPr marL="610956" algn="l" defTabSz="1221913" rtl="0" eaLnBrk="1" latinLnBrk="0" hangingPunct="1">
        <a:defRPr kumimoji="1" sz="2400" kern="1200">
          <a:solidFill>
            <a:schemeClr val="tx1"/>
          </a:solidFill>
          <a:latin typeface="+mn-lt"/>
          <a:ea typeface="+mn-ea"/>
          <a:cs typeface="+mn-cs"/>
        </a:defRPr>
      </a:lvl2pPr>
      <a:lvl3pPr marL="1221913" algn="l" defTabSz="1221913" rtl="0" eaLnBrk="1" latinLnBrk="0" hangingPunct="1">
        <a:defRPr kumimoji="1" sz="2400" kern="1200">
          <a:solidFill>
            <a:schemeClr val="tx1"/>
          </a:solidFill>
          <a:latin typeface="+mn-lt"/>
          <a:ea typeface="+mn-ea"/>
          <a:cs typeface="+mn-cs"/>
        </a:defRPr>
      </a:lvl3pPr>
      <a:lvl4pPr marL="1832869" algn="l" defTabSz="1221913" rtl="0" eaLnBrk="1" latinLnBrk="0" hangingPunct="1">
        <a:defRPr kumimoji="1" sz="2400" kern="1200">
          <a:solidFill>
            <a:schemeClr val="tx1"/>
          </a:solidFill>
          <a:latin typeface="+mn-lt"/>
          <a:ea typeface="+mn-ea"/>
          <a:cs typeface="+mn-cs"/>
        </a:defRPr>
      </a:lvl4pPr>
      <a:lvl5pPr marL="2443825" algn="l" defTabSz="1221913" rtl="0" eaLnBrk="1" latinLnBrk="0" hangingPunct="1">
        <a:defRPr kumimoji="1" sz="2400" kern="1200">
          <a:solidFill>
            <a:schemeClr val="tx1"/>
          </a:solidFill>
          <a:latin typeface="+mn-lt"/>
          <a:ea typeface="+mn-ea"/>
          <a:cs typeface="+mn-cs"/>
        </a:defRPr>
      </a:lvl5pPr>
      <a:lvl6pPr marL="3054782" algn="l" defTabSz="1221913" rtl="0" eaLnBrk="1" latinLnBrk="0" hangingPunct="1">
        <a:defRPr kumimoji="1" sz="2400" kern="1200">
          <a:solidFill>
            <a:schemeClr val="tx1"/>
          </a:solidFill>
          <a:latin typeface="+mn-lt"/>
          <a:ea typeface="+mn-ea"/>
          <a:cs typeface="+mn-cs"/>
        </a:defRPr>
      </a:lvl6pPr>
      <a:lvl7pPr marL="3665738" algn="l" defTabSz="1221913" rtl="0" eaLnBrk="1" latinLnBrk="0" hangingPunct="1">
        <a:defRPr kumimoji="1" sz="2400" kern="1200">
          <a:solidFill>
            <a:schemeClr val="tx1"/>
          </a:solidFill>
          <a:latin typeface="+mn-lt"/>
          <a:ea typeface="+mn-ea"/>
          <a:cs typeface="+mn-cs"/>
        </a:defRPr>
      </a:lvl7pPr>
      <a:lvl8pPr marL="4276695" algn="l" defTabSz="1221913" rtl="0" eaLnBrk="1" latinLnBrk="0" hangingPunct="1">
        <a:defRPr kumimoji="1" sz="2400" kern="1200">
          <a:solidFill>
            <a:schemeClr val="tx1"/>
          </a:solidFill>
          <a:latin typeface="+mn-lt"/>
          <a:ea typeface="+mn-ea"/>
          <a:cs typeface="+mn-cs"/>
        </a:defRPr>
      </a:lvl8pPr>
      <a:lvl9pPr marL="4887651" algn="l" defTabSz="1221913"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テキスト ボックス 85"/>
          <p:cNvSpPr txBox="1"/>
          <p:nvPr/>
        </p:nvSpPr>
        <p:spPr>
          <a:xfrm>
            <a:off x="76761" y="120079"/>
            <a:ext cx="7560931" cy="523220"/>
          </a:xfrm>
          <a:prstGeom prst="rect">
            <a:avLst/>
          </a:prstGeom>
          <a:noFill/>
        </p:spPr>
        <p:txBody>
          <a:bodyPr wrap="square" rtlCol="0">
            <a:spAutoFit/>
          </a:bodyPr>
          <a:lstStyle/>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コラム</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2-2-7</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②図 </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法律</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改正の概要</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Rectangle 9"/>
          <p:cNvSpPr>
            <a:spLocks noChangeArrowheads="1"/>
          </p:cNvSpPr>
          <p:nvPr/>
        </p:nvSpPr>
        <p:spPr bwMode="auto">
          <a:xfrm>
            <a:off x="5961988" y="2346806"/>
            <a:ext cx="5976664" cy="561559"/>
          </a:xfrm>
          <a:prstGeom prst="rect">
            <a:avLst/>
          </a:prstGeom>
          <a:noFill/>
          <a:ln w="9525">
            <a:noFill/>
            <a:miter lim="800000"/>
            <a:headEnd/>
            <a:tailEnd/>
          </a:ln>
          <a:effectLst>
            <a:outerShdw dist="17961" dir="2700000" algn="ctr" rotWithShape="0">
              <a:schemeClr val="bg2">
                <a:alpha val="50000"/>
              </a:schemeClr>
            </a:outerShdw>
          </a:effectLst>
        </p:spPr>
        <p:txBody>
          <a:bodyPr lIns="65180" tIns="32590" rIns="65180" bIns="32590" anchor="ctr"/>
          <a:lstStyle/>
          <a:p>
            <a:pPr algn="ctr">
              <a:defRPr/>
            </a:pP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7" name="正方形/長方形 356"/>
          <p:cNvSpPr/>
          <p:nvPr/>
        </p:nvSpPr>
        <p:spPr>
          <a:xfrm>
            <a:off x="10729760" y="8327459"/>
            <a:ext cx="1462157" cy="102939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プレースホルダー 6"/>
          <p:cNvSpPr txBox="1">
            <a:spLocks/>
          </p:cNvSpPr>
          <p:nvPr/>
        </p:nvSpPr>
        <p:spPr>
          <a:xfrm>
            <a:off x="228894" y="1107423"/>
            <a:ext cx="12182243" cy="2181009"/>
          </a:xfrm>
          <a:prstGeom prst="rect">
            <a:avLst/>
          </a:prstGeom>
          <a:solidFill>
            <a:schemeClr val="accent1">
              <a:lumMod val="20000"/>
              <a:lumOff val="80000"/>
              <a:alpha val="75000"/>
            </a:schemeClr>
          </a:solidFill>
          <a:ln w="25400" cmpd="sng">
            <a:solidFill>
              <a:srgbClr val="00B0F0"/>
            </a:solidFill>
          </a:ln>
        </p:spPr>
        <p:txBody>
          <a:bodyPr anchor="t" anchorCtr="0"/>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1600"/>
              </a:lnSpc>
              <a:spcBef>
                <a:spcPts val="200"/>
              </a:spcBef>
              <a:spcAft>
                <a:spcPts val="200"/>
              </a:spcAft>
              <a:buNone/>
            </a:pPr>
            <a:endParaRPr lang="en-US" altLang="ja-JP" sz="1400" dirty="0" smtClean="0"/>
          </a:p>
          <a:p>
            <a:pPr marL="0" indent="0">
              <a:lnSpc>
                <a:spcPts val="1600"/>
              </a:lnSpc>
              <a:spcBef>
                <a:spcPts val="200"/>
              </a:spcBef>
              <a:spcAft>
                <a:spcPts val="200"/>
              </a:spcAft>
              <a:buNone/>
            </a:pPr>
            <a:r>
              <a:rPr lang="ja-JP" altLang="en-US" sz="1400" b="1" dirty="0" smtClean="0"/>
              <a:t>①　大規模</a:t>
            </a:r>
            <a:r>
              <a:rPr lang="ja-JP" altLang="en-US" sz="1400" b="1" dirty="0"/>
              <a:t>な経済危機、災害等により信用の収縮が生じた際のセーフティネット保証の機能強化</a:t>
            </a:r>
          </a:p>
          <a:p>
            <a:pPr marL="0" indent="0">
              <a:lnSpc>
                <a:spcPts val="1600"/>
              </a:lnSpc>
              <a:spcBef>
                <a:spcPts val="200"/>
              </a:spcBef>
              <a:spcAft>
                <a:spcPts val="200"/>
              </a:spcAft>
              <a:buNone/>
            </a:pPr>
            <a:r>
              <a:rPr lang="ja-JP" altLang="en-US" sz="1400" dirty="0" smtClean="0"/>
              <a:t>     ・</a:t>
            </a:r>
            <a:r>
              <a:rPr lang="ja-JP" altLang="en-US" sz="1400" dirty="0"/>
              <a:t>大規模な経済危機、災害等の事態に際して、予め適用期限を区切って迅速に発動できる新た</a:t>
            </a:r>
            <a:r>
              <a:rPr lang="ja-JP" altLang="en-US" sz="1400" dirty="0" smtClean="0"/>
              <a:t>なセーフティネット</a:t>
            </a:r>
            <a:r>
              <a:rPr lang="ja-JP" altLang="en-US" sz="1400" dirty="0"/>
              <a:t>として危機関連保証</a:t>
            </a:r>
            <a:r>
              <a:rPr lang="ja-JP" altLang="en-US" sz="1400" dirty="0" smtClean="0"/>
              <a:t>を</a:t>
            </a:r>
            <a:endParaRPr lang="en-US" altLang="ja-JP" sz="1400" dirty="0" smtClean="0"/>
          </a:p>
          <a:p>
            <a:pPr marL="0" indent="0">
              <a:lnSpc>
                <a:spcPts val="1600"/>
              </a:lnSpc>
              <a:spcBef>
                <a:spcPts val="200"/>
              </a:spcBef>
              <a:spcAft>
                <a:spcPts val="200"/>
              </a:spcAft>
              <a:buNone/>
            </a:pPr>
            <a:r>
              <a:rPr lang="en-US" altLang="ja-JP" sz="1400" dirty="0" smtClean="0"/>
              <a:t>       </a:t>
            </a:r>
            <a:r>
              <a:rPr lang="ja-JP" altLang="en-US" sz="1400" dirty="0" smtClean="0"/>
              <a:t>創設</a:t>
            </a:r>
            <a:r>
              <a:rPr lang="en-US" altLang="ja-JP" sz="1400" dirty="0" smtClean="0"/>
              <a:t>(</a:t>
            </a:r>
            <a:r>
              <a:rPr lang="ja-JP" altLang="en-US" sz="1400" dirty="0" smtClean="0"/>
              <a:t>従来の保証限度額とは別枠で最大</a:t>
            </a:r>
            <a:r>
              <a:rPr lang="en-US" altLang="ja-JP" sz="1400" dirty="0" smtClean="0"/>
              <a:t>2.8</a:t>
            </a:r>
            <a:r>
              <a:rPr lang="ja-JP" altLang="en-US" sz="1400" dirty="0" smtClean="0"/>
              <a:t>億円の保証を実施</a:t>
            </a:r>
            <a:r>
              <a:rPr lang="en-US" altLang="ja-JP" sz="1400" dirty="0" smtClean="0"/>
              <a:t>)</a:t>
            </a:r>
            <a:r>
              <a:rPr lang="ja-JP" altLang="en-US" sz="1400" dirty="0" err="1" smtClean="0"/>
              <a:t>。</a:t>
            </a:r>
            <a:endParaRPr lang="ja-JP" altLang="en-US" sz="1400" dirty="0" smtClean="0"/>
          </a:p>
          <a:p>
            <a:pPr marL="0" indent="0">
              <a:lnSpc>
                <a:spcPts val="1600"/>
              </a:lnSpc>
              <a:spcBef>
                <a:spcPts val="200"/>
              </a:spcBef>
              <a:spcAft>
                <a:spcPts val="200"/>
              </a:spcAft>
              <a:buNone/>
            </a:pPr>
            <a:r>
              <a:rPr lang="en-US" altLang="ja-JP" sz="1400" dirty="0" smtClean="0"/>
              <a:t>      ※</a:t>
            </a:r>
            <a:r>
              <a:rPr lang="ja-JP" altLang="en-US" sz="1400" dirty="0"/>
              <a:t>保証割合は</a:t>
            </a:r>
            <a:r>
              <a:rPr lang="en-US" altLang="ja-JP" sz="1400" dirty="0"/>
              <a:t>100</a:t>
            </a:r>
            <a:r>
              <a:rPr lang="ja-JP" altLang="en-US" sz="1400" dirty="0"/>
              <a:t>％保証</a:t>
            </a:r>
            <a:r>
              <a:rPr lang="ja-JP" altLang="en-US" sz="1400" dirty="0" smtClean="0"/>
              <a:t>。</a:t>
            </a:r>
            <a:endParaRPr lang="ja-JP" altLang="en-US" sz="1400" dirty="0"/>
          </a:p>
          <a:p>
            <a:pPr marL="0" indent="0">
              <a:lnSpc>
                <a:spcPts val="1600"/>
              </a:lnSpc>
              <a:spcBef>
                <a:spcPts val="200"/>
              </a:spcBef>
              <a:spcAft>
                <a:spcPts val="200"/>
              </a:spcAft>
              <a:buNone/>
            </a:pPr>
            <a:r>
              <a:rPr lang="ja-JP" altLang="en-US" sz="1400" b="1" dirty="0" smtClean="0"/>
              <a:t>②　小規模事</a:t>
            </a:r>
            <a:r>
              <a:rPr lang="ja-JP" altLang="en-US" sz="1400" b="1" dirty="0"/>
              <a:t>業者への支援拡充</a:t>
            </a:r>
          </a:p>
          <a:p>
            <a:pPr marL="0" indent="0">
              <a:lnSpc>
                <a:spcPts val="1600"/>
              </a:lnSpc>
              <a:spcBef>
                <a:spcPts val="200"/>
              </a:spcBef>
              <a:spcAft>
                <a:spcPts val="200"/>
              </a:spcAft>
              <a:buNone/>
            </a:pPr>
            <a:r>
              <a:rPr lang="ja-JP" altLang="en-US" sz="1400" dirty="0" smtClean="0"/>
              <a:t>     ・</a:t>
            </a:r>
            <a:r>
              <a:rPr lang="ja-JP" altLang="en-US" sz="1400" dirty="0"/>
              <a:t>小規模事業者の持続的発展を支えるため</a:t>
            </a:r>
            <a:r>
              <a:rPr lang="en-US" altLang="ja-JP" sz="1400" dirty="0"/>
              <a:t>､</a:t>
            </a:r>
            <a:r>
              <a:rPr lang="ja-JP" altLang="en-US" sz="1400" dirty="0"/>
              <a:t>特別</a:t>
            </a:r>
            <a:r>
              <a:rPr lang="ja-JP" altLang="en-US" sz="1400" dirty="0" smtClean="0"/>
              <a:t>小口保険</a:t>
            </a:r>
            <a:r>
              <a:rPr lang="ja-JP" altLang="en-US" sz="1400" dirty="0"/>
              <a:t>の付保限度額を拡充</a:t>
            </a:r>
            <a:r>
              <a:rPr lang="en-US" altLang="ja-JP" sz="1400" dirty="0"/>
              <a:t>(</a:t>
            </a:r>
            <a:r>
              <a:rPr lang="en-US" altLang="ja-JP" sz="1400" b="1" dirty="0" smtClean="0"/>
              <a:t>1,250</a:t>
            </a:r>
            <a:r>
              <a:rPr lang="ja-JP" altLang="en-US" sz="1400" b="1" dirty="0"/>
              <a:t>万円→</a:t>
            </a:r>
            <a:r>
              <a:rPr lang="en-US" altLang="ja-JP" sz="1400" b="1" dirty="0" smtClean="0"/>
              <a:t>2,000</a:t>
            </a:r>
            <a:r>
              <a:rPr lang="ja-JP" altLang="en-US" sz="1400" b="1" dirty="0"/>
              <a:t>万円</a:t>
            </a:r>
            <a:r>
              <a:rPr lang="en-US" altLang="ja-JP" sz="1400" dirty="0"/>
              <a:t>)</a:t>
            </a:r>
            <a:r>
              <a:rPr lang="ja-JP" altLang="en-US" sz="1400" dirty="0" err="1"/>
              <a:t>。</a:t>
            </a:r>
            <a:endParaRPr lang="ja-JP" altLang="en-US" sz="1400" dirty="0"/>
          </a:p>
          <a:p>
            <a:pPr marL="0" indent="0">
              <a:lnSpc>
                <a:spcPts val="1600"/>
              </a:lnSpc>
              <a:spcBef>
                <a:spcPts val="200"/>
              </a:spcBef>
              <a:spcAft>
                <a:spcPts val="200"/>
              </a:spcAft>
              <a:buNone/>
            </a:pPr>
            <a:r>
              <a:rPr lang="en-US" altLang="ja-JP" sz="1400" dirty="0" smtClean="0"/>
              <a:t>      ※</a:t>
            </a:r>
            <a:r>
              <a:rPr lang="ja-JP" altLang="en-US" sz="1400" dirty="0"/>
              <a:t>保証割合は</a:t>
            </a:r>
            <a:r>
              <a:rPr lang="en-US" altLang="ja-JP" sz="1400" dirty="0"/>
              <a:t>100</a:t>
            </a:r>
            <a:r>
              <a:rPr lang="ja-JP" altLang="en-US" sz="1400" dirty="0"/>
              <a:t>％保証を維持</a:t>
            </a:r>
            <a:r>
              <a:rPr lang="ja-JP" altLang="en-US" sz="1400" dirty="0" smtClean="0"/>
              <a:t>。</a:t>
            </a:r>
            <a:endParaRPr lang="ja-JP" altLang="en-US" sz="1400" dirty="0"/>
          </a:p>
        </p:txBody>
      </p:sp>
      <p:sp>
        <p:nvSpPr>
          <p:cNvPr id="43" name="テキスト ボックス 42"/>
          <p:cNvSpPr txBox="1"/>
          <p:nvPr/>
        </p:nvSpPr>
        <p:spPr>
          <a:xfrm>
            <a:off x="228894" y="643299"/>
            <a:ext cx="12182244" cy="646331"/>
          </a:xfrm>
          <a:prstGeom prst="rect">
            <a:avLst/>
          </a:prstGeom>
          <a:solidFill>
            <a:srgbClr val="00B0F0"/>
          </a:solidFill>
          <a:ln w="25400">
            <a:solidFill>
              <a:srgbClr val="00B0F0"/>
            </a:solidFill>
          </a:ln>
        </p:spPr>
        <p:txBody>
          <a:bodyPr wrap="square" rtlCol="0">
            <a:spAutoFit/>
          </a:bodyPr>
          <a:lstStyle/>
          <a:p>
            <a:endParaRPr kumimoji="1"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 </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中小企業信用保険法の一部改正</a:t>
            </a:r>
            <a:endPar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プレースホルダー 6"/>
          <p:cNvSpPr txBox="1">
            <a:spLocks/>
          </p:cNvSpPr>
          <p:nvPr/>
        </p:nvSpPr>
        <p:spPr>
          <a:xfrm>
            <a:off x="235340" y="3935557"/>
            <a:ext cx="12159760" cy="1585124"/>
          </a:xfrm>
          <a:prstGeom prst="rect">
            <a:avLst/>
          </a:prstGeom>
          <a:solidFill>
            <a:schemeClr val="accent1">
              <a:lumMod val="20000"/>
              <a:lumOff val="80000"/>
              <a:alpha val="75000"/>
            </a:schemeClr>
          </a:solidFill>
          <a:ln w="25400" cmpd="sng">
            <a:solidFill>
              <a:srgbClr val="0098D0"/>
            </a:solidFill>
          </a:ln>
        </p:spPr>
        <p:txBody>
          <a:bodyPr anchor="t" anchorCtr="0"/>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1600"/>
              </a:lnSpc>
              <a:spcBef>
                <a:spcPts val="200"/>
              </a:spcBef>
              <a:spcAft>
                <a:spcPts val="200"/>
              </a:spcAft>
              <a:buNone/>
            </a:pPr>
            <a:endParaRPr lang="en-US" altLang="ja-JP" sz="1400" dirty="0" smtClean="0"/>
          </a:p>
          <a:p>
            <a:pPr marL="0" indent="0">
              <a:lnSpc>
                <a:spcPts val="1600"/>
              </a:lnSpc>
              <a:spcBef>
                <a:spcPts val="200"/>
              </a:spcBef>
              <a:spcAft>
                <a:spcPts val="200"/>
              </a:spcAft>
              <a:buNone/>
            </a:pPr>
            <a:r>
              <a:rPr lang="ja-JP" altLang="en-US" sz="1400" dirty="0" smtClean="0"/>
              <a:t>　　・</a:t>
            </a:r>
            <a:r>
              <a:rPr lang="ja-JP" altLang="en-US" sz="1400" dirty="0"/>
              <a:t>創業チャレンジを促すべく、創業関連保証の付保限度額を</a:t>
            </a:r>
            <a:r>
              <a:rPr lang="ja-JP" altLang="en-US" sz="1400" dirty="0" smtClean="0"/>
              <a:t>拡充</a:t>
            </a:r>
            <a:r>
              <a:rPr lang="en-US" altLang="ja-JP" sz="1400" dirty="0" smtClean="0"/>
              <a:t>(</a:t>
            </a:r>
            <a:r>
              <a:rPr lang="en-US" altLang="ja-JP" sz="1400" b="1" dirty="0" smtClean="0"/>
              <a:t>1,000</a:t>
            </a:r>
            <a:r>
              <a:rPr lang="ja-JP" altLang="en-US" sz="1400" b="1" dirty="0"/>
              <a:t>万円→</a:t>
            </a:r>
            <a:r>
              <a:rPr lang="en-US" altLang="ja-JP" sz="1400" b="1" dirty="0" smtClean="0"/>
              <a:t>2,000</a:t>
            </a:r>
            <a:r>
              <a:rPr lang="ja-JP" altLang="en-US" sz="1400" b="1" dirty="0"/>
              <a:t>万</a:t>
            </a:r>
            <a:r>
              <a:rPr lang="ja-JP" altLang="en-US" sz="1400" b="1" dirty="0" smtClean="0"/>
              <a:t>円</a:t>
            </a:r>
            <a:r>
              <a:rPr lang="en-US" altLang="ja-JP" sz="1400" dirty="0" smtClean="0"/>
              <a:t>)｡</a:t>
            </a:r>
            <a:endParaRPr lang="en-US" altLang="ja-JP" sz="1400" dirty="0"/>
          </a:p>
          <a:p>
            <a:pPr marL="0" indent="0">
              <a:lnSpc>
                <a:spcPts val="1600"/>
              </a:lnSpc>
              <a:spcBef>
                <a:spcPts val="200"/>
              </a:spcBef>
              <a:spcAft>
                <a:spcPts val="200"/>
              </a:spcAft>
              <a:buNone/>
            </a:pPr>
            <a:r>
              <a:rPr lang="ja-JP" altLang="en-US" sz="1400" dirty="0" smtClean="0"/>
              <a:t>　　  </a:t>
            </a:r>
            <a:r>
              <a:rPr lang="en-US" altLang="ja-JP" sz="1400" dirty="0" smtClean="0"/>
              <a:t>※</a:t>
            </a:r>
            <a:r>
              <a:rPr lang="ja-JP" altLang="en-US" sz="1400" dirty="0"/>
              <a:t>保証割合は</a:t>
            </a:r>
            <a:r>
              <a:rPr lang="en-US" altLang="ja-JP" sz="1400" dirty="0"/>
              <a:t>100</a:t>
            </a:r>
            <a:r>
              <a:rPr lang="ja-JP" altLang="en-US" sz="1400" dirty="0"/>
              <a:t>％保証を</a:t>
            </a:r>
            <a:r>
              <a:rPr lang="ja-JP" altLang="en-US" sz="1400" dirty="0" smtClean="0"/>
              <a:t>維持</a:t>
            </a:r>
            <a:r>
              <a:rPr lang="en-US" altLang="ja-JP" sz="1400" dirty="0" smtClean="0"/>
              <a:t>(</a:t>
            </a:r>
            <a:r>
              <a:rPr lang="ja-JP" altLang="en-US" sz="1400" dirty="0" smtClean="0"/>
              <a:t>産業</a:t>
            </a:r>
            <a:r>
              <a:rPr lang="ja-JP" altLang="en-US" sz="1400" dirty="0"/>
              <a:t>競争力強化法の一部</a:t>
            </a:r>
            <a:r>
              <a:rPr lang="ja-JP" altLang="en-US" sz="1400" dirty="0" smtClean="0"/>
              <a:t>改正</a:t>
            </a:r>
            <a:r>
              <a:rPr lang="en-US" altLang="ja-JP" sz="1400" dirty="0" smtClean="0"/>
              <a:t>)</a:t>
            </a:r>
            <a:r>
              <a:rPr lang="ja-JP" altLang="en-US" sz="1400" dirty="0" err="1" smtClean="0"/>
              <a:t>。</a:t>
            </a:r>
            <a:endParaRPr lang="en-US" altLang="ja-JP" sz="1400" dirty="0" smtClean="0"/>
          </a:p>
          <a:p>
            <a:pPr marL="0" indent="0">
              <a:lnSpc>
                <a:spcPts val="1600"/>
              </a:lnSpc>
              <a:spcBef>
                <a:spcPts val="200"/>
              </a:spcBef>
              <a:spcAft>
                <a:spcPts val="200"/>
              </a:spcAft>
              <a:buNone/>
            </a:pPr>
            <a:endParaRPr lang="ja-JP" altLang="en-US" sz="1400" dirty="0"/>
          </a:p>
          <a:p>
            <a:pPr marL="0" indent="0">
              <a:lnSpc>
                <a:spcPts val="1600"/>
              </a:lnSpc>
              <a:spcBef>
                <a:spcPts val="200"/>
              </a:spcBef>
              <a:spcAft>
                <a:spcPts val="200"/>
              </a:spcAft>
              <a:buNone/>
            </a:pPr>
            <a:r>
              <a:rPr lang="ja-JP" altLang="en-US" sz="1400" dirty="0" smtClean="0"/>
              <a:t>    ・</a:t>
            </a:r>
            <a:r>
              <a:rPr lang="ja-JP" altLang="en-US" sz="1400" dirty="0"/>
              <a:t>事業承継を一層促進するため、法の認定を受けた中小企業の代表者個人が承継時に必要とする</a:t>
            </a:r>
            <a:r>
              <a:rPr lang="ja-JP" altLang="en-US" sz="1400" dirty="0" smtClean="0"/>
              <a:t>資金</a:t>
            </a:r>
            <a:r>
              <a:rPr lang="en-US" altLang="ja-JP" sz="1400" dirty="0" smtClean="0"/>
              <a:t>(</a:t>
            </a:r>
            <a:r>
              <a:rPr lang="ja-JP" altLang="en-US" sz="1400" dirty="0" smtClean="0"/>
              <a:t>株式</a:t>
            </a:r>
            <a:r>
              <a:rPr lang="ja-JP" altLang="en-US" sz="1400" dirty="0"/>
              <a:t>取得資金</a:t>
            </a:r>
            <a:r>
              <a:rPr lang="ja-JP" altLang="en-US" sz="1400" dirty="0" smtClean="0"/>
              <a:t>等</a:t>
            </a:r>
            <a:r>
              <a:rPr lang="en-US" altLang="ja-JP" sz="1400" dirty="0" smtClean="0"/>
              <a:t>)</a:t>
            </a:r>
            <a:r>
              <a:rPr lang="ja-JP" altLang="en-US" sz="1400" dirty="0" smtClean="0"/>
              <a:t>を</a:t>
            </a:r>
            <a:endParaRPr lang="en-US" altLang="ja-JP" sz="1400" dirty="0" smtClean="0"/>
          </a:p>
          <a:p>
            <a:pPr marL="0" indent="0">
              <a:lnSpc>
                <a:spcPts val="1600"/>
              </a:lnSpc>
              <a:spcBef>
                <a:spcPts val="200"/>
              </a:spcBef>
              <a:spcAft>
                <a:spcPts val="200"/>
              </a:spcAft>
              <a:buNone/>
            </a:pPr>
            <a:r>
              <a:rPr lang="en-US" altLang="ja-JP" sz="1400" dirty="0" smtClean="0"/>
              <a:t>      </a:t>
            </a:r>
            <a:r>
              <a:rPr lang="ja-JP" altLang="en-US" sz="1400" dirty="0" smtClean="0"/>
              <a:t>信用保険の対象とする</a:t>
            </a:r>
            <a:r>
              <a:rPr lang="en-US" altLang="ja-JP" sz="1400" dirty="0" smtClean="0"/>
              <a:t>(</a:t>
            </a:r>
            <a:r>
              <a:rPr lang="ja-JP" altLang="en-US" sz="1400" dirty="0" smtClean="0"/>
              <a:t>中小企業における経営の承継の円滑化に関する法律の一部改正</a:t>
            </a:r>
            <a:r>
              <a:rPr lang="en-US" altLang="ja-JP" sz="1400" dirty="0" smtClean="0"/>
              <a:t>)</a:t>
            </a:r>
            <a:r>
              <a:rPr lang="ja-JP" altLang="en-US" sz="1400" dirty="0" err="1" smtClean="0"/>
              <a:t>。</a:t>
            </a:r>
            <a:endParaRPr lang="en-US" altLang="ja-JP" sz="1400" dirty="0" smtClean="0"/>
          </a:p>
        </p:txBody>
      </p:sp>
      <p:sp>
        <p:nvSpPr>
          <p:cNvPr id="46" name="テキスト ボックス 45"/>
          <p:cNvSpPr txBox="1"/>
          <p:nvPr/>
        </p:nvSpPr>
        <p:spPr>
          <a:xfrm>
            <a:off x="235340" y="3443946"/>
            <a:ext cx="12169352" cy="646331"/>
          </a:xfrm>
          <a:prstGeom prst="rect">
            <a:avLst/>
          </a:prstGeom>
          <a:solidFill>
            <a:srgbClr val="00B0F0"/>
          </a:solidFill>
          <a:ln w="25400">
            <a:solidFill>
              <a:srgbClr val="00B0F0"/>
            </a:solidFill>
          </a:ln>
        </p:spPr>
        <p:txBody>
          <a:bodyPr wrap="square" rtlCol="0">
            <a:spAutoFit/>
          </a:bodyPr>
          <a:lstStyle/>
          <a:p>
            <a:endParaRPr kumimoji="1"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 </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創業・事業承継についての中小企業信用保険に関する法律の一部改正</a:t>
            </a:r>
            <a:endPar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プレースホルダー 6"/>
          <p:cNvSpPr txBox="1">
            <a:spLocks/>
          </p:cNvSpPr>
          <p:nvPr/>
        </p:nvSpPr>
        <p:spPr>
          <a:xfrm>
            <a:off x="214183" y="6104857"/>
            <a:ext cx="12180917" cy="3384725"/>
          </a:xfrm>
          <a:prstGeom prst="rect">
            <a:avLst/>
          </a:prstGeom>
          <a:solidFill>
            <a:schemeClr val="accent1">
              <a:lumMod val="20000"/>
              <a:lumOff val="80000"/>
              <a:alpha val="75000"/>
            </a:schemeClr>
          </a:solidFill>
          <a:ln w="25400" cmpd="sng">
            <a:solidFill>
              <a:srgbClr val="00B0F0"/>
            </a:solidFill>
          </a:ln>
        </p:spPr>
        <p:txBody>
          <a:bodyPr anchor="t" anchorCtr="0"/>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1600"/>
              </a:lnSpc>
              <a:spcBef>
                <a:spcPts val="200"/>
              </a:spcBef>
              <a:spcAft>
                <a:spcPts val="200"/>
              </a:spcAft>
              <a:buNone/>
            </a:pPr>
            <a:endParaRPr lang="en-US" altLang="ja-JP" sz="1400" b="1" dirty="0" smtClean="0"/>
          </a:p>
          <a:p>
            <a:pPr marL="0" indent="0">
              <a:lnSpc>
                <a:spcPts val="1600"/>
              </a:lnSpc>
              <a:spcBef>
                <a:spcPts val="200"/>
              </a:spcBef>
              <a:spcAft>
                <a:spcPts val="200"/>
              </a:spcAft>
              <a:buNone/>
            </a:pPr>
            <a:r>
              <a:rPr lang="ja-JP" altLang="en-US" sz="1400" b="1" dirty="0" smtClean="0"/>
              <a:t>①</a:t>
            </a:r>
            <a:r>
              <a:rPr lang="ja-JP" altLang="en-US" sz="1400" b="1" dirty="0"/>
              <a:t>　</a:t>
            </a:r>
            <a:r>
              <a:rPr lang="ja-JP" altLang="en-US" sz="1400" b="1" dirty="0" smtClean="0"/>
              <a:t>信用保証協会と金融機関の連携等</a:t>
            </a:r>
            <a:endParaRPr lang="ja-JP" altLang="en-US" sz="1400" b="1" dirty="0"/>
          </a:p>
          <a:p>
            <a:pPr marL="0" indent="0">
              <a:lnSpc>
                <a:spcPts val="1600"/>
              </a:lnSpc>
              <a:spcBef>
                <a:spcPts val="200"/>
              </a:spcBef>
              <a:spcAft>
                <a:spcPts val="200"/>
              </a:spcAft>
              <a:buNone/>
            </a:pPr>
            <a:r>
              <a:rPr lang="ja-JP" altLang="en-US" sz="1400" dirty="0"/>
              <a:t>     </a:t>
            </a:r>
            <a:r>
              <a:rPr lang="ja-JP" altLang="en-US" sz="1400" dirty="0" smtClean="0"/>
              <a:t>・信用保証協会の業務に、中小企業に対する経営支援を追加するとともに、業務の運営に当たっては信用保証協会と金融機関が</a:t>
            </a:r>
            <a:endParaRPr lang="en-US" altLang="ja-JP" sz="1400" dirty="0" smtClean="0"/>
          </a:p>
          <a:p>
            <a:pPr marL="0" indent="0">
              <a:lnSpc>
                <a:spcPts val="1600"/>
              </a:lnSpc>
              <a:spcBef>
                <a:spcPts val="200"/>
              </a:spcBef>
              <a:spcAft>
                <a:spcPts val="200"/>
              </a:spcAft>
              <a:buNone/>
            </a:pPr>
            <a:r>
              <a:rPr lang="en-US" altLang="ja-JP" sz="1400" dirty="0"/>
              <a:t> </a:t>
            </a:r>
            <a:r>
              <a:rPr lang="en-US" altLang="ja-JP" sz="1400" dirty="0" smtClean="0"/>
              <a:t>      </a:t>
            </a:r>
            <a:r>
              <a:rPr lang="ja-JP" altLang="en-US" sz="1400" dirty="0" smtClean="0"/>
              <a:t>連携する旨を規定。</a:t>
            </a:r>
            <a:endParaRPr lang="en-US" altLang="ja-JP" sz="1400" dirty="0" smtClean="0"/>
          </a:p>
          <a:p>
            <a:pPr>
              <a:spcBef>
                <a:spcPct val="0"/>
              </a:spcBef>
              <a:buNone/>
            </a:pPr>
            <a:r>
              <a:rPr lang="ja-JP" altLang="en-US" sz="1400" dirty="0">
                <a:solidFill>
                  <a:srgbClr val="000000"/>
                </a:solidFill>
              </a:rPr>
              <a:t> 　　</a:t>
            </a:r>
            <a:r>
              <a:rPr lang="en-US" altLang="ja-JP" sz="1400" dirty="0">
                <a:solidFill>
                  <a:srgbClr val="000000"/>
                </a:solidFill>
              </a:rPr>
              <a:t>※</a:t>
            </a:r>
            <a:r>
              <a:rPr lang="ja-JP" altLang="en-US" sz="1400" dirty="0">
                <a:solidFill>
                  <a:srgbClr val="000000"/>
                </a:solidFill>
              </a:rPr>
              <a:t>上記を踏まえ、以下の措置を実施。</a:t>
            </a:r>
            <a:endParaRPr lang="en-US" altLang="ja-JP" sz="1400" dirty="0">
              <a:solidFill>
                <a:srgbClr val="000000"/>
              </a:solidFill>
            </a:endParaRPr>
          </a:p>
          <a:p>
            <a:pPr marL="712788" indent="-712788">
              <a:spcBef>
                <a:spcPct val="0"/>
              </a:spcBef>
              <a:buNone/>
            </a:pPr>
            <a:r>
              <a:rPr lang="ja-JP" altLang="en-US" sz="1400" dirty="0">
                <a:solidFill>
                  <a:srgbClr val="000000"/>
                </a:solidFill>
              </a:rPr>
              <a:t>　　　　①金融機関</a:t>
            </a:r>
            <a:r>
              <a:rPr lang="ja-JP" altLang="en-US" sz="1400" dirty="0">
                <a:solidFill>
                  <a:prstClr val="black"/>
                </a:solidFill>
                <a:effectLst>
                  <a:glow>
                    <a:srgbClr val="FFFF00"/>
                  </a:glow>
                </a:effectLst>
              </a:rPr>
              <a:t>による信用保証の付かない融資（「プロパー融資」）</a:t>
            </a:r>
            <a:r>
              <a:rPr lang="ja-JP" altLang="en-US" sz="1400" dirty="0">
                <a:solidFill>
                  <a:srgbClr val="000000"/>
                </a:solidFill>
              </a:rPr>
              <a:t>を確保することが、その中小企業に対する</a:t>
            </a:r>
            <a:r>
              <a:rPr lang="ja-JP" altLang="en-US" sz="1400" dirty="0">
                <a:solidFill>
                  <a:srgbClr val="000000"/>
                </a:solidFill>
                <a:effectLst>
                  <a:glow>
                    <a:srgbClr val="FFFF00"/>
                  </a:glow>
                </a:effectLst>
              </a:rPr>
              <a:t>金融機関の</a:t>
            </a:r>
            <a:r>
              <a:rPr lang="ja-JP" altLang="en-US" sz="1400" dirty="0" smtClean="0">
                <a:solidFill>
                  <a:srgbClr val="000000"/>
                </a:solidFill>
              </a:rPr>
              <a:t>積極的</a:t>
            </a:r>
            <a:r>
              <a:rPr lang="ja-JP" altLang="en-US" sz="1400" dirty="0">
                <a:solidFill>
                  <a:srgbClr val="000000"/>
                </a:solidFill>
              </a:rPr>
              <a:t>な支援姿勢に直結することから、信用保証協会</a:t>
            </a:r>
            <a:r>
              <a:rPr lang="ja-JP" altLang="en-US" sz="1400" dirty="0">
                <a:solidFill>
                  <a:srgbClr val="000000"/>
                </a:solidFill>
                <a:effectLst>
                  <a:glow>
                    <a:srgbClr val="FFFF00"/>
                  </a:glow>
                </a:effectLst>
              </a:rPr>
              <a:t>が</a:t>
            </a:r>
            <a:r>
              <a:rPr lang="ja-JP" altLang="en-US" sz="1400" dirty="0">
                <a:solidFill>
                  <a:srgbClr val="000000"/>
                </a:solidFill>
              </a:rPr>
              <a:t>、金融機関の</a:t>
            </a:r>
            <a:r>
              <a:rPr lang="ja-JP" altLang="en-US" sz="1400" dirty="0">
                <a:solidFill>
                  <a:srgbClr val="000000"/>
                </a:solidFill>
                <a:effectLst>
                  <a:glow>
                    <a:srgbClr val="FFFF00"/>
                  </a:glow>
                </a:effectLst>
              </a:rPr>
              <a:t>「</a:t>
            </a:r>
            <a:r>
              <a:rPr lang="ja-JP" altLang="en-US" sz="1400" dirty="0">
                <a:solidFill>
                  <a:srgbClr val="000000"/>
                </a:solidFill>
              </a:rPr>
              <a:t>プロパー融資</a:t>
            </a:r>
            <a:r>
              <a:rPr lang="ja-JP" altLang="en-US" sz="1400" dirty="0">
                <a:solidFill>
                  <a:srgbClr val="000000"/>
                </a:solidFill>
                <a:effectLst>
                  <a:glow>
                    <a:srgbClr val="FFFF00"/>
                  </a:glow>
                </a:effectLst>
              </a:rPr>
              <a:t>」</a:t>
            </a:r>
            <a:r>
              <a:rPr lang="ja-JP" altLang="en-US" sz="1400" dirty="0">
                <a:solidFill>
                  <a:srgbClr val="000000"/>
                </a:solidFill>
              </a:rPr>
              <a:t>の状況や経営支援の方針等を確認しながら</a:t>
            </a:r>
            <a:r>
              <a:rPr lang="ja-JP" altLang="en-US" sz="1400" dirty="0">
                <a:solidFill>
                  <a:srgbClr val="000000"/>
                </a:solidFill>
                <a:effectLst>
                  <a:glow>
                    <a:srgbClr val="FFFF00"/>
                  </a:glow>
                </a:effectLst>
              </a:rPr>
              <a:t>保証を実施することにより、「保証付き融資」と「プロパー融資」を適切に組み合わせるリスク分担を行う</a:t>
            </a:r>
            <a:r>
              <a:rPr lang="ja-JP" altLang="en-US" sz="1400" dirty="0" smtClean="0">
                <a:solidFill>
                  <a:srgbClr val="000000"/>
                </a:solidFill>
                <a:effectLst>
                  <a:glow>
                    <a:srgbClr val="FFFF00"/>
                  </a:glow>
                </a:effectLst>
              </a:rPr>
              <a:t>。</a:t>
            </a:r>
            <a:endParaRPr lang="en-US" altLang="ja-JP" sz="1400" dirty="0" smtClean="0">
              <a:solidFill>
                <a:srgbClr val="000000"/>
              </a:solidFill>
              <a:effectLst>
                <a:glow>
                  <a:srgbClr val="FFFF00"/>
                </a:glow>
              </a:effectLst>
            </a:endParaRPr>
          </a:p>
          <a:p>
            <a:pPr marL="712788" indent="-712788">
              <a:spcBef>
                <a:spcPct val="0"/>
              </a:spcBef>
              <a:buNone/>
            </a:pPr>
            <a:r>
              <a:rPr lang="ja-JP" altLang="en-US" sz="1400" dirty="0" smtClean="0">
                <a:solidFill>
                  <a:srgbClr val="000000"/>
                </a:solidFill>
                <a:effectLst>
                  <a:glow>
                    <a:srgbClr val="FFFF00"/>
                  </a:glow>
                </a:effectLst>
              </a:rPr>
              <a:t>　　　　</a:t>
            </a:r>
            <a:r>
              <a:rPr lang="ja-JP" altLang="en-US" sz="1400" dirty="0" smtClean="0">
                <a:solidFill>
                  <a:srgbClr val="000000"/>
                </a:solidFill>
              </a:rPr>
              <a:t>②</a:t>
            </a:r>
            <a:r>
              <a:rPr lang="ja-JP" altLang="en-US" sz="1400" dirty="0">
                <a:solidFill>
                  <a:srgbClr val="000000"/>
                </a:solidFill>
              </a:rPr>
              <a:t>既存のセーフティネット保証制度のうち不況業種に対する</a:t>
            </a:r>
            <a:r>
              <a:rPr lang="ja-JP" altLang="en-US" sz="1400" dirty="0">
                <a:solidFill>
                  <a:srgbClr val="000000"/>
                </a:solidFill>
                <a:effectLst>
                  <a:glow>
                    <a:srgbClr val="FFFF00"/>
                  </a:glow>
                </a:effectLst>
              </a:rPr>
              <a:t>もの（</a:t>
            </a:r>
            <a:r>
              <a:rPr lang="ja-JP" altLang="en-US" sz="1400" dirty="0">
                <a:solidFill>
                  <a:srgbClr val="000000"/>
                </a:solidFill>
              </a:rPr>
              <a:t>５号</a:t>
            </a:r>
            <a:r>
              <a:rPr lang="ja-JP" altLang="en-US" sz="1400" dirty="0">
                <a:solidFill>
                  <a:srgbClr val="000000"/>
                </a:solidFill>
                <a:effectLst>
                  <a:glow>
                    <a:srgbClr val="FFFF00"/>
                  </a:glow>
                </a:effectLst>
              </a:rPr>
              <a:t>）</a:t>
            </a:r>
            <a:r>
              <a:rPr lang="ja-JP" altLang="en-US" sz="1400" dirty="0">
                <a:solidFill>
                  <a:srgbClr val="000000"/>
                </a:solidFill>
              </a:rPr>
              <a:t>については、</a:t>
            </a:r>
            <a:r>
              <a:rPr lang="ja-JP" altLang="en-US" sz="1400" dirty="0">
                <a:solidFill>
                  <a:srgbClr val="000000"/>
                </a:solidFill>
                <a:effectLst>
                  <a:glow>
                    <a:srgbClr val="FFFF00"/>
                  </a:glow>
                </a:effectLst>
              </a:rPr>
              <a:t>金融機関がより前面に立って</a:t>
            </a:r>
            <a:r>
              <a:rPr lang="ja-JP" altLang="en-US" sz="1400" dirty="0">
                <a:solidFill>
                  <a:srgbClr val="000000"/>
                </a:solidFill>
              </a:rPr>
              <a:t>経営</a:t>
            </a:r>
            <a:r>
              <a:rPr lang="ja-JP" altLang="en-US" sz="1400" spc="-110" dirty="0">
                <a:solidFill>
                  <a:srgbClr val="000000"/>
                </a:solidFill>
              </a:rPr>
              <a:t>改善や事業転換等が促されるよう、その保証割合（現行</a:t>
            </a:r>
            <a:r>
              <a:rPr lang="en-US" altLang="ja-JP" sz="1400" spc="-110" dirty="0">
                <a:solidFill>
                  <a:srgbClr val="000000"/>
                </a:solidFill>
              </a:rPr>
              <a:t>100</a:t>
            </a:r>
            <a:r>
              <a:rPr lang="ja-JP" altLang="en-US" sz="1400" spc="-110" dirty="0">
                <a:solidFill>
                  <a:srgbClr val="000000"/>
                </a:solidFill>
              </a:rPr>
              <a:t>％）については</a:t>
            </a:r>
            <a:r>
              <a:rPr lang="en-US" altLang="ja-JP" sz="1400" spc="-110" dirty="0">
                <a:solidFill>
                  <a:srgbClr val="000000"/>
                </a:solidFill>
              </a:rPr>
              <a:t>80%</a:t>
            </a:r>
            <a:r>
              <a:rPr lang="ja-JP" altLang="en-US" sz="1400" spc="-110" dirty="0">
                <a:solidFill>
                  <a:srgbClr val="000000"/>
                </a:solidFill>
              </a:rPr>
              <a:t>とする</a:t>
            </a:r>
            <a:r>
              <a:rPr lang="ja-JP" altLang="en-US" sz="1400" spc="-110" dirty="0" smtClean="0">
                <a:solidFill>
                  <a:srgbClr val="000000"/>
                </a:solidFill>
              </a:rPr>
              <a:t>。</a:t>
            </a:r>
            <a:endParaRPr lang="ja-JP" altLang="en-US" sz="1400" dirty="0"/>
          </a:p>
          <a:p>
            <a:pPr marL="0" indent="0">
              <a:lnSpc>
                <a:spcPts val="1600"/>
              </a:lnSpc>
              <a:spcBef>
                <a:spcPts val="200"/>
              </a:spcBef>
              <a:spcAft>
                <a:spcPts val="200"/>
              </a:spcAft>
              <a:buNone/>
            </a:pPr>
            <a:r>
              <a:rPr lang="ja-JP" altLang="en-US" sz="1400" b="1" dirty="0"/>
              <a:t>②　信用保証協会</a:t>
            </a:r>
            <a:r>
              <a:rPr lang="ja-JP" altLang="en-US" sz="1400" b="1" dirty="0" smtClean="0"/>
              <a:t>における出資ファンドの対象拡大</a:t>
            </a:r>
            <a:endParaRPr lang="ja-JP" altLang="en-US" sz="1400" b="1" dirty="0"/>
          </a:p>
          <a:p>
            <a:pPr marL="0" indent="0">
              <a:lnSpc>
                <a:spcPts val="1600"/>
              </a:lnSpc>
              <a:spcBef>
                <a:spcPts val="200"/>
              </a:spcBef>
              <a:spcAft>
                <a:spcPts val="200"/>
              </a:spcAft>
              <a:buNone/>
            </a:pPr>
            <a:r>
              <a:rPr lang="ja-JP" altLang="en-US" sz="1400" dirty="0"/>
              <a:t>     </a:t>
            </a:r>
            <a:r>
              <a:rPr lang="ja-JP" altLang="en-US" sz="1400" dirty="0" smtClean="0"/>
              <a:t>・信用保証協会が地方創生に一層の貢献を果たすべく、事業再生ファンドのみならず、創業や中小企業の経営改善を支援することを目的とするファンドへの出資を新たに</a:t>
            </a:r>
            <a:endParaRPr lang="en-US" altLang="ja-JP" sz="1400" dirty="0" smtClean="0"/>
          </a:p>
          <a:p>
            <a:pPr marL="0" indent="0">
              <a:lnSpc>
                <a:spcPts val="1600"/>
              </a:lnSpc>
              <a:spcBef>
                <a:spcPts val="200"/>
              </a:spcBef>
              <a:spcAft>
                <a:spcPts val="200"/>
              </a:spcAft>
              <a:buNone/>
            </a:pPr>
            <a:r>
              <a:rPr lang="ja-JP" altLang="en-US" sz="1400" dirty="0" smtClean="0"/>
              <a:t>　　　可能とする。</a:t>
            </a:r>
            <a:endParaRPr lang="ja-JP" altLang="en-US" sz="1400" dirty="0"/>
          </a:p>
        </p:txBody>
      </p:sp>
      <p:sp>
        <p:nvSpPr>
          <p:cNvPr id="48" name="テキスト ボックス 47"/>
          <p:cNvSpPr txBox="1"/>
          <p:nvPr/>
        </p:nvSpPr>
        <p:spPr>
          <a:xfrm>
            <a:off x="235340" y="5632352"/>
            <a:ext cx="12159760" cy="646331"/>
          </a:xfrm>
          <a:prstGeom prst="rect">
            <a:avLst/>
          </a:prstGeom>
          <a:solidFill>
            <a:srgbClr val="00B0F0"/>
          </a:solidFill>
          <a:ln w="25400">
            <a:solidFill>
              <a:srgbClr val="00B0F0"/>
            </a:solidFill>
          </a:ln>
        </p:spPr>
        <p:txBody>
          <a:bodyPr wrap="square" rtlCol="0">
            <a:spAutoFit/>
          </a:bodyPr>
          <a:lstStyle/>
          <a:p>
            <a:endParaRPr kumimoji="1" lang="en-US" altLang="ja-JP"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 </a:t>
            </a: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信用保証協会法の一部改正</a:t>
            </a:r>
            <a:endPar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8275109"/>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l">
          <a:defRPr kumimoji="0" sz="1800" dirty="0"/>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3116</TotalTime>
  <Words>49</Words>
  <Application>Microsoft Office PowerPoint</Application>
  <PresentationFormat>A3 297x420 mm</PresentationFormat>
  <Paragraphs>31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blank</vt:lpstr>
      <vt:lpstr>PowerPoint プレゼンテーション</vt:lpstr>
    </vt:vector>
  </TitlesOfParts>
  <Company>METI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METI</cp:lastModifiedBy>
  <cp:revision>249</cp:revision>
  <cp:lastPrinted>2016-12-21T03:06:56Z</cp:lastPrinted>
  <dcterms:created xsi:type="dcterms:W3CDTF">2015-12-15T00:25:03Z</dcterms:created>
  <dcterms:modified xsi:type="dcterms:W3CDTF">2017-03-22T07:10:19Z</dcterms:modified>
</cp:coreProperties>
</file>