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258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700" autoAdjust="0"/>
  </p:normalViewPr>
  <p:slideViewPr>
    <p:cSldViewPr>
      <p:cViewPr>
        <p:scale>
          <a:sx n="125" d="100"/>
          <a:sy n="125" d="100"/>
        </p:scale>
        <p:origin x="-72" y="150"/>
      </p:cViewPr>
      <p:guideLst>
        <p:guide orient="horz" pos="28"/>
        <p:guide pos="57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087A-FE53-4B81-856E-81CAD491AC44}" type="datetimeFigureOut">
              <a:rPr kumimoji="1" lang="ja-JP" altLang="en-US" smtClean="0"/>
              <a:t>2017/5/29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8192380" y="44450"/>
            <a:ext cx="899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680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087A-FE53-4B81-856E-81CAD491AC44}" type="datetimeFigureOut">
              <a:rPr kumimoji="1" lang="ja-JP" altLang="en-US" smtClean="0"/>
              <a:t>2017/5/29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8192380" y="44450"/>
            <a:ext cx="899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1690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087A-FE53-4B81-856E-81CAD491AC44}" type="datetimeFigureOut">
              <a:rPr kumimoji="1" lang="ja-JP" altLang="en-US" smtClean="0"/>
              <a:t>2017/5/29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8192380" y="44450"/>
            <a:ext cx="899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2275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9822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087A-FE53-4B81-856E-81CAD491AC44}" type="datetimeFigureOut">
              <a:rPr kumimoji="1" lang="ja-JP" altLang="en-US" smtClean="0"/>
              <a:t>2017/5/29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8192380" y="44450"/>
            <a:ext cx="899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781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087A-FE53-4B81-856E-81CAD491AC44}" type="datetimeFigureOut">
              <a:rPr kumimoji="1" lang="ja-JP" altLang="en-US" smtClean="0"/>
              <a:t>2017/5/29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8192380" y="44450"/>
            <a:ext cx="899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087A-FE53-4B81-856E-81CAD491AC44}" type="datetimeFigureOut">
              <a:rPr kumimoji="1" lang="ja-JP" altLang="en-US" smtClean="0"/>
              <a:t>2017/5/29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8192380" y="44450"/>
            <a:ext cx="899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5012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087A-FE53-4B81-856E-81CAD491AC44}" type="datetimeFigureOut">
              <a:rPr kumimoji="1" lang="ja-JP" altLang="en-US" smtClean="0"/>
              <a:t>2017/5/29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8192380" y="44450"/>
            <a:ext cx="899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0264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087A-FE53-4B81-856E-81CAD491AC44}" type="datetimeFigureOut">
              <a:rPr kumimoji="1" lang="ja-JP" altLang="en-US" smtClean="0"/>
              <a:t>2017/5/29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 userDrawn="1"/>
        </p:nvSpPr>
        <p:spPr>
          <a:xfrm>
            <a:off x="8192380" y="44450"/>
            <a:ext cx="899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087A-FE53-4B81-856E-81CAD491AC44}" type="datetimeFigureOut">
              <a:rPr kumimoji="1" lang="ja-JP" altLang="en-US" smtClean="0"/>
              <a:t>2017/5/29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300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087A-FE53-4B81-856E-81CAD491AC44}" type="datetimeFigureOut">
              <a:rPr kumimoji="1" lang="ja-JP" altLang="en-US" smtClean="0"/>
              <a:t>2017/5/29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8192380" y="44450"/>
            <a:ext cx="899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4217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087A-FE53-4B81-856E-81CAD491AC44}" type="datetimeFigureOut">
              <a:rPr kumimoji="1" lang="ja-JP" altLang="en-US" smtClean="0"/>
              <a:t>2017/5/29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8192380" y="44450"/>
            <a:ext cx="899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6355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4087A-FE53-4B81-856E-81CAD491AC44}" type="datetimeFigureOut">
              <a:rPr kumimoji="1" lang="ja-JP" altLang="en-US" smtClean="0"/>
              <a:t>2017/5/29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56D6BDD-8E60-4908-B447-DC190478E34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HGP創英角ｺﾞｼｯｸUB" pitchFamily="50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2017/5/29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7EBBC03-6A20-4334-A77B-EEE756B04B5A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HGP創英角ｺﾞｼｯｸUB" pitchFamily="50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Arial" charset="0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7600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7" y="5588659"/>
            <a:ext cx="821448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1100" dirty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資料：中小企業庁委託「中小企業の成長に向けた事業戦略等に関する調査」</a:t>
            </a:r>
            <a:r>
              <a:rPr lang="en-US" altLang="ja-JP" sz="1100" dirty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(2016</a:t>
            </a:r>
            <a:r>
              <a:rPr lang="ja-JP" altLang="en-US" sz="1100" dirty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年</a:t>
            </a:r>
            <a:r>
              <a:rPr lang="en-US" altLang="ja-JP" sz="1100" dirty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11</a:t>
            </a:r>
            <a:r>
              <a:rPr lang="ja-JP" altLang="en-US" sz="1100" dirty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月、</a:t>
            </a:r>
            <a:r>
              <a:rPr lang="en-US" altLang="ja-JP" sz="1100" dirty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ja-JP" altLang="en-US" sz="1100" dirty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株</a:t>
            </a:r>
            <a:r>
              <a:rPr lang="en-US" altLang="ja-JP" sz="1100" dirty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)</a:t>
            </a:r>
            <a:r>
              <a:rPr lang="ja-JP" altLang="en-US" sz="1100" dirty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野村総合</a:t>
            </a:r>
            <a:r>
              <a:rPr lang="ja-JP" altLang="en-US" sz="1100" dirty="0" smtClean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研究所</a:t>
            </a:r>
            <a:r>
              <a:rPr lang="en-US" altLang="ja-JP" sz="1100" dirty="0" smtClean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)</a:t>
            </a:r>
          </a:p>
          <a:p>
            <a:pPr lvl="0"/>
            <a:r>
              <a:rPr lang="en-US" altLang="ja-JP" sz="1100" dirty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ja-JP" altLang="en-US" sz="1100" dirty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注</a:t>
            </a:r>
            <a:r>
              <a:rPr lang="en-US" altLang="ja-JP" sz="1100" dirty="0" smtClean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)</a:t>
            </a:r>
            <a:r>
              <a:rPr lang="ja-JP" altLang="en-US" sz="1100" dirty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1100" dirty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1.</a:t>
            </a:r>
            <a:r>
              <a:rPr lang="ja-JP" altLang="en-US" sz="1100" dirty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複数回答のため、合計は必ずしも</a:t>
            </a:r>
            <a:r>
              <a:rPr lang="en-US" altLang="ja-JP" sz="1100" dirty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100</a:t>
            </a:r>
            <a:r>
              <a:rPr lang="ja-JP" altLang="en-US" sz="1100" dirty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％</a:t>
            </a:r>
            <a:r>
              <a:rPr lang="ja-JP" altLang="en-US" sz="1100" dirty="0" smtClean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にはならない。</a:t>
            </a:r>
            <a:endParaRPr lang="en-US" altLang="ja-JP" sz="1100" dirty="0">
              <a:solidFill>
                <a:prstClr val="black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lvl="0"/>
            <a:r>
              <a:rPr lang="ja-JP" altLang="en-US" sz="1100" dirty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 　</a:t>
            </a:r>
            <a:r>
              <a:rPr lang="ja-JP" altLang="en-US" sz="1100" dirty="0" smtClean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en-US" altLang="ja-JP" sz="1100" dirty="0" smtClean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2</a:t>
            </a:r>
            <a:r>
              <a:rPr lang="en-US" altLang="ja-JP" sz="1100" dirty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.</a:t>
            </a:r>
            <a:r>
              <a:rPr lang="ja-JP" altLang="en-US" sz="1100" dirty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新技術を活用していない企業について集計している。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9512" y="544589"/>
            <a:ext cx="87849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00" b="1" dirty="0" smtClean="0">
                <a:latin typeface="ＭＳ ゴシック" pitchFamily="49" charset="-128"/>
                <a:ea typeface="ＭＳ ゴシック" pitchFamily="49" charset="-128"/>
              </a:rPr>
              <a:t>第</a:t>
            </a:r>
            <a:r>
              <a:rPr kumimoji="1" lang="en-US" altLang="ja-JP" sz="2200" b="1" dirty="0" smtClean="0">
                <a:latin typeface="ＭＳ ゴシック" pitchFamily="49" charset="-128"/>
                <a:ea typeface="ＭＳ ゴシック" pitchFamily="49" charset="-128"/>
              </a:rPr>
              <a:t>2</a:t>
            </a:r>
            <a:r>
              <a:rPr lang="en-US" altLang="ja-JP" sz="2200" b="1" dirty="0" smtClean="0">
                <a:latin typeface="ＭＳ ゴシック" pitchFamily="49" charset="-128"/>
                <a:ea typeface="ＭＳ ゴシック" pitchFamily="49" charset="-128"/>
              </a:rPr>
              <a:t>-3-43</a:t>
            </a:r>
            <a:r>
              <a:rPr lang="ja-JP" altLang="en-US" sz="2200" b="1" dirty="0" smtClean="0">
                <a:latin typeface="ＭＳ ゴシック" pitchFamily="49" charset="-128"/>
                <a:ea typeface="ＭＳ ゴシック" pitchFamily="49" charset="-128"/>
              </a:rPr>
              <a:t>図 新技術の活用における課題別に見た、期待する公的支援</a:t>
            </a:r>
            <a:endParaRPr lang="en-US" altLang="ja-JP" sz="2200" b="1" dirty="0">
              <a:latin typeface="ＭＳ ゴシック" pitchFamily="49" charset="-128"/>
              <a:ea typeface="ＭＳ ゴシック" pitchFamily="49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667647"/>
              </p:ext>
            </p:extLst>
          </p:nvPr>
        </p:nvGraphicFramePr>
        <p:xfrm>
          <a:off x="307253" y="1124744"/>
          <a:ext cx="8513218" cy="4463913"/>
        </p:xfrm>
        <a:graphic>
          <a:graphicData uri="http://schemas.openxmlformats.org/drawingml/2006/table">
            <a:tbl>
              <a:tblPr/>
              <a:tblGrid>
                <a:gridCol w="1452733"/>
                <a:gridCol w="1412097"/>
                <a:gridCol w="1412097"/>
                <a:gridCol w="1412097"/>
                <a:gridCol w="1412097"/>
                <a:gridCol w="1412097"/>
              </a:tblGrid>
              <a:tr h="28861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　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1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2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3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4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5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47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技術・ノウハウを持った人材が不足している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(n=1,272)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補助金・助成金制度の拡充</a:t>
                      </a:r>
                      <a:b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</a:b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(65.3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％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)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993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人材育成・人材紹介</a:t>
                      </a:r>
                      <a:b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</a:b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(44.2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％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)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専門家等による助言、技術的支援の提供</a:t>
                      </a:r>
                      <a:b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</a:b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(37.3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％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)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FF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新技術活用企業に対する税制優遇</a:t>
                      </a:r>
                      <a:b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</a:b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(34.4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％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)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66CCFF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有効事例の紹介、横展開</a:t>
                      </a:r>
                      <a:b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</a:b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(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27.0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％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)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CC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59647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自社の事業への活用イメージがわかない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(n=1,073)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補助金・助成金制度の拡充</a:t>
                      </a:r>
                      <a:b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</a:b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(53.3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％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)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993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専門家等による助言、技術的支援の提供</a:t>
                      </a:r>
                      <a:b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</a:b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(34.2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％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)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FF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人材育成・人材紹介</a:t>
                      </a:r>
                      <a:b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</a:b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(32.1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％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)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有効事例の紹介、横展開</a:t>
                      </a:r>
                      <a:b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</a:b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(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30.0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％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)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新技術活用企業に対する税制優遇</a:t>
                      </a:r>
                      <a:b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</a:b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(29.3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％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)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66CCFF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59647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新技術について理解していない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(n=835)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補助金・助成金制度の拡充</a:t>
                      </a:r>
                      <a:b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</a:b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(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60.0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％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)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993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専門家等による助言、技術的支援の提供</a:t>
                      </a:r>
                      <a:b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</a:b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(39.3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％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)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FF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人材育成・人材紹介</a:t>
                      </a:r>
                      <a:b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</a:b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(37.8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％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)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有効事例の紹介、横展開</a:t>
                      </a:r>
                      <a:b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</a:b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(30.2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％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)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新技術活用企業に対する税制優遇</a:t>
                      </a:r>
                      <a:b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</a:b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(29.7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％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)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66CCFF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59647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必要なコストの負担が大きい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(n=784)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補助金・助成金制度の拡充</a:t>
                      </a:r>
                      <a:b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</a:b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(71.7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％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)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993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新技術活用企業に対する税制優遇</a:t>
                      </a:r>
                      <a:b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</a:b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(38.1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％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)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66CCFF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人材育成・人材紹介</a:t>
                      </a:r>
                      <a:b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</a:b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(38.1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％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)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専門家等による助言、技術的支援の提供</a:t>
                      </a:r>
                      <a:b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</a:b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(35.2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％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)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FF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有効事例の紹介、横展開</a:t>
                      </a:r>
                      <a:b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</a:b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(28.8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％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)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CC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59647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費用対効果が望めない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(n=604)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補助金・助成金制度の拡充</a:t>
                      </a:r>
                      <a:b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</a:b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(60.4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％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)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993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人材育成・人材紹介</a:t>
                      </a:r>
                      <a:b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</a:b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(33.9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％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)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専門家等による助言、技術的支援の提供</a:t>
                      </a:r>
                      <a:b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</a:b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(31.5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％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)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FF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新技術活用企業に対する税制優遇</a:t>
                      </a:r>
                      <a:b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</a:b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(31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％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)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66CCFF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有効事例の紹介、横展開</a:t>
                      </a:r>
                      <a:b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</a:b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(29.6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％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)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CC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59647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連携相手を探すのが難しい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(n=246)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補助金・助成金制度の拡充</a:t>
                      </a:r>
                      <a:b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</a:b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(67.1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％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)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993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新技術活用企業に対する税制優遇</a:t>
                      </a:r>
                      <a:b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</a:b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(47.6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％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)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66CCFF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専門家等による助言、技術的支援の提供</a:t>
                      </a:r>
                      <a:b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</a:b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(46.7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％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)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FF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人材育成・人材紹介</a:t>
                      </a:r>
                      <a:b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</a:b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(45.1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％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)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有効事例の紹介、横展開</a:t>
                      </a:r>
                      <a:b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</a:b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(39.8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％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)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CC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59647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適切な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相談</a:t>
                      </a:r>
                      <a:r>
                        <a:rPr lang="ja-JP" alt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相手が見付からない</a:t>
                      </a:r>
                      <a:r>
                        <a:rPr lang="en-US" altLang="ja-JP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(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n=235)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補助金・助成金制度の拡充</a:t>
                      </a:r>
                      <a:b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</a:b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(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66.0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％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)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993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専門家等による助言、技術的支援の提供</a:t>
                      </a:r>
                      <a:b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</a:b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(52.3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％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)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FF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人材育成・人材紹介</a:t>
                      </a:r>
                      <a:b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</a:b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(51.5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％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)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有効事例の紹介、横展開</a:t>
                      </a:r>
                      <a:b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</a:b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(40.9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％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)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新技術活用企業に対する税制優遇</a:t>
                      </a:r>
                      <a:b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</a:b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(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37.0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％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)</a:t>
                      </a:r>
                    </a:p>
                  </a:txBody>
                  <a:tcPr marL="7365" marR="7365" marT="7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66CCFF"/>
                      </a:fgClr>
                      <a:bgClr>
                        <a:srgbClr val="FFFFFF"/>
                      </a:bgClr>
                    </a:patt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66373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2580</TotalTime>
  <Words>396</Words>
  <Application>Microsoft Office PowerPoint</Application>
  <PresentationFormat>画面に合わせる (4:3)</PresentationFormat>
  <Paragraphs>52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blank</vt:lpstr>
      <vt:lpstr>デザインの設定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OYCA3271</cp:lastModifiedBy>
  <cp:revision>101</cp:revision>
  <dcterms:created xsi:type="dcterms:W3CDTF">2014-02-12T13:25:46Z</dcterms:created>
  <dcterms:modified xsi:type="dcterms:W3CDTF">2017-05-29T10:59:14Z</dcterms:modified>
</cp:coreProperties>
</file>