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2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FFFCC"/>
    <a:srgbClr val="FFCCCC"/>
    <a:srgbClr val="FFCC99"/>
    <a:srgbClr val="CCCCFF"/>
    <a:srgbClr val="FF9966"/>
    <a:srgbClr val="FF6600"/>
    <a:srgbClr val="99D6EC"/>
    <a:srgbClr val="FF5A00"/>
    <a:srgbClr val="009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90" autoAdjust="0"/>
    <p:restoredTop sz="94647" autoAdjust="0"/>
  </p:normalViewPr>
  <p:slideViewPr>
    <p:cSldViewPr>
      <p:cViewPr varScale="1">
        <p:scale>
          <a:sx n="118" d="100"/>
          <a:sy n="118" d="100"/>
        </p:scale>
        <p:origin x="-1578" y="-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5A2B13-0AE3-4C9B-B845-3C38E122EB0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18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2016/3/28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2016/3/28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2016/3/28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2016/3/28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 bwMode="auto">
          <a:xfrm>
            <a:off x="5601072" y="4707998"/>
            <a:ext cx="1800200" cy="38442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168794" y="205653"/>
            <a:ext cx="9293679" cy="6478515"/>
            <a:chOff x="128464" y="205653"/>
            <a:chExt cx="9293679" cy="6478515"/>
          </a:xfrm>
        </p:grpSpPr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128464" y="205653"/>
              <a:ext cx="9293679" cy="631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7432" tIns="18288" rIns="0" bIns="18288" anchor="ctr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200" b="1" dirty="0">
                  <a:latin typeface="ＭＳ ゴシック" pitchFamily="49" charset="-128"/>
                  <a:ea typeface="ＭＳ ゴシック" pitchFamily="49" charset="-128"/>
                </a:rPr>
                <a:t>コラム</a:t>
              </a:r>
              <a:r>
                <a:rPr lang="en-US" altLang="ja-JP" sz="2200" b="1" i="0" baseline="0" dirty="0" smtClean="0">
                  <a:latin typeface="ＭＳ ゴシック" pitchFamily="49" charset="-128"/>
                  <a:ea typeface="ＭＳ ゴシック" pitchFamily="49" charset="-128"/>
                </a:rPr>
                <a:t>2</a:t>
              </a:r>
              <a:r>
                <a:rPr lang="en-US" altLang="ja-JP" sz="2200" b="1" dirty="0" smtClean="0">
                  <a:latin typeface="ＭＳ ゴシック" pitchFamily="49" charset="-128"/>
                  <a:ea typeface="ＭＳ ゴシック" pitchFamily="49" charset="-128"/>
                </a:rPr>
                <a:t>-6-5</a:t>
              </a:r>
              <a:r>
                <a:rPr lang="ja-JP" altLang="en-US" sz="2200" b="1" i="0" baseline="0" dirty="0" smtClean="0">
                  <a:latin typeface="ＭＳ ゴシック" pitchFamily="49" charset="-128"/>
                  <a:ea typeface="ＭＳ ゴシック" pitchFamily="49" charset="-128"/>
                </a:rPr>
                <a:t>図 </a:t>
              </a:r>
              <a:r>
                <a:rPr lang="ja-JP" altLang="en-US" sz="2200" b="1" dirty="0">
                  <a:latin typeface="ＭＳ ゴシック" pitchFamily="49" charset="-128"/>
                  <a:ea typeface="ＭＳ ゴシック" pitchFamily="49" charset="-128"/>
                </a:rPr>
                <a:t>都道府県</a:t>
              </a:r>
              <a:r>
                <a:rPr lang="ja-JP" altLang="en-US" sz="2200" b="1" dirty="0" smtClean="0">
                  <a:latin typeface="ＭＳ ゴシック" pitchFamily="49" charset="-128"/>
                  <a:ea typeface="ＭＳ ゴシック" pitchFamily="49" charset="-128"/>
                </a:rPr>
                <a:t>別</a:t>
              </a:r>
              <a:r>
                <a:rPr lang="ja-JP" altLang="en-US" sz="2200" b="1" dirty="0">
                  <a:latin typeface="ＭＳ ゴシック" pitchFamily="49" charset="-128"/>
                  <a:ea typeface="ＭＳ ゴシック" pitchFamily="49" charset="-128"/>
                </a:rPr>
                <a:t>に</a:t>
              </a:r>
              <a:r>
                <a:rPr lang="ja-JP" altLang="en-US" sz="2200" b="1" dirty="0" smtClean="0">
                  <a:latin typeface="ＭＳ ゴシック" pitchFamily="49" charset="-128"/>
                  <a:ea typeface="ＭＳ ゴシック" pitchFamily="49" charset="-128"/>
                </a:rPr>
                <a:t>見た中小企業経営者の</a:t>
              </a:r>
              <a:r>
                <a:rPr lang="en-US" altLang="ja-JP" sz="2200" b="1" dirty="0" smtClean="0">
                  <a:latin typeface="ＭＳ ゴシック" pitchFamily="49" charset="-128"/>
                  <a:ea typeface="ＭＳ ゴシック" pitchFamily="49" charset="-128"/>
                </a:rPr>
                <a:t>65</a:t>
              </a:r>
              <a:r>
                <a:rPr lang="ja-JP" altLang="en-US" sz="2200" b="1" dirty="0" smtClean="0">
                  <a:latin typeface="ＭＳ ゴシック" pitchFamily="49" charset="-128"/>
                  <a:ea typeface="ＭＳ ゴシック" pitchFamily="49" charset="-128"/>
                </a:rPr>
                <a:t>歳以上年齢</a:t>
              </a:r>
              <a:r>
                <a:rPr lang="en-US" altLang="ja-JP" sz="2200" b="1" dirty="0" smtClean="0">
                  <a:latin typeface="ＭＳ ゴシック" pitchFamily="49" charset="-128"/>
                  <a:ea typeface="ＭＳ ゴシック" pitchFamily="49" charset="-128"/>
                </a:rPr>
                <a:t/>
              </a:r>
              <a:br>
                <a:rPr lang="en-US" altLang="ja-JP" sz="2200" b="1" dirty="0" smtClean="0">
                  <a:latin typeface="ＭＳ ゴシック" pitchFamily="49" charset="-128"/>
                  <a:ea typeface="ＭＳ ゴシック" pitchFamily="49" charset="-128"/>
                </a:rPr>
              </a:br>
              <a:r>
                <a:rPr lang="ja-JP" altLang="en-US" sz="2200" b="1" dirty="0" smtClean="0">
                  <a:latin typeface="ＭＳ ゴシック" pitchFamily="49" charset="-128"/>
                  <a:ea typeface="ＭＳ ゴシック" pitchFamily="49" charset="-128"/>
                </a:rPr>
                <a:t>　　　　　　　割合の推移</a:t>
              </a:r>
              <a:r>
                <a:rPr lang="en-US" altLang="ja-JP" sz="2200" b="1" dirty="0" smtClean="0">
                  <a:latin typeface="ＭＳ ゴシック" pitchFamily="49" charset="-128"/>
                  <a:ea typeface="ＭＳ ゴシック" pitchFamily="49" charset="-128"/>
                </a:rPr>
                <a:t>(1995-2015)</a:t>
              </a:r>
              <a:endParaRPr lang="ja-JP" altLang="en-US" sz="2200" b="1" dirty="0"/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1731098" y="736104"/>
              <a:ext cx="5917956" cy="5660032"/>
              <a:chOff x="-99270" y="1030472"/>
              <a:chExt cx="4877508" cy="4411495"/>
            </a:xfrm>
          </p:grpSpPr>
          <p:pic>
            <p:nvPicPr>
              <p:cNvPr id="17" name="図 16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509" r="16024"/>
              <a:stretch/>
            </p:blipFill>
            <p:spPr bwMode="auto">
              <a:xfrm>
                <a:off x="-99270" y="1030472"/>
                <a:ext cx="4877508" cy="441149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" name="正方形/長方形 3"/>
              <p:cNvSpPr/>
              <p:nvPr/>
            </p:nvSpPr>
            <p:spPr bwMode="auto">
              <a:xfrm>
                <a:off x="979892" y="5030694"/>
                <a:ext cx="2136533" cy="287484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  <a:extLst/>
            </p:spPr>
            <p:txBody>
              <a:bodyPr wrap="none" rtlCol="0" anchor="ctr"/>
              <a:lstStyle/>
              <a:p>
                <a:pPr algn="l"/>
                <a:endParaRPr kumimoji="0" lang="ja-JP" altLang="en-US" sz="1800" dirty="0"/>
              </a:p>
            </p:txBody>
          </p:sp>
        </p:grpSp>
        <p:sp>
          <p:nvSpPr>
            <p:cNvPr id="26" name="テキスト ボックス 25"/>
            <p:cNvSpPr txBox="1"/>
            <p:nvPr/>
          </p:nvSpPr>
          <p:spPr>
            <a:xfrm>
              <a:off x="140136" y="6453336"/>
              <a:ext cx="648045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 smtClean="0">
                  <a:latin typeface="+mn-ea"/>
                  <a:cs typeface="Meiryo UI" panose="020B0604030504040204" pitchFamily="50" charset="-128"/>
                </a:rPr>
                <a:t>資料：</a:t>
              </a:r>
              <a:r>
                <a:rPr lang="en-US" altLang="ja-JP" sz="900" dirty="0" smtClean="0">
                  <a:latin typeface="+mn-ea"/>
                  <a:cs typeface="Meiryo UI" panose="020B0604030504040204" pitchFamily="50" charset="-128"/>
                </a:rPr>
                <a:t>(</a:t>
              </a:r>
              <a:r>
                <a:rPr lang="ja-JP" altLang="en-US" sz="900" dirty="0" smtClean="0">
                  <a:latin typeface="+mn-ea"/>
                  <a:cs typeface="Meiryo UI" panose="020B0604030504040204" pitchFamily="50" charset="-128"/>
                </a:rPr>
                <a:t>株</a:t>
              </a:r>
              <a:r>
                <a:rPr lang="en-US" altLang="ja-JP" sz="900" dirty="0" smtClean="0">
                  <a:latin typeface="+mn-ea"/>
                  <a:cs typeface="Meiryo UI" panose="020B0604030504040204" pitchFamily="50" charset="-128"/>
                </a:rPr>
                <a:t>)</a:t>
              </a:r>
              <a:r>
                <a:rPr lang="ja-JP" altLang="en-US" sz="900" dirty="0" smtClean="0">
                  <a:latin typeface="+mn-ea"/>
                  <a:cs typeface="Meiryo UI" panose="020B0604030504040204" pitchFamily="50" charset="-128"/>
                </a:rPr>
                <a:t>帝国</a:t>
              </a:r>
              <a:r>
                <a:rPr lang="ja-JP" altLang="en-US" sz="900" dirty="0" smtClean="0">
                  <a:latin typeface="+mn-ea"/>
                  <a:cs typeface="Meiryo UI" panose="020B0604030504040204" pitchFamily="50" charset="-128"/>
                </a:rPr>
                <a:t>データバンク「</a:t>
              </a:r>
              <a:r>
                <a:rPr lang="en-US" altLang="ja-JP" sz="900" dirty="0" smtClean="0">
                  <a:latin typeface="+mn-ea"/>
                  <a:cs typeface="Meiryo UI" panose="020B0604030504040204" pitchFamily="50" charset="-128"/>
                </a:rPr>
                <a:t>COSMOS2(</a:t>
              </a:r>
              <a:r>
                <a:rPr lang="ja-JP" altLang="en-US" sz="900" dirty="0" smtClean="0">
                  <a:latin typeface="+mn-ea"/>
                  <a:cs typeface="Meiryo UI" panose="020B0604030504040204" pitchFamily="50" charset="-128"/>
                </a:rPr>
                <a:t>企業</a:t>
              </a:r>
              <a:r>
                <a:rPr lang="ja-JP" altLang="en-US" sz="900" dirty="0">
                  <a:latin typeface="+mn-ea"/>
                  <a:cs typeface="Meiryo UI" panose="020B0604030504040204" pitchFamily="50" charset="-128"/>
                </a:rPr>
                <a:t>概要</a:t>
              </a:r>
              <a:r>
                <a:rPr lang="ja-JP" altLang="en-US" sz="900" dirty="0" smtClean="0">
                  <a:latin typeface="+mn-ea"/>
                  <a:cs typeface="Meiryo UI" panose="020B0604030504040204" pitchFamily="50" charset="-128"/>
                </a:rPr>
                <a:t>ファイル</a:t>
              </a:r>
              <a:r>
                <a:rPr lang="en-US" altLang="ja-JP" sz="900" dirty="0" smtClean="0">
                  <a:latin typeface="+mn-ea"/>
                  <a:cs typeface="Meiryo UI" panose="020B0604030504040204" pitchFamily="50" charset="-128"/>
                </a:rPr>
                <a:t>)</a:t>
              </a:r>
              <a:r>
                <a:rPr lang="ja-JP" altLang="en-US" sz="900" dirty="0" smtClean="0">
                  <a:latin typeface="+mn-ea"/>
                  <a:cs typeface="Meiryo UI" panose="020B0604030504040204" pitchFamily="50" charset="-128"/>
                </a:rPr>
                <a:t>」</a:t>
              </a:r>
              <a:r>
                <a:rPr lang="ja-JP" altLang="en-US" sz="900" dirty="0">
                  <a:latin typeface="+mn-ea"/>
                  <a:cs typeface="Meiryo UI" panose="020B0604030504040204" pitchFamily="50" charset="-128"/>
                </a:rPr>
                <a:t>再編</a:t>
              </a:r>
              <a:r>
                <a:rPr lang="ja-JP" altLang="en-US" sz="900" dirty="0" smtClean="0">
                  <a:latin typeface="+mn-ea"/>
                  <a:cs typeface="Meiryo UI" panose="020B0604030504040204" pitchFamily="50" charset="-128"/>
                </a:rPr>
                <a:t>加工</a:t>
              </a:r>
              <a:endParaRPr kumimoji="1" lang="en-US" altLang="ja-JP" sz="900" dirty="0" smtClean="0">
                <a:latin typeface="+mn-ea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075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1022</TotalTime>
  <Words>33</Words>
  <Application>Microsoft Office PowerPoint</Application>
  <PresentationFormat>A4 210 x 297 mm</PresentationFormat>
  <Paragraphs>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OYCA3271</cp:lastModifiedBy>
  <cp:revision>54</cp:revision>
  <cp:lastPrinted>2015-08-21T06:55:03Z</cp:lastPrinted>
  <dcterms:created xsi:type="dcterms:W3CDTF">2016-01-26T13:03:04Z</dcterms:created>
  <dcterms:modified xsi:type="dcterms:W3CDTF">2016-03-28T13:17:22Z</dcterms:modified>
</cp:coreProperties>
</file>