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12" autoAdjust="0"/>
  </p:normalViewPr>
  <p:slideViewPr>
    <p:cSldViewPr>
      <p:cViewPr varScale="1">
        <p:scale>
          <a:sx n="66" d="100"/>
          <a:sy n="66" d="100"/>
        </p:scale>
        <p:origin x="-1416" y="-108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2016/4/5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4850" y="43520"/>
            <a:ext cx="9157000" cy="6728786"/>
            <a:chOff x="4850" y="43520"/>
            <a:chExt cx="9157000" cy="6728786"/>
          </a:xfrm>
        </p:grpSpPr>
        <p:sp>
          <p:nvSpPr>
            <p:cNvPr id="81" name="上矢印 80"/>
            <p:cNvSpPr/>
            <p:nvPr/>
          </p:nvSpPr>
          <p:spPr>
            <a:xfrm>
              <a:off x="4595485" y="1432909"/>
              <a:ext cx="360000" cy="864000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43" name="上矢印 42"/>
            <p:cNvSpPr/>
            <p:nvPr/>
          </p:nvSpPr>
          <p:spPr>
            <a:xfrm>
              <a:off x="2479927" y="1432908"/>
              <a:ext cx="360000" cy="2071325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804559" y="5600336"/>
              <a:ext cx="7231775" cy="117197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63871" y="2272831"/>
              <a:ext cx="1042068" cy="44994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府省庁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経済団体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自治体 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等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" name="左右矢印 3"/>
            <p:cNvSpPr/>
            <p:nvPr/>
          </p:nvSpPr>
          <p:spPr>
            <a:xfrm>
              <a:off x="1239687" y="5953737"/>
              <a:ext cx="564873" cy="360000"/>
            </a:xfrm>
            <a:prstGeom prst="leftRightArrow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ＭＳ Ｐゴシック"/>
                </a:rPr>
                <a:t>連携</a:t>
              </a: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54635" y="543171"/>
              <a:ext cx="8881700" cy="8381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400" dirty="0" smtClean="0">
                  <a:solidFill>
                    <a:prstClr val="black"/>
                  </a:solidFill>
                  <a:latin typeface="ＭＳ Ｐゴシック"/>
                </a:rPr>
                <a:t>　　　　　　　　　全国中</a:t>
              </a:r>
              <a:r>
                <a:rPr lang="ja-JP" altLang="en-US" sz="2400" dirty="0" smtClean="0">
                  <a:solidFill>
                    <a:prstClr val="black"/>
                  </a:solidFill>
                  <a:latin typeface="ＭＳ Ｐゴシック"/>
                </a:rPr>
                <a:t>小企業約</a:t>
              </a:r>
              <a:r>
                <a:rPr lang="en-US" altLang="ja-JP" sz="2400" dirty="0" smtClean="0">
                  <a:solidFill>
                    <a:prstClr val="black"/>
                  </a:solidFill>
                  <a:latin typeface="ＭＳ Ｐゴシック"/>
                </a:rPr>
                <a:t>380</a:t>
              </a:r>
              <a:r>
                <a:rPr lang="ja-JP" altLang="en-US" sz="2400" dirty="0" smtClean="0">
                  <a:solidFill>
                    <a:prstClr val="black"/>
                  </a:solidFill>
                  <a:latin typeface="ＭＳ Ｐゴシック"/>
                </a:rPr>
                <a:t>万者</a:t>
              </a:r>
              <a:endParaRPr lang="ja-JP" altLang="en-US" sz="24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531857" y="3963801"/>
              <a:ext cx="2201626" cy="632894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dirty="0" smtClean="0">
                  <a:solidFill>
                    <a:sysClr val="windowText" lastClr="000000"/>
                  </a:solidFill>
                  <a:latin typeface="ＭＳ Ｐゴシック"/>
                </a:rPr>
                <a:t>【</a:t>
              </a:r>
              <a:r>
                <a:rPr lang="ja-JP" altLang="en-US" sz="1600" dirty="0" smtClean="0">
                  <a:solidFill>
                    <a:sysClr val="windowText" lastClr="000000"/>
                  </a:solidFill>
                  <a:latin typeface="ＭＳ Ｐゴシック"/>
                </a:rPr>
                <a:t>全国</a:t>
              </a:r>
              <a:r>
                <a:rPr lang="en-US" altLang="ja-JP" sz="1600" dirty="0" smtClean="0">
                  <a:solidFill>
                    <a:sysClr val="windowText" lastClr="000000"/>
                  </a:solidFill>
                  <a:latin typeface="ＭＳ Ｐゴシック"/>
                </a:rPr>
                <a:t>】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 smtClean="0">
                  <a:solidFill>
                    <a:sysClr val="windowText" lastClr="000000"/>
                  </a:solidFill>
                  <a:latin typeface="ＭＳ Ｐゴシック"/>
                </a:rPr>
                <a:t>講習能力養成セミナー</a:t>
              </a:r>
              <a:endParaRPr lang="en-US" altLang="ja-JP" sz="1600" dirty="0" smtClean="0">
                <a:solidFill>
                  <a:sysClr val="windowText" lastClr="000000"/>
                </a:solidFill>
                <a:latin typeface="ＭＳ Ｐゴシック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600" dirty="0" smtClean="0">
                <a:solidFill>
                  <a:sysClr val="windowText" lastClr="000000"/>
                </a:solidFill>
                <a:latin typeface="ＭＳ Ｐゴシック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767357" y="5271927"/>
              <a:ext cx="954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研修講師派遣</a:t>
              </a:r>
              <a:endParaRPr lang="ja-JP" altLang="en-US" sz="10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804560" y="3521850"/>
              <a:ext cx="1440000" cy="147699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  <a:latin typeface="ＭＳ Ｐゴシック"/>
                </a:rPr>
                <a:t>地域中小企業支援機関</a:t>
              </a:r>
              <a:endParaRPr lang="en-US" altLang="ja-JP" sz="16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 smtClean="0">
                  <a:solidFill>
                    <a:prstClr val="black"/>
                  </a:solidFill>
                  <a:latin typeface="ＭＳ Ｐゴシック"/>
                </a:rPr>
                <a:t>（商工団体・税理士会・社労士会等）</a:t>
              </a:r>
              <a:endParaRPr lang="en-US" altLang="ja-JP" sz="105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804559" y="2269648"/>
              <a:ext cx="4337263" cy="110772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  <a:latin typeface="ＭＳ Ｐゴシック"/>
                </a:rPr>
                <a:t>セキュリティプレゼンター（</a:t>
              </a:r>
              <a:r>
                <a:rPr lang="ja-JP" altLang="en-US" sz="1600" dirty="0">
                  <a:solidFill>
                    <a:prstClr val="black"/>
                  </a:solidFill>
                  <a:latin typeface="ＭＳ Ｐゴシック"/>
                </a:rPr>
                <a:t>中小企業支援者</a:t>
              </a:r>
              <a:r>
                <a:rPr lang="ja-JP" altLang="en-US" sz="1600" dirty="0" smtClean="0">
                  <a:solidFill>
                    <a:prstClr val="black"/>
                  </a:solidFill>
                  <a:latin typeface="ＭＳ Ｐゴシック"/>
                </a:rPr>
                <a:t>）</a:t>
              </a:r>
              <a:endParaRPr lang="en-US" altLang="ja-JP" sz="16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4412601" y="2694632"/>
              <a:ext cx="1548000" cy="576438"/>
            </a:xfrm>
            <a:prstGeom prst="roundRect">
              <a:avLst/>
            </a:prstGeom>
            <a:solidFill>
              <a:srgbClr val="0070C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white"/>
                  </a:solidFill>
                  <a:latin typeface="ＭＳ Ｐゴシック"/>
                </a:rPr>
                <a:t>セキュリティプレゼンターカンファレンス</a:t>
              </a:r>
              <a:endParaRPr lang="ja-JP" altLang="en-US" sz="1200" dirty="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207060" y="4490304"/>
              <a:ext cx="959344" cy="46272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　 研修会</a:t>
              </a:r>
              <a:endParaRPr lang="ja-JP" altLang="en-US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128579" y="5716904"/>
              <a:ext cx="2945426" cy="46941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　  中小企業の情報セキュリティ普及</a:t>
              </a:r>
              <a:endParaRPr lang="en-US" altLang="ja-JP" sz="14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Ｐゴシック"/>
                </a:rPr>
                <a:t>委員会・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ＭＳ Ｐゴシック"/>
                </a:rPr>
                <a:t>WG</a:t>
              </a: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390779" y="4207224"/>
              <a:ext cx="1440000" cy="791619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  <a:latin typeface="ＭＳ Ｐゴシック"/>
                </a:rPr>
                <a:t>地域金融機関</a:t>
              </a:r>
              <a:endParaRPr lang="en-US" altLang="ja-JP" sz="16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（地銀・信金・信組）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090934" y="6239157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ガイドライン改訂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中小企業実態調査</a:t>
              </a:r>
              <a:endParaRPr lang="ja-JP" altLang="en-US" sz="10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422607" y="1864866"/>
              <a:ext cx="11288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セミナー参加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知識・スキル習得</a:t>
              </a:r>
              <a:endParaRPr lang="ja-JP" altLang="en-US" sz="10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774723" y="5124073"/>
              <a:ext cx="13099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教材・コンテンツ開発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セミナー主催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37" name="上矢印 36"/>
            <p:cNvSpPr/>
            <p:nvPr/>
          </p:nvSpPr>
          <p:spPr>
            <a:xfrm rot="10800000">
              <a:off x="8427527" y="1445154"/>
              <a:ext cx="423602" cy="4129371"/>
            </a:xfrm>
            <a:prstGeom prst="upArrow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738147" y="2055440"/>
              <a:ext cx="338554" cy="289758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セキュリティ関連情報の届出・相談、学習、情報収集</a:t>
              </a:r>
              <a:endParaRPr lang="ja-JP" altLang="en-US" sz="10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564288" y="1449058"/>
              <a:ext cx="11208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プレゼンター派遣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01447" y="1459161"/>
              <a:ext cx="441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相談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5377796" y="609131"/>
              <a:ext cx="720000" cy="720000"/>
              <a:chOff x="2352674" y="256967"/>
              <a:chExt cx="720000" cy="720000"/>
            </a:xfrm>
          </p:grpSpPr>
          <p:sp>
            <p:nvSpPr>
              <p:cNvPr id="8" name="円/楕円 7"/>
              <p:cNvSpPr/>
              <p:nvPr/>
            </p:nvSpPr>
            <p:spPr>
              <a:xfrm>
                <a:off x="2352674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2427981" y="416912"/>
                <a:ext cx="5693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経営者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solidFill>
                      <a:prstClr val="black"/>
                    </a:solidFill>
                    <a:latin typeface="ＭＳ Ｐゴシック"/>
                  </a:rPr>
                  <a:t>管理者</a:t>
                </a:r>
              </a:p>
            </p:txBody>
          </p:sp>
        </p:grpSp>
        <p:grpSp>
          <p:nvGrpSpPr>
            <p:cNvPr id="50" name="グループ化 49"/>
            <p:cNvGrpSpPr/>
            <p:nvPr/>
          </p:nvGrpSpPr>
          <p:grpSpPr>
            <a:xfrm>
              <a:off x="6074005" y="609131"/>
              <a:ext cx="825867" cy="720000"/>
              <a:chOff x="2390328" y="256967"/>
              <a:chExt cx="825867" cy="720000"/>
            </a:xfrm>
          </p:grpSpPr>
          <p:sp>
            <p:nvSpPr>
              <p:cNvPr id="51" name="円/楕円 50"/>
              <p:cNvSpPr/>
              <p:nvPr/>
            </p:nvSpPr>
            <p:spPr>
              <a:xfrm>
                <a:off x="2443261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2390328" y="41691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000" dirty="0" smtClean="0">
                    <a:solidFill>
                      <a:prstClr val="black"/>
                    </a:solidFill>
                    <a:latin typeface="ＭＳ Ｐゴシック"/>
                  </a:rPr>
                  <a:t>IT</a:t>
                </a: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・ｾｷｭﾘﾃｨ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教育担当者</a:t>
                </a:r>
                <a:endParaRPr lang="ja-JP" altLang="en-US" sz="10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6876080" y="609131"/>
              <a:ext cx="720000" cy="720000"/>
              <a:chOff x="2416794" y="256967"/>
              <a:chExt cx="720000" cy="720000"/>
            </a:xfrm>
          </p:grpSpPr>
          <p:sp>
            <p:nvSpPr>
              <p:cNvPr id="54" name="円/楕円 53"/>
              <p:cNvSpPr/>
              <p:nvPr/>
            </p:nvSpPr>
            <p:spPr>
              <a:xfrm>
                <a:off x="2416794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2427981" y="416912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一般社員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solidFill>
                      <a:prstClr val="black"/>
                    </a:solidFill>
                    <a:latin typeface="ＭＳ Ｐゴシック"/>
                  </a:rPr>
                  <a:t>スタッフ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</p:grpSp>
        <p:pic>
          <p:nvPicPr>
            <p:cNvPr id="57" name="Picture 14" descr="IP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7485" y="5882993"/>
              <a:ext cx="742117" cy="4185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テキスト ボックス 57"/>
            <p:cNvSpPr txBox="1"/>
            <p:nvPr/>
          </p:nvSpPr>
          <p:spPr>
            <a:xfrm>
              <a:off x="1897876" y="6305324"/>
              <a:ext cx="11641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セキュリティセンター</a:t>
              </a:r>
              <a:endParaRPr lang="en-US" altLang="ja-JP" sz="9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7429221" y="6123288"/>
              <a:ext cx="1434245" cy="516015"/>
              <a:chOff x="5088861" y="5728662"/>
              <a:chExt cx="1757608" cy="516015"/>
            </a:xfrm>
            <a:solidFill>
              <a:schemeClr val="bg1"/>
            </a:solidFill>
          </p:grpSpPr>
          <p:sp>
            <p:nvSpPr>
              <p:cNvPr id="59" name="円柱 58"/>
              <p:cNvSpPr/>
              <p:nvPr/>
            </p:nvSpPr>
            <p:spPr>
              <a:xfrm>
                <a:off x="5088861" y="5728662"/>
                <a:ext cx="1757608" cy="516015"/>
              </a:xfrm>
              <a:prstGeom prst="can">
                <a:avLst/>
              </a:prstGeom>
              <a:grp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000" dirty="0">
                  <a:solidFill>
                    <a:srgbClr val="000000"/>
                  </a:solidFill>
                </a:endParaRPr>
              </a:p>
            </p:txBody>
          </p:sp>
          <p:pic>
            <p:nvPicPr>
              <p:cNvPr id="6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3916" y="5876414"/>
                <a:ext cx="1242000" cy="324000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  <a:extLst/>
            </p:spPr>
          </p:pic>
        </p:grpSp>
        <p:sp>
          <p:nvSpPr>
            <p:cNvPr id="61" name="テキスト ボックス 60"/>
            <p:cNvSpPr txBox="1"/>
            <p:nvPr/>
          </p:nvSpPr>
          <p:spPr>
            <a:xfrm>
              <a:off x="5877129" y="6271040"/>
              <a:ext cx="15921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情報セキュリティ対策支援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ポータルサイト</a:t>
              </a:r>
              <a:endParaRPr lang="ja-JP" altLang="en-US" sz="10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62" name="上矢印 61"/>
            <p:cNvSpPr/>
            <p:nvPr/>
          </p:nvSpPr>
          <p:spPr>
            <a:xfrm>
              <a:off x="2550706" y="4837454"/>
              <a:ext cx="360000" cy="737074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64" name="上矢印 63"/>
            <p:cNvSpPr/>
            <p:nvPr/>
          </p:nvSpPr>
          <p:spPr>
            <a:xfrm>
              <a:off x="6800049" y="1405201"/>
              <a:ext cx="360000" cy="2530892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65" name="上矢印 64"/>
            <p:cNvSpPr/>
            <p:nvPr/>
          </p:nvSpPr>
          <p:spPr>
            <a:xfrm rot="10800000">
              <a:off x="7186310" y="1405200"/>
              <a:ext cx="360000" cy="2530892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928054" y="1845013"/>
              <a:ext cx="10182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コンテンツ提供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社内教育支援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66" name="上矢印 65"/>
            <p:cNvSpPr/>
            <p:nvPr/>
          </p:nvSpPr>
          <p:spPr>
            <a:xfrm>
              <a:off x="4946720" y="3271070"/>
              <a:ext cx="360000" cy="2303458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204648" y="5125298"/>
              <a:ext cx="12666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スキルアップ支援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講習会開催フォロー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grpSp>
          <p:nvGrpSpPr>
            <p:cNvPr id="67" name="グループ化 66"/>
            <p:cNvGrpSpPr/>
            <p:nvPr/>
          </p:nvGrpSpPr>
          <p:grpSpPr>
            <a:xfrm>
              <a:off x="1876698" y="2626905"/>
              <a:ext cx="825867" cy="720000"/>
              <a:chOff x="2304156" y="256967"/>
              <a:chExt cx="825867" cy="720000"/>
            </a:xfrm>
          </p:grpSpPr>
          <p:sp>
            <p:nvSpPr>
              <p:cNvPr id="68" name="円/楕円 67"/>
              <p:cNvSpPr/>
              <p:nvPr/>
            </p:nvSpPr>
            <p:spPr>
              <a:xfrm>
                <a:off x="2352674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2304156" y="41691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経営指導員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solidFill>
                      <a:prstClr val="black"/>
                    </a:solidFill>
                    <a:latin typeface="ＭＳ Ｐゴシック"/>
                  </a:rPr>
                  <a:t>補助員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</p:grpSp>
        <p:grpSp>
          <p:nvGrpSpPr>
            <p:cNvPr id="70" name="グループ化 69"/>
            <p:cNvGrpSpPr/>
            <p:nvPr/>
          </p:nvGrpSpPr>
          <p:grpSpPr>
            <a:xfrm>
              <a:off x="2717163" y="2626905"/>
              <a:ext cx="720000" cy="720000"/>
              <a:chOff x="2352674" y="256967"/>
              <a:chExt cx="720000" cy="720000"/>
            </a:xfrm>
          </p:grpSpPr>
          <p:sp>
            <p:nvSpPr>
              <p:cNvPr id="71" name="円/楕円 70"/>
              <p:cNvSpPr/>
              <p:nvPr/>
            </p:nvSpPr>
            <p:spPr>
              <a:xfrm>
                <a:off x="2352674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72" name="テキスト ボックス 71"/>
              <p:cNvSpPr txBox="1"/>
              <p:nvPr/>
            </p:nvSpPr>
            <p:spPr>
              <a:xfrm>
                <a:off x="2427981" y="416912"/>
                <a:ext cx="5693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税理士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>
                    <a:solidFill>
                      <a:prstClr val="black"/>
                    </a:solidFill>
                    <a:latin typeface="ＭＳ Ｐゴシック"/>
                  </a:rPr>
                  <a:t>社労士</a:t>
                </a:r>
                <a:endParaRPr lang="en-US" altLang="ja-JP" sz="10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</p:grpSp>
        <p:grpSp>
          <p:nvGrpSpPr>
            <p:cNvPr id="73" name="グループ化 72"/>
            <p:cNvGrpSpPr/>
            <p:nvPr/>
          </p:nvGrpSpPr>
          <p:grpSpPr>
            <a:xfrm>
              <a:off x="3367283" y="2626905"/>
              <a:ext cx="1082348" cy="720000"/>
              <a:chOff x="2390327" y="256967"/>
              <a:chExt cx="1082348" cy="720000"/>
            </a:xfrm>
          </p:grpSpPr>
          <p:sp>
            <p:nvSpPr>
              <p:cNvPr id="74" name="円/楕円 73"/>
              <p:cNvSpPr/>
              <p:nvPr/>
            </p:nvSpPr>
            <p:spPr>
              <a:xfrm>
                <a:off x="2571501" y="25696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900" dirty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  <p:sp>
            <p:nvSpPr>
              <p:cNvPr id="75" name="テキスト ボックス 74"/>
              <p:cNvSpPr txBox="1"/>
              <p:nvPr/>
            </p:nvSpPr>
            <p:spPr>
              <a:xfrm>
                <a:off x="2390327" y="416912"/>
                <a:ext cx="10823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000" dirty="0" smtClean="0">
                    <a:solidFill>
                      <a:prstClr val="black"/>
                    </a:solidFill>
                    <a:latin typeface="ＭＳ Ｐゴシック"/>
                  </a:rPr>
                  <a:t>IT</a:t>
                </a: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ｺｰﾃﾞｨﾈｰﾀ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ＭＳ Ｐゴシック"/>
                  </a:rPr>
                  <a:t>中小企業診断士</a:t>
                </a:r>
                <a:endParaRPr lang="en-US" altLang="ja-JP" sz="1000" dirty="0" smtClean="0">
                  <a:solidFill>
                    <a:prstClr val="black"/>
                  </a:solidFill>
                  <a:latin typeface="ＭＳ Ｐゴシック"/>
                </a:endParaRPr>
              </a:p>
            </p:txBody>
          </p:sp>
        </p:grpSp>
        <p:sp>
          <p:nvSpPr>
            <p:cNvPr id="76" name="上矢印 75"/>
            <p:cNvSpPr/>
            <p:nvPr/>
          </p:nvSpPr>
          <p:spPr>
            <a:xfrm>
              <a:off x="6498643" y="4622503"/>
              <a:ext cx="360000" cy="952025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77" name="上矢印 76"/>
            <p:cNvSpPr/>
            <p:nvPr/>
          </p:nvSpPr>
          <p:spPr>
            <a:xfrm rot="10800000">
              <a:off x="5666715" y="3420717"/>
              <a:ext cx="360000" cy="515373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78" name="左右矢印 77"/>
            <p:cNvSpPr/>
            <p:nvPr/>
          </p:nvSpPr>
          <p:spPr>
            <a:xfrm rot="5400000">
              <a:off x="3646462" y="3612299"/>
              <a:ext cx="829854" cy="360000"/>
            </a:xfrm>
            <a:prstGeom prst="leftRightArrow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79" name="上矢印 78"/>
            <p:cNvSpPr/>
            <p:nvPr/>
          </p:nvSpPr>
          <p:spPr>
            <a:xfrm rot="10800000">
              <a:off x="2871804" y="1432909"/>
              <a:ext cx="360000" cy="792000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1804560" y="1453282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普及啓発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情報提供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5861296" y="3420718"/>
              <a:ext cx="8867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セミナー参加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3815167" y="365155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ＭＳ Ｐゴシック"/>
                </a:rPr>
                <a:t>連携</a:t>
              </a: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8" name="左右矢印 87"/>
            <p:cNvSpPr/>
            <p:nvPr/>
          </p:nvSpPr>
          <p:spPr>
            <a:xfrm rot="5400000">
              <a:off x="3773547" y="5106687"/>
              <a:ext cx="575683" cy="360000"/>
            </a:xfrm>
            <a:prstGeom prst="leftRightArrow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3815167" y="514002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ＭＳ Ｐゴシック"/>
                </a:rPr>
                <a:t>連携</a:t>
              </a: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90" name="左右矢印 89"/>
            <p:cNvSpPr/>
            <p:nvPr/>
          </p:nvSpPr>
          <p:spPr>
            <a:xfrm rot="5400000">
              <a:off x="1932932" y="5106688"/>
              <a:ext cx="575681" cy="360000"/>
            </a:xfrm>
            <a:prstGeom prst="leftRightArrow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1972533" y="513158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ＭＳ Ｐゴシック"/>
                </a:rPr>
                <a:t>連携</a:t>
              </a: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4394129" y="1736666"/>
              <a:ext cx="1548000" cy="468000"/>
            </a:xfrm>
            <a:prstGeom prst="roundRect">
              <a:avLst/>
            </a:prstGeom>
            <a:solidFill>
              <a:srgbClr val="0070C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200" dirty="0" smtClean="0">
                  <a:solidFill>
                    <a:prstClr val="white"/>
                  </a:solidFill>
                  <a:latin typeface="ＭＳ Ｐゴシック"/>
                </a:rPr>
                <a:t>【</a:t>
              </a:r>
              <a:r>
                <a:rPr lang="ja-JP" altLang="en-US" sz="1200" dirty="0" smtClean="0">
                  <a:solidFill>
                    <a:prstClr val="white"/>
                  </a:solidFill>
                  <a:latin typeface="ＭＳ Ｐゴシック"/>
                </a:rPr>
                <a:t>地域</a:t>
              </a:r>
              <a:r>
                <a:rPr lang="en-US" altLang="ja-JP" sz="1200" dirty="0" smtClean="0">
                  <a:solidFill>
                    <a:prstClr val="white"/>
                  </a:solidFill>
                  <a:latin typeface="ＭＳ Ｐゴシック"/>
                </a:rPr>
                <a:t>】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white"/>
                  </a:solidFill>
                  <a:latin typeface="ＭＳ Ｐゴシック"/>
                </a:rPr>
                <a:t>セキュリティ講習会</a:t>
              </a:r>
              <a:endParaRPr lang="ja-JP" altLang="en-US" sz="1200" dirty="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92" name="上矢印 91"/>
            <p:cNvSpPr/>
            <p:nvPr/>
          </p:nvSpPr>
          <p:spPr>
            <a:xfrm rot="10800000">
              <a:off x="5162979" y="1432909"/>
              <a:ext cx="360000" cy="278521"/>
            </a:xfrm>
            <a:prstGeom prst="upArrow">
              <a:avLst>
                <a:gd name="adj1" fmla="val 50000"/>
                <a:gd name="adj2" fmla="val 6795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5485759" y="1449058"/>
              <a:ext cx="8258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 smtClean="0">
                  <a:solidFill>
                    <a:prstClr val="black"/>
                  </a:solidFill>
                  <a:latin typeface="ＭＳ Ｐゴシック"/>
                </a:rPr>
                <a:t>講習会参加</a:t>
              </a:r>
              <a:endParaRPr lang="en-US" altLang="ja-JP" sz="10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7470869" y="5716904"/>
              <a:ext cx="1361788" cy="309752"/>
            </a:xfrm>
            <a:prstGeom prst="roundRect">
              <a:avLst/>
            </a:prstGeom>
            <a:solidFill>
              <a:srgbClr val="0070C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white"/>
                  </a:solidFill>
                  <a:latin typeface="ＭＳ Ｐゴシック"/>
                </a:rPr>
                <a:t>安心相談窓口</a:t>
              </a:r>
              <a:endParaRPr lang="en-US" altLang="ja-JP" sz="1400" dirty="0" smtClean="0">
                <a:solidFill>
                  <a:prstClr val="white"/>
                </a:solidFill>
                <a:latin typeface="ＭＳ Ｐゴシック"/>
              </a:endParaRPr>
            </a:p>
          </p:txBody>
        </p:sp>
        <p:sp>
          <p:nvSpPr>
            <p:cNvPr id="94" name="左右矢印 93"/>
            <p:cNvSpPr/>
            <p:nvPr/>
          </p:nvSpPr>
          <p:spPr>
            <a:xfrm>
              <a:off x="1239687" y="4043410"/>
              <a:ext cx="564873" cy="360000"/>
            </a:xfrm>
            <a:prstGeom prst="leftRightArrow">
              <a:avLst/>
            </a:prstGeom>
            <a:solidFill>
              <a:srgbClr val="FFFF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200" dirty="0" smtClean="0">
                  <a:solidFill>
                    <a:prstClr val="black"/>
                  </a:solidFill>
                  <a:latin typeface="ＭＳ Ｐゴシック"/>
                </a:rPr>
                <a:t>連携</a:t>
              </a:r>
              <a:endParaRPr lang="ja-JP" altLang="en-US" sz="12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5600866" y="3946252"/>
              <a:ext cx="438156" cy="369332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 smtClean="0">
                  <a:solidFill>
                    <a:srgbClr val="5B9BD5">
                      <a:lumMod val="75000"/>
                    </a:srgbClr>
                  </a:solidFill>
                  <a:latin typeface="ＭＳ Ｐゴシック"/>
                  <a:cs typeface="Meiryo UI" panose="020B0604030504040204" pitchFamily="50" charset="-128"/>
                </a:rPr>
                <a:t>①</a:t>
              </a:r>
              <a:endParaRPr lang="ja-JP" altLang="en-US" b="1" dirty="0">
                <a:solidFill>
                  <a:srgbClr val="5B9BD5">
                    <a:lumMod val="75000"/>
                  </a:srgbClr>
                </a:solidFill>
                <a:latin typeface="ＭＳ Ｐゴシック"/>
                <a:cs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2148751" y="4540580"/>
              <a:ext cx="438156" cy="369332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>
                  <a:solidFill>
                    <a:srgbClr val="5B9BD5">
                      <a:lumMod val="75000"/>
                    </a:srgbClr>
                  </a:solidFill>
                  <a:latin typeface="ＭＳ Ｐゴシック"/>
                  <a:cs typeface="Meiryo UI" panose="020B0604030504040204" pitchFamily="50" charset="-128"/>
                </a:rPr>
                <a:t>②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085892" y="5752221"/>
              <a:ext cx="438156" cy="369332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 smtClean="0">
                  <a:solidFill>
                    <a:srgbClr val="5B9BD5">
                      <a:lumMod val="75000"/>
                    </a:srgbClr>
                  </a:solidFill>
                  <a:latin typeface="ＭＳ Ｐゴシック"/>
                  <a:cs typeface="Meiryo UI" panose="020B0604030504040204" pitchFamily="50" charset="-128"/>
                </a:rPr>
                <a:t>③</a:t>
              </a:r>
              <a:endParaRPr lang="ja-JP" altLang="en-US" b="1" dirty="0">
                <a:solidFill>
                  <a:srgbClr val="5B9BD5">
                    <a:lumMod val="75000"/>
                  </a:srgbClr>
                </a:solidFill>
                <a:latin typeface="ＭＳ Ｐゴシック"/>
                <a:cs typeface="Meiryo UI" panose="020B0604030504040204" pitchFamily="50" charset="-128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7372057" y="6213668"/>
              <a:ext cx="438156" cy="369332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dirty="0">
                  <a:solidFill>
                    <a:srgbClr val="5B9BD5">
                      <a:lumMod val="75000"/>
                    </a:srgbClr>
                  </a:solidFill>
                  <a:latin typeface="ＭＳ Ｐゴシック"/>
                  <a:cs typeface="Meiryo UI" panose="020B0604030504040204" pitchFamily="50" charset="-128"/>
                </a:rPr>
                <a:t>④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4850" y="43520"/>
              <a:ext cx="91570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ＭＳ ゴシック" pitchFamily="49" charset="-128"/>
                  <a:ea typeface="ＭＳ ゴシック" pitchFamily="49" charset="-128"/>
                </a:rPr>
                <a:t>コラム</a:t>
              </a:r>
              <a: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  <a:t>2-4-</a:t>
              </a:r>
              <a:r>
                <a:rPr lang="en-US" altLang="ja-JP" sz="2200" b="1" dirty="0">
                  <a:latin typeface="ＭＳ ゴシック" pitchFamily="49" charset="-128"/>
                  <a:ea typeface="ＭＳ ゴシック" pitchFamily="49" charset="-128"/>
                </a:rPr>
                <a:t>5</a:t>
              </a:r>
              <a:r>
                <a:rPr lang="ja-JP" altLang="en-US" sz="2200" b="1" dirty="0" smtClean="0">
                  <a:latin typeface="ＭＳ ゴシック" pitchFamily="49" charset="-128"/>
                  <a:ea typeface="ＭＳ ゴシック" pitchFamily="49" charset="-128"/>
                </a:rPr>
                <a:t>図 情報セキュリティ普及啓発事業の全体像</a:t>
              </a:r>
              <a:endParaRPr kumimoji="1" lang="ja-JP" altLang="en-US" sz="2200" b="1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40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2936</TotalTime>
  <Words>151</Words>
  <Application>Microsoft Office PowerPoint</Application>
  <PresentationFormat>画面に合わせる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117</cp:revision>
  <dcterms:created xsi:type="dcterms:W3CDTF">2014-02-12T13:25:46Z</dcterms:created>
  <dcterms:modified xsi:type="dcterms:W3CDTF">2016-04-05T13:39:21Z</dcterms:modified>
</cp:coreProperties>
</file>