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182" y="-10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2B13-0AE3-4C9B-B845-3C38E122EB0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952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2016/5/27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2016/5/27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2016/5/27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2016/5/27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1"/>
          <p:cNvSpPr>
            <a:spLocks noChangeArrowheads="1"/>
          </p:cNvSpPr>
          <p:nvPr/>
        </p:nvSpPr>
        <p:spPr bwMode="auto">
          <a:xfrm>
            <a:off x="128464" y="205653"/>
            <a:ext cx="9777536" cy="360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18288" rIns="0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200" b="1" i="0" baseline="0" dirty="0" smtClean="0">
                <a:latin typeface="ＭＳ ゴシック" pitchFamily="49" charset="-128"/>
                <a:ea typeface="ＭＳ ゴシック" pitchFamily="49" charset="-128"/>
              </a:rPr>
              <a:t>第</a:t>
            </a:r>
            <a:r>
              <a:rPr lang="en-US" altLang="ja-JP" sz="2200" b="1" i="0" baseline="0" dirty="0" smtClean="0">
                <a:latin typeface="ＭＳ ゴシック" pitchFamily="49" charset="-128"/>
                <a:ea typeface="ＭＳ ゴシック" pitchFamily="49" charset="-128"/>
              </a:rPr>
              <a:t>2</a:t>
            </a:r>
            <a:r>
              <a:rPr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-6-</a:t>
            </a:r>
            <a:r>
              <a:rPr lang="en-US" altLang="ja-JP" sz="2200" b="1" dirty="0">
                <a:latin typeface="ＭＳ ゴシック" pitchFamily="49" charset="-128"/>
                <a:ea typeface="ＭＳ ゴシック" pitchFamily="49" charset="-128"/>
              </a:rPr>
              <a:t>5</a:t>
            </a:r>
            <a:r>
              <a:rPr lang="ja-JP" altLang="en-US" sz="2200" b="1" i="0" baseline="0" dirty="0" smtClean="0">
                <a:latin typeface="ＭＳ ゴシック" pitchFamily="49" charset="-128"/>
                <a:ea typeface="ＭＳ ゴシック" pitchFamily="49" charset="-128"/>
              </a:rPr>
              <a:t>図 経常利益率、自己資本比率に基づいた中小企業の分類</a:t>
            </a:r>
            <a:endParaRPr lang="ja-JP" altLang="en-US" sz="2200" b="1" dirty="0"/>
          </a:p>
        </p:txBody>
      </p:sp>
      <p:sp>
        <p:nvSpPr>
          <p:cNvPr id="37" name="角丸四角形 36"/>
          <p:cNvSpPr/>
          <p:nvPr/>
        </p:nvSpPr>
        <p:spPr bwMode="auto">
          <a:xfrm>
            <a:off x="704528" y="688199"/>
            <a:ext cx="5400600" cy="3009087"/>
          </a:xfrm>
          <a:prstGeom prst="roundRect">
            <a:avLst>
              <a:gd name="adj" fmla="val 10371"/>
            </a:avLst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04528" y="876013"/>
            <a:ext cx="16035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自己資本比率の平均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4308618" y="997325"/>
            <a:ext cx="797625" cy="1044000"/>
          </a:xfrm>
          <a:prstGeom prst="roundRect">
            <a:avLst>
              <a:gd name="adj" fmla="val 9546"/>
            </a:avLst>
          </a:prstGeom>
          <a:pattFill prst="wdUpDiag">
            <a:fgClr>
              <a:srgbClr val="FF9966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669820" y="3252277"/>
            <a:ext cx="1507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経常利益率の平均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474288" y="3429024"/>
            <a:ext cx="12454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大企業の平均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303313" y="1298230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2,042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4319428" y="2056351"/>
            <a:ext cx="797625" cy="1179385"/>
          </a:xfrm>
          <a:prstGeom prst="roundRect">
            <a:avLst>
              <a:gd name="adj" fmla="val 9546"/>
            </a:avLst>
          </a:prstGeom>
          <a:pattFill prst="wdUpDiag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314123" y="25468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1,108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2307965" y="984255"/>
            <a:ext cx="1986003" cy="1044000"/>
          </a:xfrm>
          <a:prstGeom prst="roundRect">
            <a:avLst>
              <a:gd name="adj" fmla="val 9546"/>
            </a:avLst>
          </a:prstGeom>
          <a:pattFill prst="wdUpDiag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926064" y="1298230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2,576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>
            <a:off x="2284265" y="968755"/>
            <a:ext cx="0" cy="2278352"/>
          </a:xfrm>
          <a:prstGeom prst="line">
            <a:avLst/>
          </a:prstGeom>
          <a:ln w="381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角丸四角形 47"/>
          <p:cNvSpPr/>
          <p:nvPr/>
        </p:nvSpPr>
        <p:spPr>
          <a:xfrm>
            <a:off x="2308103" y="2067723"/>
            <a:ext cx="1985865" cy="1179385"/>
          </a:xfrm>
          <a:prstGeom prst="roundRect">
            <a:avLst>
              <a:gd name="adj" fmla="val 9546"/>
            </a:avLst>
          </a:prstGeom>
          <a:pattFill prst="wdUpDiag">
            <a:fgClr>
              <a:srgbClr val="99D6EC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86165" y="2560679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,023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0" name="直線コネクタ 49"/>
          <p:cNvCxnSpPr/>
          <p:nvPr/>
        </p:nvCxnSpPr>
        <p:spPr>
          <a:xfrm>
            <a:off x="2284265" y="3247108"/>
            <a:ext cx="2807328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2891600" y="1491470"/>
            <a:ext cx="877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24.0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285876" y="1491470"/>
            <a:ext cx="877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(19.0%)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279659" y="2728220"/>
            <a:ext cx="877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(10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.3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851701" y="2742028"/>
            <a:ext cx="877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(46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.7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160904" y="113452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641934" y="1313042"/>
            <a:ext cx="75554" cy="178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538153" y="113452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146634" y="1995376"/>
            <a:ext cx="1250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大企業の平均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507195" y="1797521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41.0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>
            <a:off x="4293968" y="968755"/>
            <a:ext cx="0" cy="2278352"/>
          </a:xfrm>
          <a:prstGeom prst="line">
            <a:avLst/>
          </a:prstGeom>
          <a:ln w="381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2284265" y="2056351"/>
            <a:ext cx="2807328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4548963" y="234888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21005" y="236268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986950" y="3255236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4.0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649765"/>
              </p:ext>
            </p:extLst>
          </p:nvPr>
        </p:nvGraphicFramePr>
        <p:xfrm>
          <a:off x="601953" y="4077072"/>
          <a:ext cx="3918999" cy="15289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4823"/>
                <a:gridCol w="792088"/>
                <a:gridCol w="792088"/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企業分類</a:t>
                      </a:r>
                      <a:endParaRPr kumimoji="1" lang="ja-JP" altLang="en-US" sz="14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企業数</a:t>
                      </a:r>
                      <a:endParaRPr kumimoji="1" lang="ja-JP" altLang="en-US" sz="14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構成比</a:t>
                      </a:r>
                      <a:endParaRPr kumimoji="1" lang="ja-JP" altLang="en-US" sz="14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①稼げる企業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1,066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17.3%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06034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400" dirty="0" smtClean="0"/>
                        <a:t>②経常利益率の高い企業</a:t>
                      </a:r>
                      <a:endParaRPr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633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10.3%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06034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400" dirty="0" smtClean="0"/>
                        <a:t>③自己資本比率の高い企業</a:t>
                      </a:r>
                      <a:endParaRPr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1,329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21.6%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0603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④その他の企業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3,119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50.7%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488504" y="3769295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製造業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382820" y="3769295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製造業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465168" y="876013"/>
            <a:ext cx="2573140" cy="16689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wrap="none" tIns="144000" rtlCol="0">
            <a:spAutoFit/>
          </a:bodyPr>
          <a:lstStyle/>
          <a:p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企業分類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①稼げる企業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②経常利益率の高い企業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③自己資本比率の高い企業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④その他の企業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Rectangle 2"/>
          <p:cNvSpPr>
            <a:spLocks noChangeArrowheads="1"/>
          </p:cNvSpPr>
          <p:nvPr/>
        </p:nvSpPr>
        <p:spPr bwMode="auto">
          <a:xfrm>
            <a:off x="223761" y="5733256"/>
            <a:ext cx="862878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0" rIns="0" bIns="18288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b="0" i="0" u="none" strike="noStrike" baseline="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資料：経済産業省</a:t>
            </a:r>
            <a:r>
              <a:rPr lang="ja-JP" altLang="en-US" b="0" i="0" baseline="0" dirty="0">
                <a:latin typeface="ＭＳ ゴシック" pitchFamily="49" charset="-128"/>
                <a:ea typeface="ＭＳ ゴシック" pitchFamily="49" charset="-128"/>
              </a:rPr>
              <a:t>「企業活動基本調査」再編加工</a:t>
            </a:r>
            <a:endParaRPr lang="ja-JP" altLang="en-US" b="0" i="0" u="none" strike="noStrike" baseline="0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rtl="0">
              <a:defRPr sz="1000"/>
            </a:pPr>
            <a:r>
              <a:rPr lang="en-US" altLang="ja-JP" b="0" i="0" u="none" strike="noStrike" baseline="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b="0" i="0" u="none" strike="noStrike" baseline="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注</a:t>
            </a:r>
            <a:r>
              <a:rPr lang="en-US" altLang="ja-JP" b="0" i="0" u="none" strike="noStrike" baseline="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lang="ja-JP" altLang="en-US" b="0" i="0" u="none" strike="noStrike" baseline="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左上図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は</a:t>
            </a:r>
            <a:r>
              <a:rPr lang="ja-JP" altLang="en-US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、全産業について集計したものである。</a:t>
            </a:r>
            <a:endParaRPr lang="en-US" altLang="ja-JP" dirty="0" smtClean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rtl="0">
              <a:defRPr sz="1000"/>
            </a:pPr>
            <a:endParaRPr lang="ja-JP" altLang="en-US" b="0" i="0" u="none" strike="noStrike" baseline="0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58" name="表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74782"/>
              </p:ext>
            </p:extLst>
          </p:nvPr>
        </p:nvGraphicFramePr>
        <p:xfrm>
          <a:off x="5498584" y="4077072"/>
          <a:ext cx="3918999" cy="15289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4823"/>
                <a:gridCol w="792088"/>
                <a:gridCol w="792088"/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企業分類</a:t>
                      </a:r>
                      <a:endParaRPr kumimoji="1" lang="ja-JP" altLang="en-US" sz="14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企業数</a:t>
                      </a:r>
                      <a:endParaRPr kumimoji="1" lang="ja-JP" altLang="en-US" sz="14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構成比</a:t>
                      </a:r>
                      <a:endParaRPr kumimoji="1" lang="ja-JP" altLang="en-US" sz="14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①稼げる企業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976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21.2%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400" dirty="0" smtClean="0"/>
                        <a:t>②経常利益率の高い企業</a:t>
                      </a:r>
                      <a:endParaRPr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475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10.3%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400" dirty="0" smtClean="0"/>
                        <a:t>③自己資本比率の高い企業</a:t>
                      </a:r>
                      <a:endParaRPr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1,247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27.1%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④その他の企業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1,904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41.4%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64167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</TotalTime>
  <Words>179</Words>
  <Application>Microsoft Office PowerPoint</Application>
  <PresentationFormat>A4 210 x 297 mm</PresentationFormat>
  <Paragraphs>59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OYCA3271</cp:lastModifiedBy>
  <cp:revision>8</cp:revision>
  <cp:lastPrinted>2015-08-21T06:55:03Z</cp:lastPrinted>
  <dcterms:created xsi:type="dcterms:W3CDTF">2016-02-29T12:28:03Z</dcterms:created>
  <dcterms:modified xsi:type="dcterms:W3CDTF">2016-05-27T02:46:53Z</dcterms:modified>
</cp:coreProperties>
</file>