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2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700" autoAdjust="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087A-FE53-4B81-856E-81CAD491AC44}" type="datetimeFigureOut">
              <a:rPr kumimoji="1" lang="ja-JP" altLang="en-US" smtClean="0"/>
              <a:t>2016/3/8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2016/3/8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/>
          <p:cNvSpPr txBox="1"/>
          <p:nvPr/>
        </p:nvSpPr>
        <p:spPr>
          <a:xfrm>
            <a:off x="-36512" y="544589"/>
            <a:ext cx="9180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kumimoji="1"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-4-18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図 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BCP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策定・運用による効果</a:t>
            </a:r>
            <a:endParaRPr lang="en-US" altLang="ja-JP" sz="2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0" y="5445224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資料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：中小企業</a:t>
            </a:r>
            <a:r>
              <a:rPr lang="en-US" altLang="ja-JP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BCP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策定運用指針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から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中小企業庁作成</a:t>
            </a:r>
            <a:endParaRPr lang="ja-JP" altLang="en-US" sz="1100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17632" y="1434042"/>
            <a:ext cx="8918864" cy="3627295"/>
            <a:chOff x="117632" y="1434042"/>
            <a:chExt cx="8918864" cy="3627295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117632" y="1434042"/>
              <a:ext cx="8918864" cy="3627295"/>
              <a:chOff x="117632" y="1434042"/>
              <a:chExt cx="8918864" cy="3627295"/>
            </a:xfrm>
          </p:grpSpPr>
          <p:grpSp>
            <p:nvGrpSpPr>
              <p:cNvPr id="34" name="グループ化 33"/>
              <p:cNvGrpSpPr/>
              <p:nvPr/>
            </p:nvGrpSpPr>
            <p:grpSpPr>
              <a:xfrm>
                <a:off x="117632" y="1496772"/>
                <a:ext cx="4892517" cy="3564565"/>
                <a:chOff x="94668" y="3956499"/>
                <a:chExt cx="5013647" cy="2339194"/>
              </a:xfrm>
            </p:grpSpPr>
            <p:sp>
              <p:nvSpPr>
                <p:cNvPr id="35" name="Rectangle 18"/>
                <p:cNvSpPr>
                  <a:spLocks noChangeArrowheads="1"/>
                </p:cNvSpPr>
                <p:nvPr/>
              </p:nvSpPr>
              <p:spPr bwMode="auto">
                <a:xfrm>
                  <a:off x="1568494" y="4981372"/>
                  <a:ext cx="2506585" cy="4022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ja-JP" altLang="en-US" sz="2400" dirty="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中小企業の経営</a:t>
                  </a:r>
                </a:p>
              </p:txBody>
            </p:sp>
            <p:sp>
              <p:nvSpPr>
                <p:cNvPr id="36" name="Freeform 23"/>
                <p:cNvSpPr>
                  <a:spLocks noEditPoints="1"/>
                </p:cNvSpPr>
                <p:nvPr/>
              </p:nvSpPr>
              <p:spPr bwMode="gray">
                <a:xfrm rot="20926819">
                  <a:off x="419260" y="4332215"/>
                  <a:ext cx="4548555" cy="1624012"/>
                </a:xfrm>
                <a:custGeom>
                  <a:avLst/>
                  <a:gdLst>
                    <a:gd name="T0" fmla="*/ 2147483647 w 4040"/>
                    <a:gd name="T1" fmla="*/ 2147483647 h 1888"/>
                    <a:gd name="T2" fmla="*/ 2147483647 w 4040"/>
                    <a:gd name="T3" fmla="*/ 2147483647 h 1888"/>
                    <a:gd name="T4" fmla="*/ 2147483647 w 4040"/>
                    <a:gd name="T5" fmla="*/ 2147483647 h 1888"/>
                    <a:gd name="T6" fmla="*/ 2147483647 w 4040"/>
                    <a:gd name="T7" fmla="*/ 2147483647 h 1888"/>
                    <a:gd name="T8" fmla="*/ 2147483647 w 4040"/>
                    <a:gd name="T9" fmla="*/ 2147483647 h 1888"/>
                    <a:gd name="T10" fmla="*/ 2147483647 w 4040"/>
                    <a:gd name="T11" fmla="*/ 2147483647 h 1888"/>
                    <a:gd name="T12" fmla="*/ 0 w 4040"/>
                    <a:gd name="T13" fmla="*/ 2147483647 h 1888"/>
                    <a:gd name="T14" fmla="*/ 2147483647 w 4040"/>
                    <a:gd name="T15" fmla="*/ 2147483647 h 1888"/>
                    <a:gd name="T16" fmla="*/ 2147483647 w 4040"/>
                    <a:gd name="T17" fmla="*/ 2147483647 h 1888"/>
                    <a:gd name="T18" fmla="*/ 2147483647 w 4040"/>
                    <a:gd name="T19" fmla="*/ 2147483647 h 1888"/>
                    <a:gd name="T20" fmla="*/ 2147483647 w 4040"/>
                    <a:gd name="T21" fmla="*/ 2147483647 h 1888"/>
                    <a:gd name="T22" fmla="*/ 2147483647 w 4040"/>
                    <a:gd name="T23" fmla="*/ 2147483647 h 1888"/>
                    <a:gd name="T24" fmla="*/ 2147483647 w 4040"/>
                    <a:gd name="T25" fmla="*/ 2147483647 h 1888"/>
                    <a:gd name="T26" fmla="*/ 2147483647 w 4040"/>
                    <a:gd name="T27" fmla="*/ 2147483647 h 1888"/>
                    <a:gd name="T28" fmla="*/ 2147483647 w 4040"/>
                    <a:gd name="T29" fmla="*/ 2147483647 h 1888"/>
                    <a:gd name="T30" fmla="*/ 2147483647 w 4040"/>
                    <a:gd name="T31" fmla="*/ 2147483647 h 1888"/>
                    <a:gd name="T32" fmla="*/ 2147483647 w 4040"/>
                    <a:gd name="T33" fmla="*/ 2147483647 h 1888"/>
                    <a:gd name="T34" fmla="*/ 2147483647 w 4040"/>
                    <a:gd name="T35" fmla="*/ 2147483647 h 1888"/>
                    <a:gd name="T36" fmla="*/ 2147483647 w 4040"/>
                    <a:gd name="T37" fmla="*/ 2147483647 h 1888"/>
                    <a:gd name="T38" fmla="*/ 2147483647 w 4040"/>
                    <a:gd name="T39" fmla="*/ 2147483647 h 1888"/>
                    <a:gd name="T40" fmla="*/ 2147483647 w 4040"/>
                    <a:gd name="T41" fmla="*/ 2147483647 h 1888"/>
                    <a:gd name="T42" fmla="*/ 2147483647 w 4040"/>
                    <a:gd name="T43" fmla="*/ 2147483647 h 1888"/>
                    <a:gd name="T44" fmla="*/ 2147483647 w 4040"/>
                    <a:gd name="T45" fmla="*/ 2147483647 h 1888"/>
                    <a:gd name="T46" fmla="*/ 2147483647 w 4040"/>
                    <a:gd name="T47" fmla="*/ 2147483647 h 1888"/>
                    <a:gd name="T48" fmla="*/ 2147483647 w 4040"/>
                    <a:gd name="T49" fmla="*/ 2147483647 h 1888"/>
                    <a:gd name="T50" fmla="*/ 2147483647 w 4040"/>
                    <a:gd name="T51" fmla="*/ 2147483647 h 1888"/>
                    <a:gd name="T52" fmla="*/ 2147483647 w 4040"/>
                    <a:gd name="T53" fmla="*/ 0 h 1888"/>
                    <a:gd name="T54" fmla="*/ 2147483647 w 4040"/>
                    <a:gd name="T55" fmla="*/ 2147483647 h 1888"/>
                    <a:gd name="T56" fmla="*/ 2147483647 w 4040"/>
                    <a:gd name="T57" fmla="*/ 2147483647 h 1888"/>
                    <a:gd name="T58" fmla="*/ 2147483647 w 4040"/>
                    <a:gd name="T59" fmla="*/ 2147483647 h 1888"/>
                    <a:gd name="T60" fmla="*/ 2147483647 w 4040"/>
                    <a:gd name="T61" fmla="*/ 2147483647 h 1888"/>
                    <a:gd name="T62" fmla="*/ 2147483647 w 4040"/>
                    <a:gd name="T63" fmla="*/ 2147483647 h 1888"/>
                    <a:gd name="T64" fmla="*/ 2147483647 w 4040"/>
                    <a:gd name="T65" fmla="*/ 2147483647 h 1888"/>
                    <a:gd name="T66" fmla="*/ 2147483647 w 4040"/>
                    <a:gd name="T67" fmla="*/ 2147483647 h 1888"/>
                    <a:gd name="T68" fmla="*/ 2147483647 w 4040"/>
                    <a:gd name="T69" fmla="*/ 2147483647 h 1888"/>
                    <a:gd name="T70" fmla="*/ 2147483647 w 4040"/>
                    <a:gd name="T71" fmla="*/ 2147483647 h 1888"/>
                    <a:gd name="T72" fmla="*/ 2147483647 w 4040"/>
                    <a:gd name="T73" fmla="*/ 2147483647 h 1888"/>
                    <a:gd name="T74" fmla="*/ 2147483647 w 4040"/>
                    <a:gd name="T75" fmla="*/ 2147483647 h 1888"/>
                    <a:gd name="T76" fmla="*/ 2147483647 w 4040"/>
                    <a:gd name="T77" fmla="*/ 2147483647 h 1888"/>
                    <a:gd name="T78" fmla="*/ 2147483647 w 4040"/>
                    <a:gd name="T79" fmla="*/ 2147483647 h 1888"/>
                    <a:gd name="T80" fmla="*/ 2147483647 w 4040"/>
                    <a:gd name="T81" fmla="*/ 2147483647 h 1888"/>
                    <a:gd name="T82" fmla="*/ 2147483647 w 4040"/>
                    <a:gd name="T83" fmla="*/ 2147483647 h 1888"/>
                    <a:gd name="T84" fmla="*/ 2147483647 w 4040"/>
                    <a:gd name="T85" fmla="*/ 2147483647 h 1888"/>
                    <a:gd name="T86" fmla="*/ 2147483647 w 4040"/>
                    <a:gd name="T87" fmla="*/ 2147483647 h 1888"/>
                    <a:gd name="T88" fmla="*/ 2147483647 w 4040"/>
                    <a:gd name="T89" fmla="*/ 2147483647 h 1888"/>
                    <a:gd name="T90" fmla="*/ 2147483647 w 4040"/>
                    <a:gd name="T91" fmla="*/ 2147483647 h 1888"/>
                    <a:gd name="T92" fmla="*/ 2147483647 w 4040"/>
                    <a:gd name="T93" fmla="*/ 2147483647 h 1888"/>
                    <a:gd name="T94" fmla="*/ 2147483647 w 4040"/>
                    <a:gd name="T95" fmla="*/ 2147483647 h 1888"/>
                    <a:gd name="T96" fmla="*/ 2147483647 w 4040"/>
                    <a:gd name="T97" fmla="*/ 2147483647 h 1888"/>
                    <a:gd name="T98" fmla="*/ 2147483647 w 4040"/>
                    <a:gd name="T99" fmla="*/ 2147483647 h 1888"/>
                    <a:gd name="T100" fmla="*/ 2147483647 w 4040"/>
                    <a:gd name="T101" fmla="*/ 2147483647 h 1888"/>
                    <a:gd name="T102" fmla="*/ 2147483647 w 4040"/>
                    <a:gd name="T103" fmla="*/ 2147483647 h 1888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4040"/>
                    <a:gd name="T157" fmla="*/ 0 h 1888"/>
                    <a:gd name="T158" fmla="*/ 4040 w 4040"/>
                    <a:gd name="T159" fmla="*/ 1888 h 1888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4040" h="1888">
                      <a:moveTo>
                        <a:pt x="2020" y="0"/>
                      </a:moveTo>
                      <a:lnTo>
                        <a:pt x="1854" y="4"/>
                      </a:lnTo>
                      <a:lnTo>
                        <a:pt x="1692" y="12"/>
                      </a:lnTo>
                      <a:lnTo>
                        <a:pt x="1534" y="28"/>
                      </a:lnTo>
                      <a:lnTo>
                        <a:pt x="1382" y="48"/>
                      </a:lnTo>
                      <a:lnTo>
                        <a:pt x="1234" y="74"/>
                      </a:lnTo>
                      <a:lnTo>
                        <a:pt x="1092" y="106"/>
                      </a:lnTo>
                      <a:lnTo>
                        <a:pt x="956" y="142"/>
                      </a:lnTo>
                      <a:lnTo>
                        <a:pt x="828" y="182"/>
                      </a:lnTo>
                      <a:lnTo>
                        <a:pt x="706" y="228"/>
                      </a:lnTo>
                      <a:lnTo>
                        <a:pt x="592" y="276"/>
                      </a:lnTo>
                      <a:lnTo>
                        <a:pt x="486" y="330"/>
                      </a:lnTo>
                      <a:lnTo>
                        <a:pt x="390" y="386"/>
                      </a:lnTo>
                      <a:lnTo>
                        <a:pt x="302" y="446"/>
                      </a:lnTo>
                      <a:lnTo>
                        <a:pt x="226" y="510"/>
                      </a:lnTo>
                      <a:lnTo>
                        <a:pt x="158" y="576"/>
                      </a:lnTo>
                      <a:lnTo>
                        <a:pt x="102" y="646"/>
                      </a:lnTo>
                      <a:lnTo>
                        <a:pt x="58" y="718"/>
                      </a:lnTo>
                      <a:lnTo>
                        <a:pt x="26" y="790"/>
                      </a:lnTo>
                      <a:lnTo>
                        <a:pt x="6" y="866"/>
                      </a:lnTo>
                      <a:lnTo>
                        <a:pt x="0" y="944"/>
                      </a:lnTo>
                      <a:lnTo>
                        <a:pt x="6" y="1022"/>
                      </a:lnTo>
                      <a:lnTo>
                        <a:pt x="26" y="1098"/>
                      </a:lnTo>
                      <a:lnTo>
                        <a:pt x="58" y="1170"/>
                      </a:lnTo>
                      <a:lnTo>
                        <a:pt x="102" y="1242"/>
                      </a:lnTo>
                      <a:lnTo>
                        <a:pt x="158" y="1312"/>
                      </a:lnTo>
                      <a:lnTo>
                        <a:pt x="226" y="1378"/>
                      </a:lnTo>
                      <a:lnTo>
                        <a:pt x="302" y="1442"/>
                      </a:lnTo>
                      <a:lnTo>
                        <a:pt x="390" y="1502"/>
                      </a:lnTo>
                      <a:lnTo>
                        <a:pt x="486" y="1558"/>
                      </a:lnTo>
                      <a:lnTo>
                        <a:pt x="592" y="1612"/>
                      </a:lnTo>
                      <a:lnTo>
                        <a:pt x="706" y="1660"/>
                      </a:lnTo>
                      <a:lnTo>
                        <a:pt x="828" y="1706"/>
                      </a:lnTo>
                      <a:lnTo>
                        <a:pt x="956" y="1746"/>
                      </a:lnTo>
                      <a:lnTo>
                        <a:pt x="1092" y="1782"/>
                      </a:lnTo>
                      <a:lnTo>
                        <a:pt x="1234" y="1814"/>
                      </a:lnTo>
                      <a:lnTo>
                        <a:pt x="1382" y="1840"/>
                      </a:lnTo>
                      <a:lnTo>
                        <a:pt x="1534" y="1860"/>
                      </a:lnTo>
                      <a:lnTo>
                        <a:pt x="1692" y="1876"/>
                      </a:lnTo>
                      <a:lnTo>
                        <a:pt x="1854" y="1884"/>
                      </a:lnTo>
                      <a:lnTo>
                        <a:pt x="2020" y="1888"/>
                      </a:lnTo>
                      <a:lnTo>
                        <a:pt x="2186" y="1884"/>
                      </a:lnTo>
                      <a:lnTo>
                        <a:pt x="2348" y="1876"/>
                      </a:lnTo>
                      <a:lnTo>
                        <a:pt x="2506" y="1860"/>
                      </a:lnTo>
                      <a:lnTo>
                        <a:pt x="2658" y="1840"/>
                      </a:lnTo>
                      <a:lnTo>
                        <a:pt x="2806" y="1814"/>
                      </a:lnTo>
                      <a:lnTo>
                        <a:pt x="2948" y="1782"/>
                      </a:lnTo>
                      <a:lnTo>
                        <a:pt x="3084" y="1746"/>
                      </a:lnTo>
                      <a:lnTo>
                        <a:pt x="3212" y="1706"/>
                      </a:lnTo>
                      <a:lnTo>
                        <a:pt x="3334" y="1660"/>
                      </a:lnTo>
                      <a:lnTo>
                        <a:pt x="3448" y="1612"/>
                      </a:lnTo>
                      <a:lnTo>
                        <a:pt x="3554" y="1558"/>
                      </a:lnTo>
                      <a:lnTo>
                        <a:pt x="3650" y="1502"/>
                      </a:lnTo>
                      <a:lnTo>
                        <a:pt x="3738" y="1442"/>
                      </a:lnTo>
                      <a:lnTo>
                        <a:pt x="3814" y="1378"/>
                      </a:lnTo>
                      <a:lnTo>
                        <a:pt x="3882" y="1312"/>
                      </a:lnTo>
                      <a:lnTo>
                        <a:pt x="3938" y="1242"/>
                      </a:lnTo>
                      <a:lnTo>
                        <a:pt x="3982" y="1170"/>
                      </a:lnTo>
                      <a:lnTo>
                        <a:pt x="4014" y="1098"/>
                      </a:lnTo>
                      <a:lnTo>
                        <a:pt x="4034" y="1022"/>
                      </a:lnTo>
                      <a:lnTo>
                        <a:pt x="4040" y="944"/>
                      </a:lnTo>
                      <a:lnTo>
                        <a:pt x="4034" y="866"/>
                      </a:lnTo>
                      <a:lnTo>
                        <a:pt x="4014" y="790"/>
                      </a:lnTo>
                      <a:lnTo>
                        <a:pt x="3982" y="718"/>
                      </a:lnTo>
                      <a:lnTo>
                        <a:pt x="3938" y="646"/>
                      </a:lnTo>
                      <a:lnTo>
                        <a:pt x="3882" y="576"/>
                      </a:lnTo>
                      <a:lnTo>
                        <a:pt x="3814" y="510"/>
                      </a:lnTo>
                      <a:lnTo>
                        <a:pt x="3738" y="446"/>
                      </a:lnTo>
                      <a:lnTo>
                        <a:pt x="3650" y="386"/>
                      </a:lnTo>
                      <a:lnTo>
                        <a:pt x="3554" y="330"/>
                      </a:lnTo>
                      <a:lnTo>
                        <a:pt x="3448" y="276"/>
                      </a:lnTo>
                      <a:lnTo>
                        <a:pt x="3334" y="228"/>
                      </a:lnTo>
                      <a:lnTo>
                        <a:pt x="3212" y="182"/>
                      </a:lnTo>
                      <a:lnTo>
                        <a:pt x="3084" y="142"/>
                      </a:lnTo>
                      <a:lnTo>
                        <a:pt x="2948" y="106"/>
                      </a:lnTo>
                      <a:lnTo>
                        <a:pt x="2806" y="74"/>
                      </a:lnTo>
                      <a:lnTo>
                        <a:pt x="2658" y="48"/>
                      </a:lnTo>
                      <a:lnTo>
                        <a:pt x="2506" y="28"/>
                      </a:lnTo>
                      <a:lnTo>
                        <a:pt x="2348" y="12"/>
                      </a:lnTo>
                      <a:lnTo>
                        <a:pt x="2186" y="4"/>
                      </a:lnTo>
                      <a:lnTo>
                        <a:pt x="2020" y="0"/>
                      </a:lnTo>
                      <a:close/>
                      <a:moveTo>
                        <a:pt x="1922" y="1748"/>
                      </a:moveTo>
                      <a:lnTo>
                        <a:pt x="1762" y="1746"/>
                      </a:lnTo>
                      <a:lnTo>
                        <a:pt x="1606" y="1736"/>
                      </a:lnTo>
                      <a:lnTo>
                        <a:pt x="1454" y="1722"/>
                      </a:lnTo>
                      <a:lnTo>
                        <a:pt x="1306" y="1702"/>
                      </a:lnTo>
                      <a:lnTo>
                        <a:pt x="1164" y="1678"/>
                      </a:lnTo>
                      <a:lnTo>
                        <a:pt x="1028" y="1648"/>
                      </a:lnTo>
                      <a:lnTo>
                        <a:pt x="898" y="1614"/>
                      </a:lnTo>
                      <a:lnTo>
                        <a:pt x="776" y="1576"/>
                      </a:lnTo>
                      <a:lnTo>
                        <a:pt x="662" y="1532"/>
                      </a:lnTo>
                      <a:lnTo>
                        <a:pt x="554" y="1486"/>
                      </a:lnTo>
                      <a:lnTo>
                        <a:pt x="458" y="1436"/>
                      </a:lnTo>
                      <a:lnTo>
                        <a:pt x="370" y="1382"/>
                      </a:lnTo>
                      <a:lnTo>
                        <a:pt x="292" y="1326"/>
                      </a:lnTo>
                      <a:lnTo>
                        <a:pt x="224" y="1266"/>
                      </a:lnTo>
                      <a:lnTo>
                        <a:pt x="166" y="1204"/>
                      </a:lnTo>
                      <a:lnTo>
                        <a:pt x="122" y="1140"/>
                      </a:lnTo>
                      <a:lnTo>
                        <a:pt x="88" y="1074"/>
                      </a:lnTo>
                      <a:lnTo>
                        <a:pt x="68" y="1004"/>
                      </a:lnTo>
                      <a:lnTo>
                        <a:pt x="62" y="934"/>
                      </a:lnTo>
                      <a:lnTo>
                        <a:pt x="68" y="864"/>
                      </a:lnTo>
                      <a:lnTo>
                        <a:pt x="88" y="796"/>
                      </a:lnTo>
                      <a:lnTo>
                        <a:pt x="122" y="730"/>
                      </a:lnTo>
                      <a:lnTo>
                        <a:pt x="166" y="664"/>
                      </a:lnTo>
                      <a:lnTo>
                        <a:pt x="224" y="602"/>
                      </a:lnTo>
                      <a:lnTo>
                        <a:pt x="292" y="544"/>
                      </a:lnTo>
                      <a:lnTo>
                        <a:pt x="370" y="486"/>
                      </a:lnTo>
                      <a:lnTo>
                        <a:pt x="458" y="434"/>
                      </a:lnTo>
                      <a:lnTo>
                        <a:pt x="554" y="382"/>
                      </a:lnTo>
                      <a:lnTo>
                        <a:pt x="662" y="336"/>
                      </a:lnTo>
                      <a:lnTo>
                        <a:pt x="776" y="294"/>
                      </a:lnTo>
                      <a:lnTo>
                        <a:pt x="898" y="256"/>
                      </a:lnTo>
                      <a:lnTo>
                        <a:pt x="1028" y="222"/>
                      </a:lnTo>
                      <a:lnTo>
                        <a:pt x="1164" y="192"/>
                      </a:lnTo>
                      <a:lnTo>
                        <a:pt x="1306" y="166"/>
                      </a:lnTo>
                      <a:lnTo>
                        <a:pt x="1454" y="148"/>
                      </a:lnTo>
                      <a:lnTo>
                        <a:pt x="1606" y="132"/>
                      </a:lnTo>
                      <a:lnTo>
                        <a:pt x="1762" y="124"/>
                      </a:lnTo>
                      <a:lnTo>
                        <a:pt x="1922" y="120"/>
                      </a:lnTo>
                      <a:lnTo>
                        <a:pt x="2084" y="124"/>
                      </a:lnTo>
                      <a:lnTo>
                        <a:pt x="2240" y="132"/>
                      </a:lnTo>
                      <a:lnTo>
                        <a:pt x="2392" y="148"/>
                      </a:lnTo>
                      <a:lnTo>
                        <a:pt x="2540" y="166"/>
                      </a:lnTo>
                      <a:lnTo>
                        <a:pt x="2682" y="192"/>
                      </a:lnTo>
                      <a:lnTo>
                        <a:pt x="2818" y="222"/>
                      </a:lnTo>
                      <a:lnTo>
                        <a:pt x="2948" y="256"/>
                      </a:lnTo>
                      <a:lnTo>
                        <a:pt x="3070" y="294"/>
                      </a:lnTo>
                      <a:lnTo>
                        <a:pt x="3184" y="336"/>
                      </a:lnTo>
                      <a:lnTo>
                        <a:pt x="3292" y="382"/>
                      </a:lnTo>
                      <a:lnTo>
                        <a:pt x="3388" y="434"/>
                      </a:lnTo>
                      <a:lnTo>
                        <a:pt x="3476" y="486"/>
                      </a:lnTo>
                      <a:lnTo>
                        <a:pt x="3554" y="544"/>
                      </a:lnTo>
                      <a:lnTo>
                        <a:pt x="3622" y="602"/>
                      </a:lnTo>
                      <a:lnTo>
                        <a:pt x="3680" y="664"/>
                      </a:lnTo>
                      <a:lnTo>
                        <a:pt x="3724" y="730"/>
                      </a:lnTo>
                      <a:lnTo>
                        <a:pt x="3758" y="796"/>
                      </a:lnTo>
                      <a:lnTo>
                        <a:pt x="3778" y="864"/>
                      </a:lnTo>
                      <a:lnTo>
                        <a:pt x="3784" y="934"/>
                      </a:lnTo>
                      <a:lnTo>
                        <a:pt x="3778" y="1004"/>
                      </a:lnTo>
                      <a:lnTo>
                        <a:pt x="3758" y="1074"/>
                      </a:lnTo>
                      <a:lnTo>
                        <a:pt x="3724" y="1140"/>
                      </a:lnTo>
                      <a:lnTo>
                        <a:pt x="3680" y="1204"/>
                      </a:lnTo>
                      <a:lnTo>
                        <a:pt x="3622" y="1266"/>
                      </a:lnTo>
                      <a:lnTo>
                        <a:pt x="3554" y="1326"/>
                      </a:lnTo>
                      <a:lnTo>
                        <a:pt x="3476" y="1382"/>
                      </a:lnTo>
                      <a:lnTo>
                        <a:pt x="3388" y="1436"/>
                      </a:lnTo>
                      <a:lnTo>
                        <a:pt x="3292" y="1486"/>
                      </a:lnTo>
                      <a:lnTo>
                        <a:pt x="3184" y="1532"/>
                      </a:lnTo>
                      <a:lnTo>
                        <a:pt x="3070" y="1576"/>
                      </a:lnTo>
                      <a:lnTo>
                        <a:pt x="2948" y="1614"/>
                      </a:lnTo>
                      <a:lnTo>
                        <a:pt x="2818" y="1648"/>
                      </a:lnTo>
                      <a:lnTo>
                        <a:pt x="2682" y="1678"/>
                      </a:lnTo>
                      <a:lnTo>
                        <a:pt x="2540" y="1702"/>
                      </a:lnTo>
                      <a:lnTo>
                        <a:pt x="2392" y="1722"/>
                      </a:lnTo>
                      <a:lnTo>
                        <a:pt x="2240" y="1736"/>
                      </a:lnTo>
                      <a:lnTo>
                        <a:pt x="2084" y="1746"/>
                      </a:lnTo>
                      <a:lnTo>
                        <a:pt x="1922" y="174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66666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ja-JP" altLang="en-US" dirty="0">
                    <a:solidFill>
                      <a:prstClr val="black"/>
                    </a:solidFill>
                    <a:latin typeface="AR P丸ゴシック体E" pitchFamily="50" charset="-128"/>
                    <a:ea typeface="AR P丸ゴシック体E" pitchFamily="50" charset="-128"/>
                  </a:endParaRPr>
                </a:p>
              </p:txBody>
            </p:sp>
            <p:sp>
              <p:nvSpPr>
                <p:cNvPr id="38" name="Oval 26"/>
                <p:cNvSpPr>
                  <a:spLocks noChangeArrowheads="1"/>
                </p:cNvSpPr>
                <p:nvPr/>
              </p:nvSpPr>
              <p:spPr bwMode="auto">
                <a:xfrm>
                  <a:off x="491435" y="4436992"/>
                  <a:ext cx="1096108" cy="611187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ja-JP" altLang="en-US" sz="160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雇用・</a:t>
                  </a: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ja-JP" altLang="en-US" sz="160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人材育成</a:t>
                  </a:r>
                </a:p>
              </p:txBody>
            </p:sp>
            <p:sp>
              <p:nvSpPr>
                <p:cNvPr id="39" name="Oval 27"/>
                <p:cNvSpPr>
                  <a:spLocks noChangeArrowheads="1"/>
                </p:cNvSpPr>
                <p:nvPr/>
              </p:nvSpPr>
              <p:spPr bwMode="auto">
                <a:xfrm>
                  <a:off x="2738493" y="5626490"/>
                  <a:ext cx="1096108" cy="611188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ja-JP" altLang="en-US" sz="1600" dirty="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経営革新</a:t>
                  </a:r>
                </a:p>
              </p:txBody>
            </p:sp>
            <p:sp>
              <p:nvSpPr>
                <p:cNvPr id="40" name="Oval 28"/>
                <p:cNvSpPr>
                  <a:spLocks noChangeArrowheads="1"/>
                </p:cNvSpPr>
                <p:nvPr/>
              </p:nvSpPr>
              <p:spPr bwMode="auto">
                <a:xfrm>
                  <a:off x="4010742" y="5415140"/>
                  <a:ext cx="1097573" cy="611188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ja-JP" altLang="en-US" sz="1600" dirty="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販路開拓</a:t>
                  </a:r>
                </a:p>
              </p:txBody>
            </p:sp>
            <p:sp>
              <p:nvSpPr>
                <p:cNvPr id="42" name="Oval 30"/>
                <p:cNvSpPr>
                  <a:spLocks noChangeArrowheads="1"/>
                </p:cNvSpPr>
                <p:nvPr/>
              </p:nvSpPr>
              <p:spPr bwMode="auto">
                <a:xfrm>
                  <a:off x="1637367" y="4040120"/>
                  <a:ext cx="1184420" cy="612775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ja-JP" altLang="en-US" sz="1600" dirty="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投資・</a:t>
                  </a: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ja-JP" altLang="en-US" sz="1600" dirty="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資金調達</a:t>
                  </a:r>
                </a:p>
              </p:txBody>
            </p:sp>
            <p:sp>
              <p:nvSpPr>
                <p:cNvPr id="22" name="Oval 24"/>
                <p:cNvSpPr>
                  <a:spLocks noChangeArrowheads="1"/>
                </p:cNvSpPr>
                <p:nvPr/>
              </p:nvSpPr>
              <p:spPr bwMode="auto">
                <a:xfrm>
                  <a:off x="3180228" y="3956499"/>
                  <a:ext cx="1097576" cy="612775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ja-JP" altLang="en-US" sz="1600" dirty="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事業承継</a:t>
                  </a:r>
                </a:p>
              </p:txBody>
            </p:sp>
            <p:sp>
              <p:nvSpPr>
                <p:cNvPr id="26" name="Oval 29"/>
                <p:cNvSpPr>
                  <a:spLocks noChangeArrowheads="1"/>
                </p:cNvSpPr>
                <p:nvPr/>
              </p:nvSpPr>
              <p:spPr bwMode="auto">
                <a:xfrm>
                  <a:off x="94668" y="5320442"/>
                  <a:ext cx="1097575" cy="612775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ja-JP" sz="1600" dirty="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IT</a:t>
                  </a:r>
                  <a:r>
                    <a:rPr lang="ja-JP" altLang="en-US" sz="1600" dirty="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の活用</a:t>
                  </a:r>
                </a:p>
              </p:txBody>
            </p:sp>
            <p:sp>
              <p:nvSpPr>
                <p:cNvPr id="28" name="Oval 31"/>
                <p:cNvSpPr>
                  <a:spLocks noChangeArrowheads="1"/>
                </p:cNvSpPr>
                <p:nvPr/>
              </p:nvSpPr>
              <p:spPr bwMode="auto">
                <a:xfrm>
                  <a:off x="1348743" y="5682918"/>
                  <a:ext cx="1096108" cy="612775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ja-JP" altLang="en-US" sz="1600">
                      <a:solidFill>
                        <a:prstClr val="black"/>
                      </a:solidFill>
                      <a:latin typeface="AR P丸ゴシック体E" pitchFamily="50" charset="-128"/>
                      <a:ea typeface="AR P丸ゴシック体E" pitchFamily="50" charset="-128"/>
                    </a:rPr>
                    <a:t>税制対応</a:t>
                  </a:r>
                </a:p>
              </p:txBody>
            </p:sp>
          </p:grpSp>
          <p:sp>
            <p:nvSpPr>
              <p:cNvPr id="45" name="AutoShape 9"/>
              <p:cNvSpPr>
                <a:spLocks noChangeArrowheads="1"/>
              </p:cNvSpPr>
              <p:nvPr/>
            </p:nvSpPr>
            <p:spPr bwMode="auto">
              <a:xfrm rot="16200000">
                <a:off x="4982625" y="2888296"/>
                <a:ext cx="1073187" cy="493290"/>
              </a:xfrm>
              <a:prstGeom prst="downArrow">
                <a:avLst>
                  <a:gd name="adj1" fmla="val 41750"/>
                  <a:gd name="adj2" fmla="val 42579"/>
                </a:avLst>
              </a:prstGeom>
              <a:solidFill>
                <a:srgbClr val="FFC000"/>
              </a:solidFill>
              <a:ln w="12700" algn="ctr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 P丸ゴシック体E" pitchFamily="50" charset="-128"/>
                  <a:ea typeface="AR P丸ゴシック体E" pitchFamily="50" charset="-128"/>
                </a:endParaRPr>
              </a:p>
            </p:txBody>
          </p:sp>
          <p:grpSp>
            <p:nvGrpSpPr>
              <p:cNvPr id="52" name="グループ化 51"/>
              <p:cNvGrpSpPr/>
              <p:nvPr/>
            </p:nvGrpSpPr>
            <p:grpSpPr>
              <a:xfrm>
                <a:off x="5858944" y="1434042"/>
                <a:ext cx="3177552" cy="3607919"/>
                <a:chOff x="5858944" y="1434042"/>
                <a:chExt cx="3177552" cy="3607919"/>
              </a:xfrm>
            </p:grpSpPr>
            <p:sp>
              <p:nvSpPr>
                <p:cNvPr id="47" name="Oval 12"/>
                <p:cNvSpPr>
                  <a:spLocks noChangeArrowheads="1"/>
                </p:cNvSpPr>
                <p:nvPr/>
              </p:nvSpPr>
              <p:spPr bwMode="auto">
                <a:xfrm>
                  <a:off x="5858944" y="3348904"/>
                  <a:ext cx="3171752" cy="734792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CCFF"/>
                    </a:gs>
                    <a:gs pos="100000">
                      <a:srgbClr val="FFE9FF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lIns="0" tIns="54000" rIns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 P丸ゴシック体E" pitchFamily="50" charset="-128"/>
                      <a:ea typeface="AR P丸ゴシック体E" pitchFamily="50" charset="-128"/>
                    </a:rPr>
                    <a:t>日々の経営管理の向上</a:t>
                  </a:r>
                  <a:endPara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 P丸ゴシック体E" pitchFamily="50" charset="-128"/>
                    <a:ea typeface="AR P丸ゴシック体E" pitchFamily="50" charset="-128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 P丸ゴシック体E" pitchFamily="50" charset="-128"/>
                      <a:ea typeface="AR P丸ゴシック体E" pitchFamily="50" charset="-128"/>
                    </a:rPr>
                    <a:t>経営の効率化の推進</a:t>
                  </a:r>
                </a:p>
              </p:txBody>
            </p:sp>
            <p:sp>
              <p:nvSpPr>
                <p:cNvPr id="48" name="Oval 13"/>
                <p:cNvSpPr>
                  <a:spLocks noChangeArrowheads="1"/>
                </p:cNvSpPr>
                <p:nvPr/>
              </p:nvSpPr>
              <p:spPr bwMode="auto">
                <a:xfrm>
                  <a:off x="5863632" y="2381463"/>
                  <a:ext cx="3171752" cy="732889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CCFF"/>
                    </a:gs>
                    <a:gs pos="100000">
                      <a:srgbClr val="FFE9FF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lIns="0" tIns="54000" rIns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 P丸ゴシック体E" pitchFamily="50" charset="-128"/>
                      <a:ea typeface="AR P丸ゴシック体E" pitchFamily="50" charset="-128"/>
                    </a:rPr>
                    <a:t>取引先等との関係強化</a:t>
                  </a:r>
                  <a:endPara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 P丸ゴシック体E" pitchFamily="50" charset="-128"/>
                    <a:ea typeface="AR P丸ゴシック体E" pitchFamily="50" charset="-128"/>
                  </a:endParaRPr>
                </a:p>
              </p:txBody>
            </p:sp>
            <p:sp>
              <p:nvSpPr>
                <p:cNvPr id="49" name="Oval 13"/>
                <p:cNvSpPr>
                  <a:spLocks noChangeArrowheads="1"/>
                </p:cNvSpPr>
                <p:nvPr/>
              </p:nvSpPr>
              <p:spPr bwMode="auto">
                <a:xfrm>
                  <a:off x="5868144" y="4307169"/>
                  <a:ext cx="3168352" cy="734792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CCFF"/>
                    </a:gs>
                    <a:gs pos="100000">
                      <a:srgbClr val="FFE9FF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lIns="0" tIns="54000" rIns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 P丸ゴシック体E" pitchFamily="50" charset="-128"/>
                      <a:ea typeface="AR P丸ゴシック体E" pitchFamily="50" charset="-128"/>
                    </a:rPr>
                    <a:t>融資や保険の優遇を受けられる場合がある</a:t>
                  </a:r>
                  <a:endPara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 P丸ゴシック体E" pitchFamily="50" charset="-128"/>
                    <a:ea typeface="AR P丸ゴシック体E" pitchFamily="50" charset="-128"/>
                  </a:endParaRPr>
                </a:p>
              </p:txBody>
            </p:sp>
            <p:sp>
              <p:nvSpPr>
                <p:cNvPr id="51" name="Oval 13"/>
                <p:cNvSpPr>
                  <a:spLocks noChangeArrowheads="1"/>
                </p:cNvSpPr>
                <p:nvPr/>
              </p:nvSpPr>
              <p:spPr bwMode="auto">
                <a:xfrm>
                  <a:off x="5868144" y="1434042"/>
                  <a:ext cx="3167098" cy="794911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CCFF"/>
                    </a:gs>
                    <a:gs pos="100000">
                      <a:srgbClr val="FFE9FF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lIns="0" tIns="54000" rIns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 P丸ゴシック体E" pitchFamily="50" charset="-128"/>
                      <a:ea typeface="AR P丸ゴシック体E" pitchFamily="50" charset="-128"/>
                    </a:rPr>
                    <a:t>緊急時における対応力の向上</a:t>
                  </a:r>
                  <a:endPara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 P丸ゴシック体E" pitchFamily="50" charset="-128"/>
                    <a:ea typeface="AR P丸ゴシック体E" pitchFamily="50" charset="-128"/>
                  </a:endParaRPr>
                </a:p>
              </p:txBody>
            </p:sp>
          </p:grpSp>
        </p:grp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4092485" y="2703962"/>
              <a:ext cx="1096108" cy="734369"/>
            </a:xfrm>
            <a:prstGeom prst="roundRect">
              <a:avLst>
                <a:gd name="adj" fmla="val 43981"/>
              </a:avLst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dirty="0">
                  <a:latin typeface="AR P丸ゴシック体E" pitchFamily="50" charset="-128"/>
                  <a:ea typeface="AR P丸ゴシック体E" pitchFamily="50" charset="-128"/>
                </a:rPr>
                <a:t>事業継続</a:t>
              </a:r>
            </a:p>
            <a:p>
              <a:pPr algn="ctr"/>
              <a:r>
                <a:rPr lang="ja-JP" altLang="en-US" sz="1600" dirty="0">
                  <a:latin typeface="AR P丸ゴシック体E" pitchFamily="50" charset="-128"/>
                  <a:ea typeface="AR P丸ゴシック体E" pitchFamily="50" charset="-128"/>
                </a:rPr>
                <a:t>（</a:t>
              </a:r>
              <a:r>
                <a:rPr lang="en-US" altLang="ja-JP" sz="1600" dirty="0">
                  <a:latin typeface="AR P丸ゴシック体E" pitchFamily="50" charset="-128"/>
                  <a:ea typeface="AR P丸ゴシック体E" pitchFamily="50" charset="-128"/>
                </a:rPr>
                <a:t>BCP</a:t>
              </a:r>
              <a:r>
                <a:rPr lang="ja-JP" altLang="en-US" sz="1600" dirty="0">
                  <a:latin typeface="AR P丸ゴシック体E" pitchFamily="50" charset="-128"/>
                  <a:ea typeface="AR P丸ゴシック体E" pitchFamily="50" charset="-128"/>
                </a:rPr>
                <a:t>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835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2924</TotalTime>
  <Words>83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115</cp:revision>
  <dcterms:created xsi:type="dcterms:W3CDTF">2014-02-12T13:25:46Z</dcterms:created>
  <dcterms:modified xsi:type="dcterms:W3CDTF">2016-03-08T01:14:31Z</dcterms:modified>
</cp:coreProperties>
</file>