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4"/>
  </p:notesMasterIdLst>
  <p:handoutMasterIdLst>
    <p:handoutMasterId r:id="rId5"/>
  </p:handoutMasterIdLst>
  <p:sldIdLst>
    <p:sldId id="261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94700" autoAdjust="0"/>
  </p:normalViewPr>
  <p:slideViewPr>
    <p:cSldViewPr>
      <p:cViewPr varScale="1">
        <p:scale>
          <a:sx n="104" d="100"/>
          <a:sy n="104" d="100"/>
        </p:scale>
        <p:origin x="-138" y="-84"/>
      </p:cViewPr>
      <p:guideLst>
        <p:guide orient="horz" pos="28"/>
        <p:guide pos="573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087A-FE53-4B81-856E-81CAD491AC44}" type="datetimeFigureOut">
              <a:rPr kumimoji="1" lang="ja-JP" altLang="en-US" smtClean="0"/>
              <a:t>2016/3/7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テキスト ボックス 6"/>
          <p:cNvSpPr txBox="1"/>
          <p:nvPr userDrawn="1"/>
        </p:nvSpPr>
        <p:spPr>
          <a:xfrm>
            <a:off x="8192380" y="44450"/>
            <a:ext cx="899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46808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087A-FE53-4B81-856E-81CAD491AC44}" type="datetimeFigureOut">
              <a:rPr kumimoji="1" lang="ja-JP" altLang="en-US" smtClean="0"/>
              <a:t>2016/3/7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テキスト ボックス 6"/>
          <p:cNvSpPr txBox="1"/>
          <p:nvPr userDrawn="1"/>
        </p:nvSpPr>
        <p:spPr>
          <a:xfrm>
            <a:off x="8192380" y="44450"/>
            <a:ext cx="899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716908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087A-FE53-4B81-856E-81CAD491AC44}" type="datetimeFigureOut">
              <a:rPr kumimoji="1" lang="ja-JP" altLang="en-US" smtClean="0"/>
              <a:t>2016/3/7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テキスト ボックス 6"/>
          <p:cNvSpPr txBox="1"/>
          <p:nvPr userDrawn="1"/>
        </p:nvSpPr>
        <p:spPr>
          <a:xfrm>
            <a:off x="8192380" y="44450"/>
            <a:ext cx="899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022759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9822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087A-FE53-4B81-856E-81CAD491AC44}" type="datetimeFigureOut">
              <a:rPr kumimoji="1" lang="ja-JP" altLang="en-US" smtClean="0"/>
              <a:t>2016/3/7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テキスト ボックス 6"/>
          <p:cNvSpPr txBox="1"/>
          <p:nvPr userDrawn="1"/>
        </p:nvSpPr>
        <p:spPr>
          <a:xfrm>
            <a:off x="8192380" y="44450"/>
            <a:ext cx="899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77812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087A-FE53-4B81-856E-81CAD491AC44}" type="datetimeFigureOut">
              <a:rPr kumimoji="1" lang="ja-JP" altLang="en-US" smtClean="0"/>
              <a:t>2016/3/7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テキスト ボックス 6"/>
          <p:cNvSpPr txBox="1"/>
          <p:nvPr userDrawn="1"/>
        </p:nvSpPr>
        <p:spPr>
          <a:xfrm>
            <a:off x="8192380" y="44450"/>
            <a:ext cx="899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087A-FE53-4B81-856E-81CAD491AC44}" type="datetimeFigureOut">
              <a:rPr kumimoji="1" lang="ja-JP" altLang="en-US" smtClean="0"/>
              <a:t>2016/3/7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テキスト ボックス 7"/>
          <p:cNvSpPr txBox="1"/>
          <p:nvPr userDrawn="1"/>
        </p:nvSpPr>
        <p:spPr>
          <a:xfrm>
            <a:off x="8192380" y="44450"/>
            <a:ext cx="899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850121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087A-FE53-4B81-856E-81CAD491AC44}" type="datetimeFigureOut">
              <a:rPr kumimoji="1" lang="ja-JP" altLang="en-US" smtClean="0"/>
              <a:t>2016/3/7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テキスト ボックス 9"/>
          <p:cNvSpPr txBox="1"/>
          <p:nvPr userDrawn="1"/>
        </p:nvSpPr>
        <p:spPr>
          <a:xfrm>
            <a:off x="8192380" y="44450"/>
            <a:ext cx="899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702644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087A-FE53-4B81-856E-81CAD491AC44}" type="datetimeFigureOut">
              <a:rPr kumimoji="1" lang="ja-JP" altLang="en-US" smtClean="0"/>
              <a:t>2016/3/7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テキスト ボックス 5"/>
          <p:cNvSpPr txBox="1"/>
          <p:nvPr userDrawn="1"/>
        </p:nvSpPr>
        <p:spPr>
          <a:xfrm>
            <a:off x="8192380" y="44450"/>
            <a:ext cx="899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087A-FE53-4B81-856E-81CAD491AC44}" type="datetimeFigureOut">
              <a:rPr kumimoji="1" lang="ja-JP" altLang="en-US" smtClean="0"/>
              <a:t>2016/3/7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1300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087A-FE53-4B81-856E-81CAD491AC44}" type="datetimeFigureOut">
              <a:rPr kumimoji="1" lang="ja-JP" altLang="en-US" smtClean="0"/>
              <a:t>2016/3/7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テキスト ボックス 7"/>
          <p:cNvSpPr txBox="1"/>
          <p:nvPr userDrawn="1"/>
        </p:nvSpPr>
        <p:spPr>
          <a:xfrm>
            <a:off x="8192380" y="44450"/>
            <a:ext cx="899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942174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087A-FE53-4B81-856E-81CAD491AC44}" type="datetimeFigureOut">
              <a:rPr kumimoji="1" lang="ja-JP" altLang="en-US" smtClean="0"/>
              <a:t>2016/3/7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テキスト ボックス 7"/>
          <p:cNvSpPr txBox="1"/>
          <p:nvPr userDrawn="1"/>
        </p:nvSpPr>
        <p:spPr>
          <a:xfrm>
            <a:off x="8192380" y="44450"/>
            <a:ext cx="899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963557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E4087A-FE53-4B81-856E-81CAD491AC44}" type="datetimeFigureOut">
              <a:rPr kumimoji="1" lang="ja-JP" altLang="en-US" smtClean="0"/>
              <a:t>2016/3/7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56D6BDD-8E60-4908-B447-DC190478E34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  <a:latin typeface="Arial" charset="0"/>
                <a:ea typeface="HGP創英角ｺﾞｼｯｸUB" pitchFamily="50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2016/3/7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Arial" charset="0"/>
              <a:ea typeface="HGP創英角ｺﾞｼｯｸUB" pitchFamily="50" charset="-128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prstClr val="black">
                  <a:tint val="75000"/>
                </a:prstClr>
              </a:solidFill>
              <a:latin typeface="Arial" charset="0"/>
              <a:ea typeface="HGP創英角ｺﾞｼｯｸUB" pitchFamily="50" charset="-128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7EBBC03-6A20-4334-A77B-EEE756B04B5A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Arial" charset="0"/>
                <a:ea typeface="HGP創英角ｺﾞｼｯｸUB" pitchFamily="50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Arial" charset="0"/>
              <a:ea typeface="HGP創英角ｺﾞｼｯｸUB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37600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335941" y="1228994"/>
            <a:ext cx="8472118" cy="4864606"/>
            <a:chOff x="492369" y="2420889"/>
            <a:chExt cx="8443940" cy="4072518"/>
          </a:xfrm>
        </p:grpSpPr>
        <p:grpSp>
          <p:nvGrpSpPr>
            <p:cNvPr id="3" name="グループ化 2"/>
            <p:cNvGrpSpPr/>
            <p:nvPr/>
          </p:nvGrpSpPr>
          <p:grpSpPr>
            <a:xfrm>
              <a:off x="1195754" y="2420889"/>
              <a:ext cx="1497624" cy="3541761"/>
              <a:chOff x="1195754" y="2420889"/>
              <a:chExt cx="1497624" cy="3541761"/>
            </a:xfrm>
          </p:grpSpPr>
          <p:sp>
            <p:nvSpPr>
              <p:cNvPr id="30" name="Freeform 68"/>
              <p:cNvSpPr>
                <a:spLocks/>
              </p:cNvSpPr>
              <p:nvPr/>
            </p:nvSpPr>
            <p:spPr bwMode="auto">
              <a:xfrm>
                <a:off x="1195754" y="3505200"/>
                <a:ext cx="910004" cy="2457450"/>
              </a:xfrm>
              <a:custGeom>
                <a:avLst/>
                <a:gdLst>
                  <a:gd name="T0" fmla="*/ 0 w 680"/>
                  <a:gd name="T1" fmla="*/ 0 h 1814"/>
                  <a:gd name="T2" fmla="*/ 2147483647 w 680"/>
                  <a:gd name="T3" fmla="*/ 0 h 1814"/>
                  <a:gd name="T4" fmla="*/ 2147483647 w 680"/>
                  <a:gd name="T5" fmla="*/ 2147483647 h 1814"/>
                  <a:gd name="T6" fmla="*/ 0 60000 65536"/>
                  <a:gd name="T7" fmla="*/ 0 60000 65536"/>
                  <a:gd name="T8" fmla="*/ 0 60000 65536"/>
                  <a:gd name="T9" fmla="*/ 0 w 680"/>
                  <a:gd name="T10" fmla="*/ 0 h 1814"/>
                  <a:gd name="T11" fmla="*/ 680 w 680"/>
                  <a:gd name="T12" fmla="*/ 1814 h 181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680" h="1814">
                    <a:moveTo>
                      <a:pt x="0" y="0"/>
                    </a:moveTo>
                    <a:lnTo>
                      <a:pt x="680" y="0"/>
                    </a:lnTo>
                    <a:lnTo>
                      <a:pt x="680" y="1814"/>
                    </a:lnTo>
                  </a:path>
                </a:pathLst>
              </a:custGeom>
              <a:noFill/>
              <a:ln w="76200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31" name="AutoShape 69"/>
              <p:cNvSpPr>
                <a:spLocks noChangeArrowheads="1"/>
              </p:cNvSpPr>
              <p:nvPr/>
            </p:nvSpPr>
            <p:spPr bwMode="auto">
              <a:xfrm>
                <a:off x="1266940" y="2420889"/>
                <a:ext cx="1426438" cy="1576438"/>
              </a:xfrm>
              <a:prstGeom prst="irregularSeal1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ja-JP" altLang="en-US" sz="2000" b="1" dirty="0">
                    <a:solidFill>
                      <a:srgbClr val="FFFF66"/>
                    </a:solidFill>
                    <a:latin typeface="Arial" charset="0"/>
                  </a:rPr>
                  <a:t>緊急</a:t>
                </a:r>
              </a:p>
              <a:p>
                <a:pPr algn="ctr">
                  <a:defRPr/>
                </a:pPr>
                <a:r>
                  <a:rPr lang="ja-JP" altLang="en-US" sz="2000" b="1" dirty="0">
                    <a:solidFill>
                      <a:srgbClr val="FFFF66"/>
                    </a:solidFill>
                    <a:latin typeface="Arial" charset="0"/>
                  </a:rPr>
                  <a:t>事態</a:t>
                </a:r>
              </a:p>
            </p:txBody>
          </p:sp>
        </p:grpSp>
        <p:grpSp>
          <p:nvGrpSpPr>
            <p:cNvPr id="4" name="グループ化 3"/>
            <p:cNvGrpSpPr/>
            <p:nvPr/>
          </p:nvGrpSpPr>
          <p:grpSpPr>
            <a:xfrm>
              <a:off x="492369" y="2590800"/>
              <a:ext cx="8443940" cy="3902607"/>
              <a:chOff x="492369" y="2590800"/>
              <a:chExt cx="8443940" cy="3902607"/>
            </a:xfrm>
          </p:grpSpPr>
          <p:sp>
            <p:nvSpPr>
              <p:cNvPr id="5" name="Line 54"/>
              <p:cNvSpPr>
                <a:spLocks noChangeShapeType="1"/>
              </p:cNvSpPr>
              <p:nvPr/>
            </p:nvSpPr>
            <p:spPr bwMode="auto">
              <a:xfrm>
                <a:off x="1195754" y="3505200"/>
                <a:ext cx="424668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dashDot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 dirty="0"/>
              </a:p>
            </p:txBody>
          </p:sp>
          <p:grpSp>
            <p:nvGrpSpPr>
              <p:cNvPr id="6" name="グループ化 5"/>
              <p:cNvGrpSpPr/>
              <p:nvPr/>
            </p:nvGrpSpPr>
            <p:grpSpPr>
              <a:xfrm>
                <a:off x="492369" y="2590800"/>
                <a:ext cx="6006613" cy="3902607"/>
                <a:chOff x="492369" y="2590800"/>
                <a:chExt cx="6006613" cy="3902607"/>
              </a:xfrm>
            </p:grpSpPr>
            <p:sp>
              <p:nvSpPr>
                <p:cNvPr id="24" name="Line 52"/>
                <p:cNvSpPr>
                  <a:spLocks noChangeShapeType="1"/>
                </p:cNvSpPr>
                <p:nvPr/>
              </p:nvSpPr>
              <p:spPr bwMode="auto">
                <a:xfrm flipV="1">
                  <a:off x="1195754" y="2590800"/>
                  <a:ext cx="0" cy="337185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ja-JP" altLang="en-US" dirty="0">
                    <a:latin typeface="AR P丸ゴシック体E" pitchFamily="50" charset="-128"/>
                    <a:ea typeface="AR P丸ゴシック体E" pitchFamily="50" charset="-128"/>
                  </a:endParaRPr>
                </a:p>
              </p:txBody>
            </p:sp>
            <p:sp>
              <p:nvSpPr>
                <p:cNvPr id="25" name="Freeform 53"/>
                <p:cNvSpPr>
                  <a:spLocks/>
                </p:cNvSpPr>
                <p:nvPr/>
              </p:nvSpPr>
              <p:spPr bwMode="auto">
                <a:xfrm>
                  <a:off x="1195755" y="5940426"/>
                  <a:ext cx="5303227" cy="22225"/>
                </a:xfrm>
                <a:custGeom>
                  <a:avLst/>
                  <a:gdLst>
                    <a:gd name="T0" fmla="*/ 0 w 3965"/>
                    <a:gd name="T1" fmla="*/ 2147483647 h 15"/>
                    <a:gd name="T2" fmla="*/ 2147483647 w 3965"/>
                    <a:gd name="T3" fmla="*/ 0 h 15"/>
                    <a:gd name="T4" fmla="*/ 0 60000 65536"/>
                    <a:gd name="T5" fmla="*/ 0 60000 65536"/>
                    <a:gd name="T6" fmla="*/ 0 w 3965"/>
                    <a:gd name="T7" fmla="*/ 0 h 15"/>
                    <a:gd name="T8" fmla="*/ 3965 w 3965"/>
                    <a:gd name="T9" fmla="*/ 15 h 15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3965" h="15">
                      <a:moveTo>
                        <a:pt x="0" y="15"/>
                      </a:moveTo>
                      <a:lnTo>
                        <a:pt x="3965" y="0"/>
                      </a:lnTo>
                    </a:path>
                  </a:pathLst>
                </a:custGeom>
                <a:noFill/>
                <a:ln w="28575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</p:spPr>
              <p:txBody>
                <a:bodyPr/>
                <a:lstStyle/>
                <a:p>
                  <a:endParaRPr lang="ja-JP" altLang="en-US" dirty="0">
                    <a:latin typeface="AR P丸ゴシック体E" pitchFamily="50" charset="-128"/>
                    <a:ea typeface="AR P丸ゴシック体E" pitchFamily="50" charset="-128"/>
                  </a:endParaRPr>
                </a:p>
              </p:txBody>
            </p:sp>
            <p:sp>
              <p:nvSpPr>
                <p:cNvPr id="26" name="Text Box 59"/>
                <p:cNvSpPr txBox="1">
                  <a:spLocks noChangeArrowheads="1"/>
                </p:cNvSpPr>
                <p:nvPr/>
              </p:nvSpPr>
              <p:spPr bwMode="auto">
                <a:xfrm>
                  <a:off x="2112650" y="6093297"/>
                  <a:ext cx="697627" cy="40011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ja-JP" altLang="en-US" sz="2000" dirty="0">
                      <a:latin typeface="AR P丸ゴシック体E" pitchFamily="50" charset="-128"/>
                      <a:ea typeface="AR P丸ゴシック体E" pitchFamily="50" charset="-128"/>
                    </a:rPr>
                    <a:t>時間</a:t>
                  </a:r>
                </a:p>
              </p:txBody>
            </p:sp>
            <p:sp>
              <p:nvSpPr>
                <p:cNvPr id="27" name="Text Box 60"/>
                <p:cNvSpPr txBox="1">
                  <a:spLocks noChangeArrowheads="1"/>
                </p:cNvSpPr>
                <p:nvPr/>
              </p:nvSpPr>
              <p:spPr bwMode="auto">
                <a:xfrm>
                  <a:off x="666681" y="4030664"/>
                  <a:ext cx="492443" cy="111825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vert="eaVert" wrap="none">
                  <a:spAutoFit/>
                </a:bodyPr>
                <a:lstStyle/>
                <a:p>
                  <a:pPr>
                    <a:defRPr/>
                  </a:pPr>
                  <a:r>
                    <a:rPr lang="ja-JP" altLang="en-US" sz="2000" dirty="0">
                      <a:latin typeface="AR P丸ゴシック体E" pitchFamily="50" charset="-128"/>
                      <a:ea typeface="AR P丸ゴシック体E" pitchFamily="50" charset="-128"/>
                    </a:rPr>
                    <a:t>操業度合</a:t>
                  </a:r>
                </a:p>
              </p:txBody>
            </p:sp>
            <p:sp>
              <p:nvSpPr>
                <p:cNvPr id="28" name="Text Box 61"/>
                <p:cNvSpPr txBox="1">
                  <a:spLocks noChangeArrowheads="1"/>
                </p:cNvSpPr>
                <p:nvPr/>
              </p:nvSpPr>
              <p:spPr bwMode="auto">
                <a:xfrm>
                  <a:off x="492369" y="3352801"/>
                  <a:ext cx="779381" cy="36933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US" altLang="ja-JP" sz="1800" dirty="0">
                      <a:latin typeface="AR P丸ゴシック体E" pitchFamily="50" charset="-128"/>
                      <a:ea typeface="AR P丸ゴシック体E" pitchFamily="50" charset="-128"/>
                    </a:rPr>
                    <a:t>100%</a:t>
                  </a:r>
                </a:p>
              </p:txBody>
            </p:sp>
            <p:sp>
              <p:nvSpPr>
                <p:cNvPr id="29" name="Text Box 62"/>
                <p:cNvSpPr txBox="1">
                  <a:spLocks noChangeArrowheads="1"/>
                </p:cNvSpPr>
                <p:nvPr/>
              </p:nvSpPr>
              <p:spPr bwMode="auto">
                <a:xfrm>
                  <a:off x="735623" y="5638801"/>
                  <a:ext cx="514885" cy="36933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US" altLang="ja-JP" sz="1800" dirty="0">
                      <a:latin typeface="AR P丸ゴシック体E" pitchFamily="50" charset="-128"/>
                      <a:ea typeface="AR P丸ゴシック体E" pitchFamily="50" charset="-128"/>
                    </a:rPr>
                    <a:t>0%</a:t>
                  </a:r>
                </a:p>
              </p:txBody>
            </p:sp>
          </p:grpSp>
          <p:grpSp>
            <p:nvGrpSpPr>
              <p:cNvPr id="7" name="グループ化 6"/>
              <p:cNvGrpSpPr/>
              <p:nvPr/>
            </p:nvGrpSpPr>
            <p:grpSpPr>
              <a:xfrm>
                <a:off x="2089639" y="2745024"/>
                <a:ext cx="6846670" cy="3060240"/>
                <a:chOff x="2089639" y="2745024"/>
                <a:chExt cx="6846670" cy="3060240"/>
              </a:xfrm>
            </p:grpSpPr>
            <p:sp>
              <p:nvSpPr>
                <p:cNvPr id="20" name="Text Box 51"/>
                <p:cNvSpPr txBox="1">
                  <a:spLocks noChangeArrowheads="1"/>
                </p:cNvSpPr>
                <p:nvPr/>
              </p:nvSpPr>
              <p:spPr bwMode="auto">
                <a:xfrm>
                  <a:off x="7153450" y="2971800"/>
                  <a:ext cx="1782859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ctr">
                    <a:defRPr/>
                  </a:pPr>
                  <a:r>
                    <a:rPr lang="en-US" altLang="ja-JP" sz="2400" dirty="0">
                      <a:solidFill>
                        <a:srgbClr val="0000FF"/>
                      </a:solidFill>
                      <a:latin typeface="AR P丸ゴシック体E" pitchFamily="50" charset="-128"/>
                      <a:ea typeface="AR P丸ゴシック体E" pitchFamily="50" charset="-128"/>
                    </a:rPr>
                    <a:t>BCP</a:t>
                  </a:r>
                  <a:r>
                    <a:rPr lang="ja-JP" altLang="en-US" sz="2400" dirty="0">
                      <a:solidFill>
                        <a:srgbClr val="0000FF"/>
                      </a:solidFill>
                      <a:latin typeface="AR P丸ゴシック体E" pitchFamily="50" charset="-128"/>
                      <a:ea typeface="AR P丸ゴシック体E" pitchFamily="50" charset="-128"/>
                    </a:rPr>
                    <a:t>導入済</a:t>
                  </a:r>
                </a:p>
              </p:txBody>
            </p:sp>
            <p:sp>
              <p:nvSpPr>
                <p:cNvPr id="21" name="Freeform 55"/>
                <p:cNvSpPr>
                  <a:spLocks/>
                </p:cNvSpPr>
                <p:nvPr/>
              </p:nvSpPr>
              <p:spPr bwMode="auto">
                <a:xfrm>
                  <a:off x="2089639" y="3505200"/>
                  <a:ext cx="4844562" cy="2300064"/>
                </a:xfrm>
                <a:custGeom>
                  <a:avLst/>
                  <a:gdLst>
                    <a:gd name="T0" fmla="*/ 0 w 2960"/>
                    <a:gd name="T1" fmla="*/ 2147483647 h 1644"/>
                    <a:gd name="T2" fmla="*/ 2147483647 w 2960"/>
                    <a:gd name="T3" fmla="*/ 2147483647 h 1644"/>
                    <a:gd name="T4" fmla="*/ 2147483647 w 2960"/>
                    <a:gd name="T5" fmla="*/ 2147483647 h 1644"/>
                    <a:gd name="T6" fmla="*/ 2147483647 w 2960"/>
                    <a:gd name="T7" fmla="*/ 0 h 1644"/>
                    <a:gd name="T8" fmla="*/ 2147483647 w 2960"/>
                    <a:gd name="T9" fmla="*/ 0 h 164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60"/>
                    <a:gd name="T16" fmla="*/ 0 h 1644"/>
                    <a:gd name="T17" fmla="*/ 2960 w 2960"/>
                    <a:gd name="T18" fmla="*/ 1644 h 164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60" h="1644">
                      <a:moveTo>
                        <a:pt x="0" y="1644"/>
                      </a:moveTo>
                      <a:lnTo>
                        <a:pt x="707" y="1060"/>
                      </a:lnTo>
                      <a:lnTo>
                        <a:pt x="1684" y="1060"/>
                      </a:lnTo>
                      <a:lnTo>
                        <a:pt x="2053" y="0"/>
                      </a:lnTo>
                      <a:lnTo>
                        <a:pt x="2960" y="0"/>
                      </a:lnTo>
                    </a:path>
                  </a:pathLst>
                </a:custGeom>
                <a:noFill/>
                <a:ln w="76200" cmpd="sng">
                  <a:solidFill>
                    <a:srgbClr val="0033CC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 dirty="0"/>
                </a:p>
              </p:txBody>
            </p:sp>
            <p:sp>
              <p:nvSpPr>
                <p:cNvPr id="22" name="Freeform 57"/>
                <p:cNvSpPr>
                  <a:spLocks/>
                </p:cNvSpPr>
                <p:nvPr/>
              </p:nvSpPr>
              <p:spPr bwMode="auto">
                <a:xfrm>
                  <a:off x="2090086" y="2971800"/>
                  <a:ext cx="3967816" cy="2500016"/>
                </a:xfrm>
                <a:custGeom>
                  <a:avLst/>
                  <a:gdLst>
                    <a:gd name="T0" fmla="*/ 0 w 2966"/>
                    <a:gd name="T1" fmla="*/ 2147483647 h 1964"/>
                    <a:gd name="T2" fmla="*/ 2147483647 w 2966"/>
                    <a:gd name="T3" fmla="*/ 2147483647 h 1964"/>
                    <a:gd name="T4" fmla="*/ 2147483647 w 2966"/>
                    <a:gd name="T5" fmla="*/ 2147483647 h 1964"/>
                    <a:gd name="T6" fmla="*/ 2147483647 w 2966"/>
                    <a:gd name="T7" fmla="*/ 2147483647 h 1964"/>
                    <a:gd name="T8" fmla="*/ 2147483647 w 2966"/>
                    <a:gd name="T9" fmla="*/ 0 h 196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66"/>
                    <a:gd name="T16" fmla="*/ 0 h 1964"/>
                    <a:gd name="T17" fmla="*/ 2966 w 2966"/>
                    <a:gd name="T18" fmla="*/ 1964 h 196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66" h="1964">
                      <a:moveTo>
                        <a:pt x="0" y="1964"/>
                      </a:moveTo>
                      <a:lnTo>
                        <a:pt x="724" y="1335"/>
                      </a:lnTo>
                      <a:lnTo>
                        <a:pt x="1597" y="1318"/>
                      </a:lnTo>
                      <a:lnTo>
                        <a:pt x="2025" y="149"/>
                      </a:lnTo>
                      <a:lnTo>
                        <a:pt x="2966" y="0"/>
                      </a:lnTo>
                    </a:path>
                  </a:pathLst>
                </a:custGeom>
                <a:noFill/>
                <a:ln w="76200" cmpd="sng">
                  <a:solidFill>
                    <a:srgbClr val="0099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 dirty="0"/>
                </a:p>
              </p:txBody>
            </p:sp>
            <p:sp>
              <p:nvSpPr>
                <p:cNvPr id="23" name="AutoShape 63"/>
                <p:cNvSpPr>
                  <a:spLocks/>
                </p:cNvSpPr>
                <p:nvPr/>
              </p:nvSpPr>
              <p:spPr bwMode="auto">
                <a:xfrm>
                  <a:off x="6876256" y="2745024"/>
                  <a:ext cx="303335" cy="900000"/>
                </a:xfrm>
                <a:prstGeom prst="rightBrace">
                  <a:avLst>
                    <a:gd name="adj1" fmla="val 17391"/>
                    <a:gd name="adj2" fmla="val 50000"/>
                  </a:avLst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ja-JP" altLang="en-US" dirty="0"/>
                </a:p>
              </p:txBody>
            </p:sp>
          </p:grpSp>
          <p:grpSp>
            <p:nvGrpSpPr>
              <p:cNvPr id="8" name="グループ化 7"/>
              <p:cNvGrpSpPr/>
              <p:nvPr/>
            </p:nvGrpSpPr>
            <p:grpSpPr>
              <a:xfrm>
                <a:off x="2130669" y="3660775"/>
                <a:ext cx="2120029" cy="1568425"/>
                <a:chOff x="2130669" y="3660775"/>
                <a:chExt cx="2120029" cy="1568425"/>
              </a:xfrm>
            </p:grpSpPr>
            <p:sp>
              <p:nvSpPr>
                <p:cNvPr id="16" name="Text Box 64"/>
                <p:cNvSpPr txBox="1">
                  <a:spLocks noChangeArrowheads="1"/>
                </p:cNvSpPr>
                <p:nvPr/>
              </p:nvSpPr>
              <p:spPr bwMode="auto">
                <a:xfrm>
                  <a:off x="2250831" y="3660775"/>
                  <a:ext cx="725915" cy="9233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>
                    <a:defRPr/>
                  </a:pPr>
                  <a:r>
                    <a:rPr lang="ja-JP" altLang="en-US" sz="1800" dirty="0">
                      <a:solidFill>
                        <a:srgbClr val="CC0000"/>
                      </a:solidFill>
                      <a:latin typeface="AR P丸ゴシック体E" pitchFamily="50" charset="-128"/>
                      <a:ea typeface="AR P丸ゴシック体E" pitchFamily="50" charset="-128"/>
                    </a:rPr>
                    <a:t>目標</a:t>
                  </a:r>
                </a:p>
                <a:p>
                  <a:pPr>
                    <a:defRPr/>
                  </a:pPr>
                  <a:r>
                    <a:rPr lang="ja-JP" altLang="en-US" sz="1800" dirty="0">
                      <a:solidFill>
                        <a:srgbClr val="CC0000"/>
                      </a:solidFill>
                      <a:latin typeface="AR P丸ゴシック体E" pitchFamily="50" charset="-128"/>
                      <a:ea typeface="AR P丸ゴシック体E" pitchFamily="50" charset="-128"/>
                    </a:rPr>
                    <a:t>復旧</a:t>
                  </a:r>
                </a:p>
                <a:p>
                  <a:pPr>
                    <a:defRPr/>
                  </a:pPr>
                  <a:r>
                    <a:rPr lang="ja-JP" altLang="en-US" sz="1800" dirty="0">
                      <a:solidFill>
                        <a:srgbClr val="CC0000"/>
                      </a:solidFill>
                      <a:latin typeface="AR P丸ゴシック体E" pitchFamily="50" charset="-128"/>
                      <a:ea typeface="AR P丸ゴシック体E" pitchFamily="50" charset="-128"/>
                    </a:rPr>
                    <a:t>時間</a:t>
                  </a:r>
                </a:p>
              </p:txBody>
            </p:sp>
            <p:sp>
              <p:nvSpPr>
                <p:cNvPr id="17" name="AutoShape 65"/>
                <p:cNvSpPr>
                  <a:spLocks noChangeArrowheads="1"/>
                </p:cNvSpPr>
                <p:nvPr/>
              </p:nvSpPr>
              <p:spPr bwMode="auto">
                <a:xfrm>
                  <a:off x="2130669" y="4516438"/>
                  <a:ext cx="849923" cy="196850"/>
                </a:xfrm>
                <a:prstGeom prst="leftRightArrow">
                  <a:avLst>
                    <a:gd name="adj1" fmla="val 50000"/>
                    <a:gd name="adj2" fmla="val 93548"/>
                  </a:avLst>
                </a:prstGeom>
                <a:solidFill>
                  <a:srgbClr val="969696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ja-JP" altLang="en-US" dirty="0"/>
                </a:p>
              </p:txBody>
            </p:sp>
            <p:sp>
              <p:nvSpPr>
                <p:cNvPr id="18" name="Text Box 66"/>
                <p:cNvSpPr txBox="1">
                  <a:spLocks noChangeArrowheads="1"/>
                </p:cNvSpPr>
                <p:nvPr/>
              </p:nvSpPr>
              <p:spPr bwMode="auto">
                <a:xfrm>
                  <a:off x="2915816" y="3678238"/>
                  <a:ext cx="1334882" cy="6413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>
                    <a:defRPr/>
                  </a:pPr>
                  <a:r>
                    <a:rPr lang="ja-JP" altLang="en-US" sz="1800" dirty="0">
                      <a:solidFill>
                        <a:srgbClr val="CC0000"/>
                      </a:solidFill>
                      <a:latin typeface="AR P丸ゴシック体E" pitchFamily="50" charset="-128"/>
                      <a:ea typeface="AR P丸ゴシック体E" pitchFamily="50" charset="-128"/>
                    </a:rPr>
                    <a:t>中核事業</a:t>
                  </a:r>
                </a:p>
                <a:p>
                  <a:pPr algn="ctr">
                    <a:defRPr/>
                  </a:pPr>
                  <a:r>
                    <a:rPr lang="ja-JP" altLang="en-US" sz="1800" dirty="0">
                      <a:latin typeface="AR P丸ゴシック体E" pitchFamily="50" charset="-128"/>
                      <a:ea typeface="AR P丸ゴシック体E" pitchFamily="50" charset="-128"/>
                    </a:rPr>
                    <a:t>を復旧する</a:t>
                  </a:r>
                </a:p>
              </p:txBody>
            </p:sp>
            <p:sp>
              <p:nvSpPr>
                <p:cNvPr id="19" name="Oval 67"/>
                <p:cNvSpPr>
                  <a:spLocks noChangeArrowheads="1"/>
                </p:cNvSpPr>
                <p:nvPr/>
              </p:nvSpPr>
              <p:spPr bwMode="auto">
                <a:xfrm>
                  <a:off x="2976746" y="4310038"/>
                  <a:ext cx="303335" cy="919162"/>
                </a:xfrm>
                <a:prstGeom prst="ellipse">
                  <a:avLst/>
                </a:prstGeom>
                <a:noFill/>
                <a:ln w="38100">
                  <a:solidFill>
                    <a:srgbClr val="008080"/>
                  </a:solidFill>
                  <a:prstDash val="sysDot"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ja-JP" altLang="en-US" dirty="0"/>
                </a:p>
              </p:txBody>
            </p:sp>
          </p:grpSp>
          <p:grpSp>
            <p:nvGrpSpPr>
              <p:cNvPr id="9" name="グループ化 8"/>
              <p:cNvGrpSpPr/>
              <p:nvPr/>
            </p:nvGrpSpPr>
            <p:grpSpPr>
              <a:xfrm>
                <a:off x="2105758" y="4255294"/>
                <a:ext cx="6496452" cy="2199747"/>
                <a:chOff x="2105758" y="4255294"/>
                <a:chExt cx="6496452" cy="2199747"/>
              </a:xfrm>
            </p:grpSpPr>
            <p:sp>
              <p:nvSpPr>
                <p:cNvPr id="10" name="AutoShape 25"/>
                <p:cNvSpPr>
                  <a:spLocks noChangeArrowheads="1"/>
                </p:cNvSpPr>
                <p:nvPr/>
              </p:nvSpPr>
              <p:spPr bwMode="auto">
                <a:xfrm>
                  <a:off x="5934404" y="4255294"/>
                  <a:ext cx="797169" cy="719138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800080"/>
                </a:solidFill>
                <a:ln w="9525">
                  <a:solidFill>
                    <a:srgbClr val="80008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>
                    <a:defRPr/>
                  </a:pPr>
                  <a:r>
                    <a:rPr lang="ja-JP" altLang="en-US" sz="2000" b="1" dirty="0">
                      <a:solidFill>
                        <a:schemeClr val="bg1"/>
                      </a:solidFill>
                      <a:latin typeface="Arial" charset="0"/>
                    </a:rPr>
                    <a:t>事業</a:t>
                  </a:r>
                </a:p>
                <a:p>
                  <a:pPr algn="ctr">
                    <a:defRPr/>
                  </a:pPr>
                  <a:r>
                    <a:rPr lang="ja-JP" altLang="en-US" sz="2000" b="1" dirty="0">
                      <a:solidFill>
                        <a:schemeClr val="bg1"/>
                      </a:solidFill>
                      <a:latin typeface="Arial" charset="0"/>
                    </a:rPr>
                    <a:t>縮小</a:t>
                  </a:r>
                  <a:endParaRPr lang="ja-JP" altLang="en-US" sz="1800" b="1" dirty="0">
                    <a:solidFill>
                      <a:schemeClr val="bg1"/>
                    </a:solidFill>
                    <a:latin typeface="Arial" charset="0"/>
                  </a:endParaRPr>
                </a:p>
              </p:txBody>
            </p:sp>
            <p:sp>
              <p:nvSpPr>
                <p:cNvPr id="11" name="Freeform 56"/>
                <p:cNvSpPr>
                  <a:spLocks/>
                </p:cNvSpPr>
                <p:nvPr/>
              </p:nvSpPr>
              <p:spPr bwMode="auto">
                <a:xfrm>
                  <a:off x="2105759" y="4616451"/>
                  <a:ext cx="3952142" cy="1216025"/>
                </a:xfrm>
                <a:custGeom>
                  <a:avLst/>
                  <a:gdLst>
                    <a:gd name="T0" fmla="*/ 0 w 2955"/>
                    <a:gd name="T1" fmla="*/ 2147483647 h 839"/>
                    <a:gd name="T2" fmla="*/ 2147483647 w 2955"/>
                    <a:gd name="T3" fmla="*/ 2147483647 h 839"/>
                    <a:gd name="T4" fmla="*/ 2147483647 w 2955"/>
                    <a:gd name="T5" fmla="*/ 0 h 839"/>
                    <a:gd name="T6" fmla="*/ 2147483647 w 2955"/>
                    <a:gd name="T7" fmla="*/ 0 h 839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955"/>
                    <a:gd name="T13" fmla="*/ 0 h 839"/>
                    <a:gd name="T14" fmla="*/ 2955 w 2955"/>
                    <a:gd name="T15" fmla="*/ 839 h 839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955" h="839">
                      <a:moveTo>
                        <a:pt x="0" y="839"/>
                      </a:moveTo>
                      <a:lnTo>
                        <a:pt x="1664" y="829"/>
                      </a:lnTo>
                      <a:lnTo>
                        <a:pt x="2528" y="0"/>
                      </a:lnTo>
                      <a:lnTo>
                        <a:pt x="2955" y="0"/>
                      </a:lnTo>
                    </a:path>
                  </a:pathLst>
                </a:custGeom>
                <a:noFill/>
                <a:ln w="76200" cmpd="sng">
                  <a:solidFill>
                    <a:srgbClr val="800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 dirty="0"/>
                </a:p>
              </p:txBody>
            </p:sp>
            <p:sp>
              <p:nvSpPr>
                <p:cNvPr id="12" name="Freeform 58"/>
                <p:cNvSpPr>
                  <a:spLocks/>
                </p:cNvSpPr>
                <p:nvPr/>
              </p:nvSpPr>
              <p:spPr bwMode="auto">
                <a:xfrm>
                  <a:off x="2105758" y="5945188"/>
                  <a:ext cx="3914042" cy="23812"/>
                </a:xfrm>
                <a:custGeom>
                  <a:avLst/>
                  <a:gdLst>
                    <a:gd name="T0" fmla="*/ 0 w 2927"/>
                    <a:gd name="T1" fmla="*/ 2147483647 h 17"/>
                    <a:gd name="T2" fmla="*/ 2147483647 w 2927"/>
                    <a:gd name="T3" fmla="*/ 2147483647 h 17"/>
                    <a:gd name="T4" fmla="*/ 2147483647 w 2927"/>
                    <a:gd name="T5" fmla="*/ 0 h 17"/>
                    <a:gd name="T6" fmla="*/ 2147483647 w 2927"/>
                    <a:gd name="T7" fmla="*/ 0 h 1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927"/>
                    <a:gd name="T13" fmla="*/ 0 h 17"/>
                    <a:gd name="T14" fmla="*/ 2927 w 2927"/>
                    <a:gd name="T15" fmla="*/ 17 h 1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927" h="17">
                      <a:moveTo>
                        <a:pt x="0" y="17"/>
                      </a:moveTo>
                      <a:lnTo>
                        <a:pt x="1837" y="7"/>
                      </a:lnTo>
                      <a:lnTo>
                        <a:pt x="2299" y="0"/>
                      </a:lnTo>
                      <a:lnTo>
                        <a:pt x="2927" y="0"/>
                      </a:lnTo>
                    </a:path>
                  </a:pathLst>
                </a:custGeom>
                <a:noFill/>
                <a:ln w="76200" cmpd="sng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 dirty="0"/>
                </a:p>
              </p:txBody>
            </p:sp>
            <p:sp>
              <p:nvSpPr>
                <p:cNvPr id="13" name="Text Box 70"/>
                <p:cNvSpPr txBox="1">
                  <a:spLocks noChangeArrowheads="1"/>
                </p:cNvSpPr>
                <p:nvPr/>
              </p:nvSpPr>
              <p:spPr bwMode="auto">
                <a:xfrm>
                  <a:off x="7213688" y="5010150"/>
                  <a:ext cx="1388522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ctr">
                    <a:defRPr/>
                  </a:pPr>
                  <a:r>
                    <a:rPr lang="en-US" altLang="ja-JP" sz="2400" dirty="0">
                      <a:solidFill>
                        <a:srgbClr val="FF0000"/>
                      </a:solidFill>
                      <a:latin typeface="AR P丸ゴシック体E" pitchFamily="50" charset="-128"/>
                      <a:ea typeface="AR P丸ゴシック体E" pitchFamily="50" charset="-128"/>
                    </a:rPr>
                    <a:t>BCP</a:t>
                  </a:r>
                  <a:r>
                    <a:rPr lang="ja-JP" altLang="en-US" sz="2400" dirty="0">
                      <a:solidFill>
                        <a:srgbClr val="FF0000"/>
                      </a:solidFill>
                      <a:latin typeface="AR P丸ゴシック体E" pitchFamily="50" charset="-128"/>
                      <a:ea typeface="AR P丸ゴシック体E" pitchFamily="50" charset="-128"/>
                    </a:rPr>
                    <a:t>なし</a:t>
                  </a:r>
                </a:p>
              </p:txBody>
            </p:sp>
            <p:sp>
              <p:nvSpPr>
                <p:cNvPr id="14" name="AutoShape 71"/>
                <p:cNvSpPr>
                  <a:spLocks/>
                </p:cNvSpPr>
                <p:nvPr/>
              </p:nvSpPr>
              <p:spPr bwMode="auto">
                <a:xfrm>
                  <a:off x="6934201" y="4549776"/>
                  <a:ext cx="303335" cy="1381125"/>
                </a:xfrm>
                <a:prstGeom prst="rightBrace">
                  <a:avLst>
                    <a:gd name="adj1" fmla="val 35024"/>
                    <a:gd name="adj2" fmla="val 50000"/>
                  </a:avLst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ja-JP" altLang="en-US" dirty="0"/>
                </a:p>
              </p:txBody>
            </p:sp>
            <p:sp>
              <p:nvSpPr>
                <p:cNvPr id="15" name="AutoShape 160"/>
                <p:cNvSpPr>
                  <a:spLocks noChangeArrowheads="1"/>
                </p:cNvSpPr>
                <p:nvPr/>
              </p:nvSpPr>
              <p:spPr bwMode="auto">
                <a:xfrm>
                  <a:off x="5792636" y="5406760"/>
                  <a:ext cx="1117355" cy="1048281"/>
                </a:xfrm>
                <a:prstGeom prst="irregularSeal2">
                  <a:avLst/>
                </a:prstGeom>
                <a:solidFill>
                  <a:srgbClr val="CCCC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>
                    <a:defRPr/>
                  </a:pPr>
                  <a:r>
                    <a:rPr lang="ja-JP" altLang="en-US" sz="2000" b="1" dirty="0">
                      <a:solidFill>
                        <a:srgbClr val="FF0000"/>
                      </a:solidFill>
                    </a:rPr>
                    <a:t>廃業</a:t>
                  </a:r>
                </a:p>
              </p:txBody>
            </p:sp>
          </p:grpSp>
        </p:grpSp>
      </p:grpSp>
      <p:sp>
        <p:nvSpPr>
          <p:cNvPr id="32" name="テキスト ボックス 31"/>
          <p:cNvSpPr txBox="1"/>
          <p:nvPr/>
        </p:nvSpPr>
        <p:spPr>
          <a:xfrm>
            <a:off x="179512" y="544589"/>
            <a:ext cx="87849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200" b="1" dirty="0" smtClean="0">
                <a:latin typeface="ＭＳ ゴシック" pitchFamily="49" charset="-128"/>
                <a:ea typeface="ＭＳ ゴシック" pitchFamily="49" charset="-128"/>
              </a:rPr>
              <a:t>第</a:t>
            </a:r>
            <a:r>
              <a:rPr kumimoji="1" lang="en-US" altLang="ja-JP" sz="2200" b="1" dirty="0" smtClean="0">
                <a:latin typeface="ＭＳ ゴシック" pitchFamily="49" charset="-128"/>
                <a:ea typeface="ＭＳ ゴシック" pitchFamily="49" charset="-128"/>
              </a:rPr>
              <a:t>2</a:t>
            </a:r>
            <a:r>
              <a:rPr lang="en-US" altLang="ja-JP" sz="2200" b="1" dirty="0" smtClean="0">
                <a:latin typeface="ＭＳ ゴシック" pitchFamily="49" charset="-128"/>
                <a:ea typeface="ＭＳ ゴシック" pitchFamily="49" charset="-128"/>
              </a:rPr>
              <a:t>-4-17</a:t>
            </a:r>
            <a:r>
              <a:rPr lang="ja-JP" altLang="en-US" sz="2200" b="1" dirty="0" smtClean="0">
                <a:latin typeface="ＭＳ ゴシック" pitchFamily="49" charset="-128"/>
                <a:ea typeface="ＭＳ ゴシック" pitchFamily="49" charset="-128"/>
              </a:rPr>
              <a:t>図</a:t>
            </a:r>
            <a:r>
              <a:rPr lang="ja-JP" altLang="en-US" sz="2200" b="1" dirty="0">
                <a:latin typeface="ＭＳ ゴシック" pitchFamily="49" charset="-128"/>
                <a:ea typeface="ＭＳ ゴシック" pitchFamily="49" charset="-128"/>
              </a:rPr>
              <a:t> </a:t>
            </a:r>
            <a:r>
              <a:rPr lang="en-US" altLang="ja-JP" sz="2200" b="1" dirty="0" smtClean="0">
                <a:latin typeface="ＭＳ ゴシック" pitchFamily="49" charset="-128"/>
                <a:ea typeface="ＭＳ ゴシック" pitchFamily="49" charset="-128"/>
              </a:rPr>
              <a:t>BCP</a:t>
            </a:r>
            <a:r>
              <a:rPr lang="ja-JP" altLang="en-US" sz="2200" b="1" dirty="0" smtClean="0">
                <a:latin typeface="ＭＳ ゴシック" pitchFamily="49" charset="-128"/>
                <a:ea typeface="ＭＳ ゴシック" pitchFamily="49" charset="-128"/>
              </a:rPr>
              <a:t>の必要性</a:t>
            </a:r>
            <a:endParaRPr lang="en-US" altLang="ja-JP" sz="2200" b="1" dirty="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202261" y="6132602"/>
            <a:ext cx="83529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ja-JP" altLang="en-US" sz="1100" dirty="0">
                <a:solidFill>
                  <a:prstClr val="black"/>
                </a:solidFill>
                <a:latin typeface="ＭＳ ゴシック" pitchFamily="49" charset="-128"/>
                <a:ea typeface="ＭＳ ゴシック" pitchFamily="49" charset="-128"/>
              </a:rPr>
              <a:t>資料</a:t>
            </a:r>
            <a:r>
              <a:rPr lang="ja-JP" altLang="en-US" sz="1100" dirty="0" smtClean="0">
                <a:solidFill>
                  <a:prstClr val="black"/>
                </a:solidFill>
                <a:latin typeface="ＭＳ ゴシック" pitchFamily="49" charset="-128"/>
                <a:ea typeface="ＭＳ ゴシック" pitchFamily="49" charset="-128"/>
              </a:rPr>
              <a:t>：中小企業</a:t>
            </a:r>
            <a:r>
              <a:rPr lang="en-US" altLang="ja-JP" sz="1100" dirty="0" smtClean="0">
                <a:solidFill>
                  <a:prstClr val="black"/>
                </a:solidFill>
                <a:latin typeface="ＭＳ ゴシック" pitchFamily="49" charset="-128"/>
                <a:ea typeface="ＭＳ ゴシック" pitchFamily="49" charset="-128"/>
              </a:rPr>
              <a:t>BCP(</a:t>
            </a:r>
            <a:r>
              <a:rPr lang="ja-JP" altLang="en-US" sz="1100" dirty="0" smtClean="0">
                <a:solidFill>
                  <a:prstClr val="black"/>
                </a:solidFill>
                <a:latin typeface="ＭＳ ゴシック" pitchFamily="49" charset="-128"/>
                <a:ea typeface="ＭＳ ゴシック" pitchFamily="49" charset="-128"/>
              </a:rPr>
              <a:t>事業継続計画</a:t>
            </a:r>
            <a:r>
              <a:rPr lang="en-US" altLang="ja-JP" sz="1100" dirty="0" smtClean="0">
                <a:solidFill>
                  <a:prstClr val="black"/>
                </a:solidFill>
                <a:latin typeface="ＭＳ ゴシック" pitchFamily="49" charset="-128"/>
                <a:ea typeface="ＭＳ ゴシック" pitchFamily="49" charset="-128"/>
              </a:rPr>
              <a:t>)</a:t>
            </a:r>
            <a:r>
              <a:rPr lang="ja-JP" altLang="en-US" sz="1100" dirty="0" smtClean="0">
                <a:solidFill>
                  <a:prstClr val="black"/>
                </a:solidFill>
                <a:latin typeface="ＭＳ ゴシック" pitchFamily="49" charset="-128"/>
                <a:ea typeface="ＭＳ ゴシック" pitchFamily="49" charset="-128"/>
              </a:rPr>
              <a:t>ガイド</a:t>
            </a:r>
            <a:endParaRPr lang="ja-JP" altLang="en-US" sz="1100" dirty="0">
              <a:solidFill>
                <a:prstClr val="black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82054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2942</TotalTime>
  <Words>40</Words>
  <Application>Microsoft Office PowerPoint</Application>
  <PresentationFormat>画面に合わせる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3" baseType="lpstr">
      <vt:lpstr>blank</vt:lpstr>
      <vt:lpstr>デザインの設定</vt:lpstr>
      <vt:lpstr>PowerPoint プレゼンテーション</vt:lpstr>
    </vt:vector>
  </TitlesOfParts>
  <Company>METI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METI</dc:creator>
  <cp:lastModifiedBy>METI</cp:lastModifiedBy>
  <cp:revision>118</cp:revision>
  <dcterms:created xsi:type="dcterms:W3CDTF">2014-02-12T13:25:46Z</dcterms:created>
  <dcterms:modified xsi:type="dcterms:W3CDTF">2016-03-07T14:02:50Z</dcterms:modified>
</cp:coreProperties>
</file>