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64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700" autoAdjust="0"/>
  </p:normalViewPr>
  <p:slideViewPr>
    <p:cSldViewPr>
      <p:cViewPr varScale="1">
        <p:scale>
          <a:sx n="104" d="100"/>
          <a:sy n="104" d="100"/>
        </p:scale>
        <p:origin x="-138" y="-84"/>
      </p:cViewPr>
      <p:guideLst>
        <p:guide orient="horz" pos="2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8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1690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227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822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781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012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02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300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21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192380" y="44450"/>
            <a:ext cx="89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55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087A-FE53-4B81-856E-81CAD491AC44}" type="datetimeFigureOut">
              <a:rPr kumimoji="1" lang="ja-JP" altLang="en-US" smtClean="0"/>
              <a:t>2016/3/9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56D6BDD-8E60-4908-B447-DC190478E34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2016/3/9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EBBC03-6A20-4334-A77B-EEE756B04B5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HGP創英角ｺﾞｼｯｸUB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7600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3752" y="472128"/>
            <a:ext cx="90547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第</a:t>
            </a:r>
            <a:r>
              <a:rPr kumimoji="1"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en-US" altLang="ja-JP" sz="2200" b="1" dirty="0" smtClean="0">
                <a:latin typeface="ＭＳ ゴシック" pitchFamily="49" charset="-128"/>
                <a:ea typeface="ＭＳ ゴシック" pitchFamily="49" charset="-128"/>
              </a:rPr>
              <a:t>-4-11</a:t>
            </a:r>
            <a:r>
              <a:rPr lang="ja-JP" altLang="en-US" sz="2200" b="1" dirty="0" smtClean="0">
                <a:latin typeface="ＭＳ ゴシック" pitchFamily="49" charset="-128"/>
                <a:ea typeface="ＭＳ ゴシック" pitchFamily="49" charset="-128"/>
              </a:rPr>
              <a:t>図 リスク対策の方法</a:t>
            </a:r>
            <a:endParaRPr lang="en-US" altLang="ja-JP" sz="22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360" y="4802896"/>
            <a:ext cx="83529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資料：</a:t>
            </a:r>
            <a:r>
              <a:rPr lang="ja-JP" altLang="ja-JP" sz="1100" kern="100" dirty="0">
                <a:solidFill>
                  <a:prstClr val="black"/>
                </a:solidFill>
                <a:ea typeface="ＭＳ ゴシック"/>
                <a:cs typeface="Times New Roman"/>
              </a:rPr>
              <a:t>リスク管理・内部統制に関する研究会「リスク新時代の内部統制</a:t>
            </a:r>
            <a:r>
              <a:rPr lang="ja-JP" altLang="ja-JP" sz="1100" kern="100" dirty="0" smtClean="0">
                <a:solidFill>
                  <a:prstClr val="black"/>
                </a:solidFill>
                <a:ea typeface="ＭＳ ゴシック"/>
                <a:cs typeface="Times New Roman"/>
              </a:rPr>
              <a:t>」</a:t>
            </a:r>
            <a:r>
              <a:rPr lang="ja-JP" altLang="en-US" sz="1100" kern="100" dirty="0">
                <a:solidFill>
                  <a:prstClr val="black"/>
                </a:solidFill>
                <a:ea typeface="ＭＳ ゴシック"/>
                <a:cs typeface="Times New Roman"/>
              </a:rPr>
              <a:t>から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中小</a:t>
            </a:r>
            <a:r>
              <a:rPr lang="ja-JP" altLang="en-US" sz="1100" dirty="0">
                <a:solidFill>
                  <a:prstClr val="black"/>
                </a:solidFill>
                <a:latin typeface="ＭＳ ゴシック" pitchFamily="49" charset="-128"/>
                <a:ea typeface="ＭＳ ゴシック" pitchFamily="49" charset="-128"/>
              </a:rPr>
              <a:t>企業庁作成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64065"/>
              </p:ext>
            </p:extLst>
          </p:nvPr>
        </p:nvGraphicFramePr>
        <p:xfrm>
          <a:off x="161225" y="1052733"/>
          <a:ext cx="8803263" cy="3667866"/>
        </p:xfrm>
        <a:graphic>
          <a:graphicData uri="http://schemas.openxmlformats.org/drawingml/2006/table">
            <a:tbl>
              <a:tblPr/>
              <a:tblGrid>
                <a:gridCol w="1458447"/>
                <a:gridCol w="1175007"/>
                <a:gridCol w="6169809"/>
              </a:tblGrid>
              <a:tr h="376812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区分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手段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内容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DA"/>
                    </a:solidFill>
                  </a:tcPr>
                </a:tc>
              </a:tr>
              <a:tr h="57774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リスク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コントロール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回避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リスクを伴う活動自体を中止し、予想されるリスクを遮断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する対策。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rtl="0" fontAlgn="ctr"/>
                      <a:r>
                        <a:rPr lang="ja-JP" alt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リターン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の放棄を伴う。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損失防止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損失発生を未然に防止するための対策、予防措置を講じて発生頻度を</a:t>
                      </a:r>
                      <a:b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減じる。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損失削減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事故が発生した際の損失の拡大を防止・軽減し、損失規模を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抑えるため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rtl="0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対策。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0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分離・分散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リスクの源泉を一箇所に集中させず、分離・分散させる対策。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04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リスク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ファイナンシング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移転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保険、契約等により損失発生時に第三者から損失補てんを受ける方法。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7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保有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リスク潜在を意識しながら対策を講じず、損失発生時に自己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負担する</a:t>
                      </a:r>
                      <a:endParaRPr lang="en-US" altLang="ja-JP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rtl="0" fontAlgn="ctr"/>
                      <a:r>
                        <a:rPr lang="en-US" altLang="ja-JP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方法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49511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2534</TotalTime>
  <Words>168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blank</vt:lpstr>
      <vt:lpstr>デザインの設定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90</cp:revision>
  <dcterms:created xsi:type="dcterms:W3CDTF">2014-02-12T13:25:46Z</dcterms:created>
  <dcterms:modified xsi:type="dcterms:W3CDTF">2016-03-09T07:30:11Z</dcterms:modified>
</cp:coreProperties>
</file>