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heme/theme1.xml" ContentType="application/vnd.openxmlformats-officedocument.theme+xml"/>
  <Override PartName="/ppt/commentAuthors.xml" ContentType="application/vnd.openxmlformats-officedocument.presentationml.commentAuthors+xml"/>
  <Override PartName="/ppt/theme/theme2.xml" ContentType="application/vnd.openxmlformats-officedocument.theme+xml"/>
  <Override PartName="/ppt/theme/theme3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471" r:id="rId2"/>
  </p:sldIdLst>
  <p:sldSz cx="6858000" cy="9144000" type="screen4x3"/>
  <p:notesSz cx="9866313" cy="673576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7">
          <p15:clr>
            <a:srgbClr val="A4A3A4"/>
          </p15:clr>
        </p15:guide>
        <p15:guide id="2" pos="43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5">
          <p15:clr>
            <a:srgbClr val="A4A3A4"/>
          </p15:clr>
        </p15:guide>
        <p15:guide id="2" pos="3131">
          <p15:clr>
            <a:srgbClr val="A4A3A4"/>
          </p15:clr>
        </p15:guide>
        <p15:guide id="3" orient="horz" pos="2122">
          <p15:clr>
            <a:srgbClr val="A4A3A4"/>
          </p15:clr>
        </p15:guide>
        <p15:guide id="4" pos="3108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新促課" initials="M" lastIdx="1" clrIdx="0"/>
  <p:cmAuthor id="1" name="METI" initials="M" lastIdx="2" clrIdx="1"/>
  <p:cmAuthor id="2" name="Isamu" initials="sam" lastIdx="4" clrIdx="2">
    <p:extLst>
      <p:ext uri="{19B8F6BF-5375-455C-9EA6-DF929625EA0E}">
        <p15:presenceInfo xmlns:p15="http://schemas.microsoft.com/office/powerpoint/2012/main" userId="Isamu" providerId="None"/>
      </p:ext>
    </p:extLst>
  </p:cmAuthor>
  <p:cmAuthor id="3" name="Windows ユーザー" initials="Wユ" lastIdx="7" clrIdx="3">
    <p:extLst>
      <p:ext uri="{19B8F6BF-5375-455C-9EA6-DF929625EA0E}">
        <p15:presenceInfo xmlns:p15="http://schemas.microsoft.com/office/powerpoint/2012/main" userId="Windows ユーザー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D6EC"/>
    <a:srgbClr val="0066FF"/>
    <a:srgbClr val="0033FE"/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スタイル (淡色)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793D81CF-94F2-401A-BA57-92F5A7B2D0C5}" styleName="スタイル (中間)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D7AC3CCA-C797-4891-BE02-D94E43425B78}" styleName="スタイル (中間)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3B4B98B0-60AC-42C2-AFA5-B58CD77FA1E5}" styleName="淡色スタイル 1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D7B26C5-4107-4FEC-AEDC-1716B250A1EF}" styleName="スタイル (淡色)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641" autoAdjust="0"/>
    <p:restoredTop sz="95245" autoAdjust="0"/>
  </p:normalViewPr>
  <p:slideViewPr>
    <p:cSldViewPr>
      <p:cViewPr varScale="1">
        <p:scale>
          <a:sx n="86" d="100"/>
          <a:sy n="86" d="100"/>
        </p:scale>
        <p:origin x="2892" y="72"/>
      </p:cViewPr>
      <p:guideLst>
        <p:guide orient="horz" pos="37"/>
        <p:guide pos="43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90" d="100"/>
          <a:sy n="90" d="100"/>
        </p:scale>
        <p:origin x="174" y="810"/>
      </p:cViewPr>
      <p:guideLst>
        <p:guide orient="horz" pos="2145"/>
        <p:guide pos="3131"/>
        <p:guide orient="horz" pos="2122"/>
        <p:guide pos="310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12" Type="http://schemas.openxmlformats.org/officeDocument/2006/relationships/customXml" Target="../customXml/item3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openxmlformats.org/officeDocument/2006/relationships/customXml" Target="../customXml/item2.xml"/><Relationship Id="rId5" Type="http://schemas.openxmlformats.org/officeDocument/2006/relationships/commentAuthors" Target="commentAuthors.xml"/><Relationship Id="rId10" Type="http://schemas.openxmlformats.org/officeDocument/2006/relationships/customXml" Target="../customXml/item1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4" y="1"/>
            <a:ext cx="4275403" cy="336788"/>
          </a:xfrm>
          <a:prstGeom prst="rect">
            <a:avLst/>
          </a:prstGeom>
        </p:spPr>
        <p:txBody>
          <a:bodyPr vert="horz" lIns="91412" tIns="45707" rIns="91412" bIns="45707" rtlCol="0"/>
          <a:lstStyle>
            <a:lvl1pPr algn="l">
              <a:defRPr sz="11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5588630" y="1"/>
            <a:ext cx="4275403" cy="336788"/>
          </a:xfrm>
          <a:prstGeom prst="rect">
            <a:avLst/>
          </a:prstGeom>
        </p:spPr>
        <p:txBody>
          <a:bodyPr vert="horz" lIns="91412" tIns="45707" rIns="91412" bIns="45707" rtlCol="0"/>
          <a:lstStyle>
            <a:lvl1pPr algn="r">
              <a:defRPr sz="1100"/>
            </a:lvl1pPr>
          </a:lstStyle>
          <a:p>
            <a:fld id="{FD7BF96A-F919-4088-8AFA-76128F119725}" type="datetime1">
              <a:rPr lang="ja-JP" altLang="en-US" sz="1300">
                <a:latin typeface="ＭＳ Ｐゴシック" pitchFamily="50" charset="-128"/>
                <a:ea typeface="ＭＳ Ｐゴシック" pitchFamily="50" charset="-128"/>
              </a:rPr>
              <a:t>2023/8/29</a:t>
            </a:fld>
            <a:endParaRPr lang="ja-JP" altLang="en-US" sz="1300" dirty="0">
              <a:latin typeface="ＭＳ Ｐゴシック" pitchFamily="50" charset="-128"/>
              <a:ea typeface="ＭＳ Ｐゴシック" pitchFamily="50" charset="-128"/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4" y="6397806"/>
            <a:ext cx="4275403" cy="336788"/>
          </a:xfrm>
          <a:prstGeom prst="rect">
            <a:avLst/>
          </a:prstGeom>
        </p:spPr>
        <p:txBody>
          <a:bodyPr vert="horz" lIns="91412" tIns="45707" rIns="91412" bIns="45707" rtlCol="0" anchor="b"/>
          <a:lstStyle>
            <a:lvl1pPr algn="l">
              <a:defRPr sz="11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5588630" y="6397806"/>
            <a:ext cx="4275403" cy="336788"/>
          </a:xfrm>
          <a:prstGeom prst="rect">
            <a:avLst/>
          </a:prstGeom>
        </p:spPr>
        <p:txBody>
          <a:bodyPr vert="horz" lIns="91412" tIns="45707" rIns="91412" bIns="45707" rtlCol="0" anchor="b"/>
          <a:lstStyle>
            <a:lvl1pPr algn="r">
              <a:defRPr sz="1100"/>
            </a:lvl1pPr>
          </a:lstStyle>
          <a:p>
            <a:fld id="{A60C1D9C-4153-45A3-ABA8-5AC906D324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6108798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4" y="1"/>
            <a:ext cx="4275403" cy="336788"/>
          </a:xfrm>
          <a:prstGeom prst="rect">
            <a:avLst/>
          </a:prstGeom>
        </p:spPr>
        <p:txBody>
          <a:bodyPr vert="horz" lIns="91412" tIns="45707" rIns="91412" bIns="45707" rtlCol="0"/>
          <a:lstStyle>
            <a:lvl1pPr algn="l">
              <a:defRPr sz="11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5588630" y="1"/>
            <a:ext cx="4275403" cy="336788"/>
          </a:xfrm>
          <a:prstGeom prst="rect">
            <a:avLst/>
          </a:prstGeom>
        </p:spPr>
        <p:txBody>
          <a:bodyPr vert="horz" lIns="91412" tIns="45707" rIns="91412" bIns="45707" rtlCol="0"/>
          <a:lstStyle>
            <a:lvl1pPr algn="r">
              <a:defRPr sz="1300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fld id="{EEBD13C7-DC9F-4A97-9ED4-5433BAF60D59}" type="datetime1">
              <a:rPr lang="ja-JP" altLang="en-US" smtClean="0"/>
              <a:t>2023/8/29</a:t>
            </a:fld>
            <a:endParaRPr lang="en-US" altLang="ja-JP" dirty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3984625" y="504825"/>
            <a:ext cx="1897063" cy="25273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12" tIns="45707" rIns="91412" bIns="45707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986633" y="3199491"/>
            <a:ext cx="7893050" cy="3031093"/>
          </a:xfrm>
          <a:prstGeom prst="rect">
            <a:avLst/>
          </a:prstGeom>
        </p:spPr>
        <p:txBody>
          <a:bodyPr vert="horz" lIns="91412" tIns="45707" rIns="91412" bIns="45707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4" y="6397806"/>
            <a:ext cx="4275403" cy="336788"/>
          </a:xfrm>
          <a:prstGeom prst="rect">
            <a:avLst/>
          </a:prstGeom>
        </p:spPr>
        <p:txBody>
          <a:bodyPr vert="horz" lIns="91412" tIns="45707" rIns="91412" bIns="45707" rtlCol="0" anchor="b"/>
          <a:lstStyle>
            <a:lvl1pPr algn="l">
              <a:defRPr sz="11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5588630" y="6397806"/>
            <a:ext cx="4275403" cy="336788"/>
          </a:xfrm>
          <a:prstGeom prst="rect">
            <a:avLst/>
          </a:prstGeom>
        </p:spPr>
        <p:txBody>
          <a:bodyPr vert="horz" lIns="91412" tIns="45707" rIns="91412" bIns="45707" rtlCol="0" anchor="b"/>
          <a:lstStyle>
            <a:lvl1pPr algn="r">
              <a:defRPr sz="1100"/>
            </a:lvl1pPr>
          </a:lstStyle>
          <a:p>
            <a:fld id="{FD35E722-DCEB-4B9B-850A-0990A504E4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926932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3984625" y="504825"/>
            <a:ext cx="1897063" cy="25273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5494587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2840569"/>
            <a:ext cx="5829300" cy="196003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6808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7" name="テキスト ボックス 6"/>
          <p:cNvSpPr txBox="1"/>
          <p:nvPr userDrawn="1"/>
        </p:nvSpPr>
        <p:spPr>
          <a:xfrm>
            <a:off x="6144285" y="59269"/>
            <a:ext cx="6746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>
                <a:latin typeface="ＭＳ Ｐゴシック" pitchFamily="50" charset="-128"/>
                <a:ea typeface="ＭＳ Ｐゴシック" pitchFamily="50" charset="-128"/>
              </a:rPr>
              <a:t>機密性○</a:t>
            </a:r>
          </a:p>
        </p:txBody>
      </p:sp>
    </p:spTree>
    <p:extLst>
      <p:ext uri="{BB962C8B-B14F-4D97-AF65-F5344CB8AC3E}">
        <p14:creationId xmlns:p14="http://schemas.microsoft.com/office/powerpoint/2010/main" val="37716908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72050" y="366186"/>
            <a:ext cx="1543050" cy="7802033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42900" y="366186"/>
            <a:ext cx="4514850" cy="7802033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7" name="テキスト ボックス 6"/>
          <p:cNvSpPr txBox="1"/>
          <p:nvPr userDrawn="1"/>
        </p:nvSpPr>
        <p:spPr>
          <a:xfrm>
            <a:off x="6144285" y="59269"/>
            <a:ext cx="6746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>
                <a:latin typeface="ＭＳ Ｐゴシック" pitchFamily="50" charset="-128"/>
                <a:ea typeface="ＭＳ Ｐゴシック" pitchFamily="50" charset="-128"/>
              </a:rPr>
              <a:t>機密性○</a:t>
            </a:r>
          </a:p>
        </p:txBody>
      </p:sp>
    </p:spTree>
    <p:extLst>
      <p:ext uri="{BB962C8B-B14F-4D97-AF65-F5344CB8AC3E}">
        <p14:creationId xmlns:p14="http://schemas.microsoft.com/office/powerpoint/2010/main" val="33022759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7812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3875620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7" name="テキスト ボックス 6"/>
          <p:cNvSpPr txBox="1"/>
          <p:nvPr userDrawn="1"/>
        </p:nvSpPr>
        <p:spPr>
          <a:xfrm>
            <a:off x="6144285" y="59269"/>
            <a:ext cx="6746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>
                <a:latin typeface="ＭＳ Ｐゴシック" pitchFamily="50" charset="-128"/>
                <a:ea typeface="ＭＳ Ｐゴシック" pitchFamily="50" charset="-128"/>
              </a:rPr>
              <a:t>機密性○</a:t>
            </a:r>
          </a:p>
        </p:txBody>
      </p:sp>
    </p:spTree>
    <p:extLst>
      <p:ext uri="{BB962C8B-B14F-4D97-AF65-F5344CB8AC3E}">
        <p14:creationId xmlns:p14="http://schemas.microsoft.com/office/powerpoint/2010/main" val="16159921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42900" y="2133602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86150" y="2133602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テキスト ボックス 7"/>
          <p:cNvSpPr txBox="1"/>
          <p:nvPr userDrawn="1"/>
        </p:nvSpPr>
        <p:spPr>
          <a:xfrm>
            <a:off x="6144285" y="59269"/>
            <a:ext cx="6746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>
                <a:latin typeface="ＭＳ Ｐゴシック" pitchFamily="50" charset="-128"/>
                <a:ea typeface="ＭＳ Ｐゴシック" pitchFamily="50" charset="-128"/>
              </a:rPr>
              <a:t>機密性○</a:t>
            </a:r>
          </a:p>
        </p:txBody>
      </p:sp>
    </p:spTree>
    <p:extLst>
      <p:ext uri="{BB962C8B-B14F-4D97-AF65-F5344CB8AC3E}">
        <p14:creationId xmlns:p14="http://schemas.microsoft.com/office/powerpoint/2010/main" val="18850121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1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1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70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70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0" name="テキスト ボックス 9"/>
          <p:cNvSpPr txBox="1"/>
          <p:nvPr userDrawn="1"/>
        </p:nvSpPr>
        <p:spPr>
          <a:xfrm>
            <a:off x="6144285" y="59269"/>
            <a:ext cx="6746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>
                <a:latin typeface="ＭＳ Ｐゴシック" pitchFamily="50" charset="-128"/>
                <a:ea typeface="ＭＳ Ｐゴシック" pitchFamily="50" charset="-128"/>
              </a:rPr>
              <a:t>機密性○</a:t>
            </a:r>
          </a:p>
        </p:txBody>
      </p:sp>
    </p:spTree>
    <p:extLst>
      <p:ext uri="{BB962C8B-B14F-4D97-AF65-F5344CB8AC3E}">
        <p14:creationId xmlns:p14="http://schemas.microsoft.com/office/powerpoint/2010/main" val="12702644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テキスト ボックス 5"/>
          <p:cNvSpPr txBox="1"/>
          <p:nvPr userDrawn="1"/>
        </p:nvSpPr>
        <p:spPr>
          <a:xfrm>
            <a:off x="6144285" y="59269"/>
            <a:ext cx="6746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>
                <a:latin typeface="ＭＳ Ｐゴシック" pitchFamily="50" charset="-128"/>
                <a:ea typeface="ＭＳ Ｐゴシック" pitchFamily="50" charset="-128"/>
              </a:rPr>
              <a:t>機密性○</a:t>
            </a:r>
          </a:p>
        </p:txBody>
      </p:sp>
    </p:spTree>
    <p:extLst>
      <p:ext uri="{BB962C8B-B14F-4D97-AF65-F5344CB8AC3E}">
        <p14:creationId xmlns:p14="http://schemas.microsoft.com/office/powerpoint/2010/main" val="29895277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513005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1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8" y="364069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1" y="1913468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942174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400801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1" lang="ja-JP" altLang="en-US"/>
              <a:t>アイコンをクリックして図を追加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156452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963557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133602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8475136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8475136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8475136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12574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4" name="表 9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6315155"/>
              </p:ext>
            </p:extLst>
          </p:nvPr>
        </p:nvGraphicFramePr>
        <p:xfrm>
          <a:off x="115433" y="3077477"/>
          <a:ext cx="6626225" cy="244332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949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313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44332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5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特徴</a:t>
                      </a:r>
                    </a:p>
                  </a:txBody>
                  <a:tcPr marL="91461" marR="91461" marT="45695" marB="45695" anchor="ctr"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91461" marR="91461" marT="45695" marB="4569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59" name="表 5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3856877"/>
              </p:ext>
            </p:extLst>
          </p:nvPr>
        </p:nvGraphicFramePr>
        <p:xfrm>
          <a:off x="122363" y="577772"/>
          <a:ext cx="6624734" cy="96018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807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4400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1499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5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市区町村</a:t>
                      </a:r>
                      <a:endParaRPr kumimoji="1" lang="en-US" altLang="ja-JP" sz="1500" dirty="0">
                        <a:latin typeface="+mn-ea"/>
                        <a:ea typeface="+mn-ea"/>
                      </a:endParaRPr>
                    </a:p>
                  </a:txBody>
                  <a:tcPr marL="91461" marR="91461" marT="45736" marB="45736" anchor="ctr"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kumimoji="1" lang="en-US" altLang="ja-JP" sz="150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91461" marR="91461" marT="45736" marB="45736" anchor="ctr"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011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認定連携　創業支援等　事業者</a:t>
                      </a:r>
                      <a:endParaRPr kumimoji="1" lang="en-US" altLang="ja-JP" sz="120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91461" marR="91461" marT="45736" marB="45736" anchor="ctr"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kumimoji="1" lang="en-US" altLang="ja-JP" sz="150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91461" marR="91461" marT="45736" marB="45736" anchor="ctr"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8" name="表 67"/>
          <p:cNvGraphicFramePr>
            <a:graphicFrameLocks noGrp="1"/>
          </p:cNvGraphicFramePr>
          <p:nvPr/>
        </p:nvGraphicFramePr>
        <p:xfrm>
          <a:off x="113457" y="5609353"/>
          <a:ext cx="6627911" cy="346524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62791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465243">
                <a:tc>
                  <a:txBody>
                    <a:bodyPr/>
                    <a:lstStyle/>
                    <a:p>
                      <a:endParaRPr kumimoji="1" lang="ja-JP" altLang="en-US" sz="15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kumimoji="1" lang="ja-JP" altLang="en-US" sz="12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91461" marR="91461" marT="45719" marB="45719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70" name="テキスト ボックス 6"/>
          <p:cNvSpPr txBox="1">
            <a:spLocks noChangeArrowheads="1"/>
          </p:cNvSpPr>
          <p:nvPr/>
        </p:nvSpPr>
        <p:spPr bwMode="auto">
          <a:xfrm>
            <a:off x="-88404" y="5571253"/>
            <a:ext cx="322937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 sz="1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 sz="1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 sz="1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 sz="1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 sz="1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kumimoji="1" sz="1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kumimoji="1" sz="1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kumimoji="1" sz="1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kumimoji="1" sz="1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charset="-128"/>
                <a:cs typeface="+mn-cs"/>
              </a:rPr>
              <a:t>    ＜全体像（参考例）＞　</a:t>
            </a:r>
            <a:endParaRPr kumimoji="1" lang="en-US" altLang="ja-JP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ＭＳ Ｐゴシック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charset="-128"/>
                <a:cs typeface="+mn-cs"/>
              </a:rPr>
              <a:t>　　　　</a:t>
            </a:r>
            <a:r>
              <a:rPr kumimoji="1" lang="en-US" altLang="ja-JP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charset="-128"/>
                <a:cs typeface="+mn-cs"/>
              </a:rPr>
              <a:t>※</a:t>
            </a:r>
            <a:r>
              <a:rPr kumimoji="1" lang="ja-JP" alt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charset="-128"/>
                <a:cs typeface="+mn-cs"/>
              </a:rPr>
              <a:t>下線は特定</a:t>
            </a:r>
            <a:r>
              <a:rPr kumimoji="1" lang="zh-TW" alt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charset="-128"/>
                <a:cs typeface="+mn-cs"/>
              </a:rPr>
              <a:t>創業支援等事業</a:t>
            </a:r>
            <a:endParaRPr kumimoji="1" lang="ja-JP" altLang="en-US" sz="11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ＭＳ Ｐゴシック" charset="-128"/>
              <a:cs typeface="+mn-cs"/>
            </a:endParaRPr>
          </a:p>
        </p:txBody>
      </p:sp>
      <p:sp>
        <p:nvSpPr>
          <p:cNvPr id="71" name="ドーナツ 70"/>
          <p:cNvSpPr/>
          <p:nvPr/>
        </p:nvSpPr>
        <p:spPr>
          <a:xfrm rot="20024604">
            <a:off x="1781235" y="6308238"/>
            <a:ext cx="3659819" cy="1406351"/>
          </a:xfrm>
          <a:prstGeom prst="donut">
            <a:avLst>
              <a:gd name="adj" fmla="val 7142"/>
            </a:avLst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72" name="Rectangle 5"/>
          <p:cNvSpPr>
            <a:spLocks noChangeArrowheads="1"/>
          </p:cNvSpPr>
          <p:nvPr/>
        </p:nvSpPr>
        <p:spPr bwMode="auto">
          <a:xfrm>
            <a:off x="2523331" y="6896916"/>
            <a:ext cx="2054225" cy="1081087"/>
          </a:xfrm>
          <a:prstGeom prst="rect">
            <a:avLst/>
          </a:prstGeom>
          <a:gradFill>
            <a:gsLst>
              <a:gs pos="0">
                <a:srgbClr val="99CCFF"/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w="25400" cmpd="dbl">
            <a:solidFill>
              <a:srgbClr val="3399FF"/>
            </a:solidFill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lIns="85895" tIns="44665" rIns="85895" bIns="44665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Ｐゴシック" panose="020B0600070205080204" pitchFamily="50" charset="-128"/>
              <a:ea typeface="ＭＳ Ｐゴシック" panose="020B0600070205080204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・相談窓口の設置</a:t>
            </a:r>
            <a:endParaRPr kumimoji="1" lang="en-US" altLang="ja-JP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Ｐゴシック" panose="020B0600070205080204" pitchFamily="50" charset="-128"/>
              <a:ea typeface="ＭＳ Ｐゴシック" panose="020B0600070205080204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・商工会議所への</a:t>
            </a:r>
            <a:endParaRPr kumimoji="1" lang="en-US" altLang="ja-JP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Ｐゴシック" panose="020B0600070205080204" pitchFamily="50" charset="-128"/>
              <a:ea typeface="ＭＳ Ｐゴシック" panose="020B0600070205080204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　</a:t>
            </a:r>
            <a:r>
              <a:rPr kumimoji="1" lang="zh-TW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新細明體"/>
                <a:cs typeface="+mn-cs"/>
              </a:rPr>
              <a:t>創業支援等事業</a:t>
            </a: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補助</a:t>
            </a:r>
            <a:endParaRPr kumimoji="1" lang="en-US" altLang="ja-JP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Ｐゴシック" panose="020B0600070205080204" pitchFamily="50" charset="-128"/>
              <a:ea typeface="ＭＳ Ｐゴシック" panose="020B0600070205080204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・市創業者融資制度</a:t>
            </a:r>
            <a:endParaRPr kumimoji="1" lang="en-US" altLang="ja-JP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Ｐゴシック" panose="020B0600070205080204" pitchFamily="50" charset="-128"/>
              <a:ea typeface="ＭＳ Ｐゴシック" panose="020B0600070205080204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itchFamily="34" charset="0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73" name="角丸四角形 72"/>
          <p:cNvSpPr/>
          <p:nvPr/>
        </p:nvSpPr>
        <p:spPr bwMode="auto">
          <a:xfrm>
            <a:off x="2924176" y="6753448"/>
            <a:ext cx="1252538" cy="280987"/>
          </a:xfrm>
          <a:prstGeom prst="roundRect">
            <a:avLst/>
          </a:prstGeom>
          <a:solidFill>
            <a:schemeClr val="bg1"/>
          </a:solidFill>
          <a:ln w="19050">
            <a:solidFill>
              <a:srgbClr val="3399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○○市</a:t>
            </a:r>
            <a:endParaRPr kumimoji="1" lang="en-US" altLang="ja-JP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74" name="Rectangle 5"/>
          <p:cNvSpPr>
            <a:spLocks noChangeArrowheads="1"/>
          </p:cNvSpPr>
          <p:nvPr/>
        </p:nvSpPr>
        <p:spPr bwMode="auto">
          <a:xfrm>
            <a:off x="4787440" y="5954982"/>
            <a:ext cx="1704121" cy="789535"/>
          </a:xfrm>
          <a:prstGeom prst="rect">
            <a:avLst/>
          </a:prstGeom>
          <a:gradFill>
            <a:gsLst>
              <a:gs pos="0">
                <a:srgbClr val="99CCFF"/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w="15875">
            <a:solidFill>
              <a:srgbClr val="3399FF"/>
            </a:solidFill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lIns="85895" tIns="44665" rIns="85895" bIns="44665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・</a:t>
            </a:r>
            <a:r>
              <a:rPr kumimoji="1" lang="ja-JP" altLang="en-US" sz="1200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起業実践塾を実施</a:t>
            </a:r>
            <a:endParaRPr kumimoji="1" lang="en-US" altLang="ja-JP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Ｐゴシック" panose="020B0600070205080204" pitchFamily="50" charset="-128"/>
              <a:ea typeface="ＭＳ Ｐゴシック" panose="020B0600070205080204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・創業啓発講演会</a:t>
            </a:r>
            <a:endParaRPr kumimoji="1" lang="en-US" altLang="ja-JP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Ｐゴシック" panose="020B0600070205080204" pitchFamily="50" charset="-128"/>
              <a:ea typeface="ＭＳ Ｐゴシック" panose="020B0600070205080204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・創業相談会</a:t>
            </a:r>
            <a:endParaRPr kumimoji="1" lang="en-US" altLang="ja-JP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Ｐゴシック" panose="020B0600070205080204" pitchFamily="50" charset="-128"/>
              <a:ea typeface="ＭＳ Ｐゴシック" panose="020B0600070205080204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Ｐゴシック" panose="020B0600070205080204" pitchFamily="50" charset="-128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75" name="角丸四角形 74"/>
          <p:cNvSpPr/>
          <p:nvPr/>
        </p:nvSpPr>
        <p:spPr bwMode="auto">
          <a:xfrm>
            <a:off x="4921375" y="5681723"/>
            <a:ext cx="1530350" cy="317500"/>
          </a:xfrm>
          <a:prstGeom prst="roundRect">
            <a:avLst/>
          </a:prstGeom>
          <a:solidFill>
            <a:schemeClr val="bg1"/>
          </a:solidFill>
          <a:ln w="19050">
            <a:solidFill>
              <a:srgbClr val="3399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○○商工会議所</a:t>
            </a:r>
            <a:endParaRPr kumimoji="1" lang="en-US" altLang="ja-JP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76" name="Rectangle 5"/>
          <p:cNvSpPr>
            <a:spLocks noChangeArrowheads="1"/>
          </p:cNvSpPr>
          <p:nvPr/>
        </p:nvSpPr>
        <p:spPr bwMode="auto">
          <a:xfrm>
            <a:off x="2666223" y="5962647"/>
            <a:ext cx="1784350" cy="638175"/>
          </a:xfrm>
          <a:prstGeom prst="rect">
            <a:avLst/>
          </a:prstGeom>
          <a:gradFill>
            <a:gsLst>
              <a:gs pos="0">
                <a:srgbClr val="99CCFF"/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w="15875">
            <a:solidFill>
              <a:srgbClr val="3399FF"/>
            </a:solidFill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lIns="85895" tIns="44665" rIns="85895" bIns="44665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itchFamily="34" charset="0"/>
              <a:ea typeface="ＭＳ Ｐゴシック" panose="020B0600070205080204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ＭＳ Ｐゴシック" panose="020B0600070205080204" pitchFamily="50" charset="-128"/>
                <a:cs typeface="+mn-cs"/>
              </a:rPr>
              <a:t>・セミナーを実施</a:t>
            </a:r>
            <a:endParaRPr kumimoji="1" lang="en-US" altLang="ja-JP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itchFamily="34" charset="0"/>
              <a:ea typeface="ＭＳ Ｐゴシック" panose="020B0600070205080204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ＭＳ Ｐゴシック" panose="020B0600070205080204" pitchFamily="50" charset="-128"/>
                <a:cs typeface="+mn-cs"/>
              </a:rPr>
              <a:t>・土日創業相談窓口開設</a:t>
            </a:r>
            <a:endParaRPr kumimoji="1" lang="en-US" altLang="ja-JP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itchFamily="34" charset="0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77" name="角丸四角形 76"/>
          <p:cNvSpPr/>
          <p:nvPr/>
        </p:nvSpPr>
        <p:spPr bwMode="auto">
          <a:xfrm>
            <a:off x="2745169" y="5832863"/>
            <a:ext cx="1530350" cy="317500"/>
          </a:xfrm>
          <a:prstGeom prst="roundRect">
            <a:avLst/>
          </a:prstGeom>
          <a:solidFill>
            <a:schemeClr val="bg1"/>
          </a:solidFill>
          <a:ln w="19050">
            <a:solidFill>
              <a:srgbClr val="3399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△△信用金庫</a:t>
            </a:r>
            <a:endParaRPr kumimoji="1" lang="en-US" altLang="ja-JP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78" name="ストライプ矢印 77"/>
          <p:cNvSpPr/>
          <p:nvPr/>
        </p:nvSpPr>
        <p:spPr>
          <a:xfrm rot="16200000">
            <a:off x="2564642" y="7800043"/>
            <a:ext cx="440907" cy="1076225"/>
          </a:xfrm>
          <a:prstGeom prst="stripedRightArrow">
            <a:avLst>
              <a:gd name="adj1" fmla="val 50400"/>
              <a:gd name="adj2" fmla="val 52948"/>
            </a:avLst>
          </a:prstGeom>
          <a:solidFill>
            <a:schemeClr val="accent1">
              <a:lumMod val="90000"/>
            </a:schemeClr>
          </a:solidFill>
          <a:ln w="190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82" name="テキスト ボックス 115"/>
          <p:cNvSpPr txBox="1">
            <a:spLocks noChangeArrowheads="1"/>
          </p:cNvSpPr>
          <p:nvPr/>
        </p:nvSpPr>
        <p:spPr bwMode="auto">
          <a:xfrm>
            <a:off x="1201246" y="8677764"/>
            <a:ext cx="219803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1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 sz="1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 sz="1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 sz="1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 sz="1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kumimoji="1" sz="1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kumimoji="1" sz="1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kumimoji="1" sz="1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kumimoji="1" sz="1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ea typeface="ＭＳ Ｐゴシック" charset="-128"/>
                <a:cs typeface="+mn-cs"/>
              </a:rPr>
              <a:t>創業希望者、創業者</a:t>
            </a:r>
          </a:p>
        </p:txBody>
      </p:sp>
      <p:sp>
        <p:nvSpPr>
          <p:cNvPr id="83" name="Rectangle 5"/>
          <p:cNvSpPr>
            <a:spLocks noChangeArrowheads="1"/>
          </p:cNvSpPr>
          <p:nvPr/>
        </p:nvSpPr>
        <p:spPr bwMode="auto">
          <a:xfrm>
            <a:off x="212846" y="6519340"/>
            <a:ext cx="2133600" cy="661195"/>
          </a:xfrm>
          <a:prstGeom prst="rect">
            <a:avLst/>
          </a:prstGeom>
          <a:gradFill>
            <a:gsLst>
              <a:gs pos="0">
                <a:srgbClr val="99CCFF"/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w="15875">
            <a:solidFill>
              <a:srgbClr val="3399FF"/>
            </a:solidFill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lIns="85895" tIns="44665" rIns="85895" bIns="44665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ＭＳ Ｐゴシック" panose="020B0600070205080204" pitchFamily="50" charset="-128"/>
                <a:cs typeface="+mn-cs"/>
              </a:rPr>
              <a:t>・</a:t>
            </a:r>
            <a:r>
              <a:rPr kumimoji="1" lang="ja-JP" altLang="en-US" sz="1200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ＭＳ Ｐゴシック" panose="020B0600070205080204" pitchFamily="50" charset="-128"/>
                <a:cs typeface="+mn-cs"/>
              </a:rPr>
              <a:t>インキュベーション事業</a:t>
            </a:r>
            <a:endParaRPr kumimoji="1" lang="en-US" altLang="ja-JP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itchFamily="34" charset="0"/>
              <a:ea typeface="ＭＳ Ｐゴシック" panose="020B0600070205080204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ＭＳ Ｐゴシック" panose="020B0600070205080204" pitchFamily="50" charset="-128"/>
                <a:cs typeface="+mn-cs"/>
              </a:rPr>
              <a:t>・創業相談</a:t>
            </a:r>
            <a:endParaRPr kumimoji="1" lang="en-US" altLang="ja-JP" sz="1200" b="0" i="0" u="sng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itchFamily="34" charset="0"/>
              <a:ea typeface="ＭＳ Ｐゴシック" panose="020B0600070205080204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itchFamily="34" charset="0"/>
              <a:ea typeface="ＭＳ Ｐゴシック" panose="020B0600070205080204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5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ＭＳ Ｐゴシック" panose="020B0600070205080204" pitchFamily="50" charset="-128"/>
                <a:cs typeface="+mn-cs"/>
              </a:rPr>
              <a:t>　　　　　</a:t>
            </a:r>
            <a:endParaRPr kumimoji="1" lang="en-US" altLang="ja-JP" sz="1050" b="1" i="0" u="sng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itchFamily="34" charset="0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84" name="角丸四角形 83"/>
          <p:cNvSpPr/>
          <p:nvPr/>
        </p:nvSpPr>
        <p:spPr bwMode="auto">
          <a:xfrm>
            <a:off x="260351" y="6117850"/>
            <a:ext cx="2125663" cy="317500"/>
          </a:xfrm>
          <a:prstGeom prst="roundRect">
            <a:avLst/>
          </a:prstGeom>
          <a:solidFill>
            <a:schemeClr val="bg1"/>
          </a:solidFill>
          <a:ln w="19050">
            <a:solidFill>
              <a:srgbClr val="3399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○○市産業支援センター</a:t>
            </a:r>
            <a:endParaRPr kumimoji="1" lang="en-US" altLang="ja-JP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85" name="Rectangle 5"/>
          <p:cNvSpPr>
            <a:spLocks noChangeArrowheads="1"/>
          </p:cNvSpPr>
          <p:nvPr/>
        </p:nvSpPr>
        <p:spPr bwMode="auto">
          <a:xfrm>
            <a:off x="4664091" y="7733058"/>
            <a:ext cx="1979613" cy="278434"/>
          </a:xfrm>
          <a:prstGeom prst="rect">
            <a:avLst/>
          </a:prstGeom>
          <a:gradFill>
            <a:gsLst>
              <a:gs pos="0">
                <a:srgbClr val="CCFFCC"/>
              </a:gs>
              <a:gs pos="50000">
                <a:schemeClr val="bg1"/>
              </a:gs>
              <a:gs pos="100000">
                <a:schemeClr val="bg1"/>
              </a:gs>
            </a:gsLst>
            <a:lin ang="5400000" scaled="0"/>
          </a:gradFill>
          <a:ln w="15875">
            <a:solidFill>
              <a:schemeClr val="accent1">
                <a:lumMod val="75000"/>
              </a:schemeClr>
            </a:solidFill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lIns="85895" tIns="44665" rIns="85895" bIns="44665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ＭＳ Ｐゴシック" panose="020B0600070205080204" pitchFamily="50" charset="-128"/>
                <a:cs typeface="+mn-cs"/>
              </a:rPr>
              <a:t>・情報提供、専門家派遣</a:t>
            </a:r>
            <a:endParaRPr kumimoji="1" lang="en-US" altLang="ja-JP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itchFamily="34" charset="0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86" name="角丸四角形 85"/>
          <p:cNvSpPr/>
          <p:nvPr/>
        </p:nvSpPr>
        <p:spPr bwMode="auto">
          <a:xfrm>
            <a:off x="4620951" y="7435428"/>
            <a:ext cx="2089150" cy="317500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（独）中小機構□□本部</a:t>
            </a:r>
            <a:endParaRPr kumimoji="1" lang="en-US" altLang="ja-JP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grpSp>
        <p:nvGrpSpPr>
          <p:cNvPr id="12" name="グループ化 11"/>
          <p:cNvGrpSpPr/>
          <p:nvPr/>
        </p:nvGrpSpPr>
        <p:grpSpPr>
          <a:xfrm>
            <a:off x="4580052" y="6852505"/>
            <a:ext cx="1185863" cy="576759"/>
            <a:chOff x="4581862" y="7076769"/>
            <a:chExt cx="1185863" cy="576759"/>
          </a:xfrm>
        </p:grpSpPr>
        <p:sp>
          <p:nvSpPr>
            <p:cNvPr id="87" name="二方向矢印 86"/>
            <p:cNvSpPr/>
            <p:nvPr/>
          </p:nvSpPr>
          <p:spPr bwMode="auto">
            <a:xfrm rot="16200000">
              <a:off x="4886414" y="6772217"/>
              <a:ext cx="576759" cy="1185863"/>
            </a:xfrm>
            <a:prstGeom prst="leftUpArrow">
              <a:avLst>
                <a:gd name="adj1" fmla="val 39536"/>
                <a:gd name="adj2" fmla="val 34594"/>
                <a:gd name="adj3" fmla="val 34951"/>
              </a:avLst>
            </a:prstGeom>
            <a:solidFill>
              <a:schemeClr val="bg1"/>
            </a:solidFill>
            <a:ln w="19050" cap="flat" cmpd="sng" algn="ctr">
              <a:solidFill>
                <a:schemeClr val="accent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/>
            <a:lstStyle/>
            <a:p>
              <a:pPr marL="342900" marR="0" lvl="0" indent="-34290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itchFamily="50" charset="-128"/>
                <a:cs typeface="+mn-cs"/>
              </a:endParaRPr>
            </a:p>
          </p:txBody>
        </p:sp>
        <p:sp>
          <p:nvSpPr>
            <p:cNvPr id="88" name="正方形/長方形 125"/>
            <p:cNvSpPr>
              <a:spLocks noChangeArrowheads="1"/>
            </p:cNvSpPr>
            <p:nvPr/>
          </p:nvSpPr>
          <p:spPr bwMode="auto">
            <a:xfrm>
              <a:off x="4865285" y="7125614"/>
              <a:ext cx="583814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4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ＭＳ Ｐゴシック" panose="020B0600070205080204" pitchFamily="50" charset="-128"/>
                  <a:cs typeface="+mn-cs"/>
                </a:rPr>
                <a:t>連 携</a:t>
              </a:r>
            </a:p>
          </p:txBody>
        </p:sp>
      </p:grpSp>
      <p:sp>
        <p:nvSpPr>
          <p:cNvPr id="89" name="Rectangle 5"/>
          <p:cNvSpPr>
            <a:spLocks noChangeArrowheads="1"/>
          </p:cNvSpPr>
          <p:nvPr/>
        </p:nvSpPr>
        <p:spPr bwMode="auto">
          <a:xfrm>
            <a:off x="260351" y="8011314"/>
            <a:ext cx="1979613" cy="549275"/>
          </a:xfrm>
          <a:prstGeom prst="rect">
            <a:avLst/>
          </a:prstGeom>
          <a:gradFill>
            <a:gsLst>
              <a:gs pos="0">
                <a:srgbClr val="CCFFCC"/>
              </a:gs>
              <a:gs pos="50000">
                <a:schemeClr val="bg1"/>
              </a:gs>
              <a:gs pos="100000">
                <a:schemeClr val="bg1"/>
              </a:gs>
            </a:gsLst>
            <a:lin ang="5400000" scaled="0"/>
          </a:gradFill>
          <a:ln w="15875">
            <a:solidFill>
              <a:schemeClr val="accent1">
                <a:lumMod val="75000"/>
              </a:schemeClr>
            </a:solidFill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lIns="85895" tIns="44665" rIns="85895" bIns="44665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itchFamily="34" charset="0"/>
              <a:ea typeface="ＭＳ Ｐゴシック" panose="020B0600070205080204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ＭＳ Ｐゴシック" panose="020B0600070205080204" pitchFamily="50" charset="-128"/>
                <a:cs typeface="+mn-cs"/>
              </a:rPr>
              <a:t>・相談窓口の運営</a:t>
            </a:r>
            <a:endParaRPr kumimoji="1" lang="en-US" altLang="ja-JP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itchFamily="34" charset="0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90" name="角丸四角形 89"/>
          <p:cNvSpPr/>
          <p:nvPr/>
        </p:nvSpPr>
        <p:spPr bwMode="auto">
          <a:xfrm>
            <a:off x="476251" y="7803502"/>
            <a:ext cx="1530350" cy="326129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ＮＰＯ法人◇◇</a:t>
            </a:r>
            <a:endParaRPr kumimoji="1" lang="en-US" altLang="ja-JP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91" name="屈折矢印 90"/>
          <p:cNvSpPr/>
          <p:nvPr/>
        </p:nvSpPr>
        <p:spPr bwMode="auto">
          <a:xfrm rot="10800000">
            <a:off x="1052737" y="7227438"/>
            <a:ext cx="1331912" cy="556815"/>
          </a:xfrm>
          <a:prstGeom prst="bentUpArrow">
            <a:avLst>
              <a:gd name="adj1" fmla="val 45248"/>
              <a:gd name="adj2" fmla="val 50000"/>
              <a:gd name="adj3" fmla="val 29562"/>
            </a:avLst>
          </a:prstGeom>
          <a:solidFill>
            <a:schemeClr val="bg1"/>
          </a:solidFill>
          <a:ln w="19050" cap="flat" cmpd="sng" algn="ctr">
            <a:solidFill>
              <a:schemeClr val="accent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itchFamily="50" charset="-128"/>
              <a:cs typeface="+mn-cs"/>
            </a:endParaRPr>
          </a:p>
        </p:txBody>
      </p:sp>
      <p:sp>
        <p:nvSpPr>
          <p:cNvPr id="92" name="正方形/長方形 125"/>
          <p:cNvSpPr>
            <a:spLocks noChangeArrowheads="1"/>
          </p:cNvSpPr>
          <p:nvPr/>
        </p:nvSpPr>
        <p:spPr bwMode="auto">
          <a:xfrm>
            <a:off x="1340768" y="7227438"/>
            <a:ext cx="663964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委　託</a:t>
            </a:r>
          </a:p>
        </p:txBody>
      </p:sp>
      <p:graphicFrame>
        <p:nvGraphicFramePr>
          <p:cNvPr id="93" name="表 9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7859040"/>
              </p:ext>
            </p:extLst>
          </p:nvPr>
        </p:nvGraphicFramePr>
        <p:xfrm>
          <a:off x="115888" y="1573063"/>
          <a:ext cx="6625480" cy="82296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949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305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82296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500" dirty="0">
                          <a:latin typeface="+mn-ea"/>
                          <a:ea typeface="+mn-ea"/>
                        </a:rPr>
                        <a:t>概　要</a:t>
                      </a:r>
                      <a:endParaRPr kumimoji="1" lang="ja-JP" altLang="en-US" sz="150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91461" marR="91461" marT="45721" marB="45721" anchor="ctr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ja-JP" altLang="en-US" sz="1200" baseline="0" dirty="0">
                          <a:latin typeface="+mn-ea"/>
                          <a:ea typeface="+mn-ea"/>
                        </a:rPr>
                        <a:t>　</a:t>
                      </a:r>
                      <a:endParaRPr kumimoji="1" lang="en-US" altLang="ja-JP" sz="1200" dirty="0">
                        <a:latin typeface="+mn-ea"/>
                        <a:ea typeface="+mn-ea"/>
                      </a:endParaRPr>
                    </a:p>
                  </a:txBody>
                  <a:tcPr marL="91461" marR="91461" marT="45721" marB="45721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31" name="表 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7932238"/>
              </p:ext>
            </p:extLst>
          </p:nvPr>
        </p:nvGraphicFramePr>
        <p:xfrm>
          <a:off x="116187" y="2578904"/>
          <a:ext cx="6625480" cy="45553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949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305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553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年間目標数</a:t>
                      </a:r>
                    </a:p>
                  </a:txBody>
                  <a:tcPr marL="91461" marR="91461" marT="45721" marB="45721" anchor="ctr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altLang="ja-JP" sz="120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91461" marR="91461" marT="45721" marB="45721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40" name="Rectangle 5"/>
          <p:cNvSpPr>
            <a:spLocks noChangeArrowheads="1"/>
          </p:cNvSpPr>
          <p:nvPr/>
        </p:nvSpPr>
        <p:spPr bwMode="auto">
          <a:xfrm>
            <a:off x="4185691" y="8222797"/>
            <a:ext cx="1979613" cy="549275"/>
          </a:xfrm>
          <a:prstGeom prst="rect">
            <a:avLst/>
          </a:prstGeom>
          <a:gradFill>
            <a:gsLst>
              <a:gs pos="0">
                <a:srgbClr val="CCFFCC"/>
              </a:gs>
              <a:gs pos="50000">
                <a:schemeClr val="bg1"/>
              </a:gs>
              <a:gs pos="100000">
                <a:schemeClr val="bg1"/>
              </a:gs>
            </a:gsLst>
            <a:lin ang="5400000" scaled="0"/>
          </a:gradFill>
          <a:ln w="15875">
            <a:solidFill>
              <a:schemeClr val="accent1">
                <a:lumMod val="75000"/>
              </a:schemeClr>
            </a:solidFill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lIns="85895" tIns="44665" rIns="85895" bIns="44665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7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itchFamily="34" charset="0"/>
              <a:ea typeface="ＭＳ Ｐゴシック" panose="020B0600070205080204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ＭＳ Ｐゴシック" panose="020B0600070205080204" pitchFamily="50" charset="-128"/>
                <a:cs typeface="+mn-cs"/>
              </a:rPr>
              <a:t>・起業家教育</a:t>
            </a:r>
            <a:endParaRPr kumimoji="1" lang="en-US" altLang="ja-JP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itchFamily="34" charset="0"/>
              <a:ea typeface="ＭＳ Ｐゴシック" panose="020B0600070205080204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ＭＳ Ｐゴシック" panose="020B0600070205080204" pitchFamily="50" charset="-128"/>
                <a:cs typeface="+mn-cs"/>
              </a:rPr>
              <a:t>・ビジネスプランコンテスト</a:t>
            </a:r>
            <a:endParaRPr kumimoji="1" lang="en-US" altLang="ja-JP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itchFamily="34" charset="0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41" name="角丸四角形 40"/>
          <p:cNvSpPr/>
          <p:nvPr/>
        </p:nvSpPr>
        <p:spPr bwMode="auto">
          <a:xfrm>
            <a:off x="4217316" y="8028384"/>
            <a:ext cx="1530350" cy="326129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ＮＰＯ法人◇◇</a:t>
            </a:r>
            <a:endParaRPr kumimoji="1" lang="en-US" altLang="ja-JP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13" name="左矢印 12"/>
          <p:cNvSpPr/>
          <p:nvPr/>
        </p:nvSpPr>
        <p:spPr>
          <a:xfrm>
            <a:off x="3332520" y="8633036"/>
            <a:ext cx="719603" cy="424628"/>
          </a:xfrm>
          <a:prstGeom prst="lef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普及啓発</a:t>
            </a:r>
          </a:p>
        </p:txBody>
      </p:sp>
      <p:sp>
        <p:nvSpPr>
          <p:cNvPr id="42" name="テキスト ボックス 115"/>
          <p:cNvSpPr txBox="1">
            <a:spLocks noChangeArrowheads="1"/>
          </p:cNvSpPr>
          <p:nvPr/>
        </p:nvSpPr>
        <p:spPr bwMode="auto">
          <a:xfrm>
            <a:off x="4112835" y="8741042"/>
            <a:ext cx="142539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1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 sz="1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 sz="1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 sz="1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 sz="1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kumimoji="1" sz="1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kumimoji="1" sz="1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kumimoji="1" sz="1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kumimoji="1" sz="1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ea typeface="ＭＳ Ｐゴシック" charset="-128"/>
                <a:cs typeface="+mn-cs"/>
              </a:rPr>
              <a:t>創業無関心者</a:t>
            </a:r>
          </a:p>
        </p:txBody>
      </p:sp>
      <p:sp>
        <p:nvSpPr>
          <p:cNvPr id="43" name="正方形/長方形 42"/>
          <p:cNvSpPr/>
          <p:nvPr/>
        </p:nvSpPr>
        <p:spPr>
          <a:xfrm>
            <a:off x="6618586" y="8922341"/>
            <a:ext cx="183494" cy="15967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7200" dirty="0"/>
          </a:p>
        </p:txBody>
      </p:sp>
      <p:sp>
        <p:nvSpPr>
          <p:cNvPr id="44" name="スライド番号プレースホルダー 6"/>
          <p:cNvSpPr>
            <a:spLocks noGrp="1"/>
          </p:cNvSpPr>
          <p:nvPr>
            <p:ph type="sldNum" sz="quarter" idx="12"/>
          </p:nvPr>
        </p:nvSpPr>
        <p:spPr>
          <a:xfrm>
            <a:off x="5301208" y="8748464"/>
            <a:ext cx="1600200" cy="486833"/>
          </a:xfrm>
        </p:spPr>
        <p:txBody>
          <a:bodyPr/>
          <a:lstStyle/>
          <a:p>
            <a:fld id="{D9550142-B990-490A-A107-ED7302A7FD52}" type="slidenum">
              <a:rPr kumimoji="1" lang="ja-JP" altLang="en-US" smtClean="0"/>
              <a:t>1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49959988"/>
      </p:ext>
    </p:extLst>
  </p:cSld>
  <p:clrMapOvr>
    <a:masterClrMapping/>
  </p:clrMapOvr>
</p:sld>
</file>

<file path=ppt/theme/theme1.xml><?xml version="1.0" encoding="utf-8"?>
<a:theme xmlns:a="http://schemas.openxmlformats.org/drawingml/2006/main" name="blan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 kumimoji="1" sz="7200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B144063B7BEFFE45802C0344C7EDCECB" ma:contentTypeVersion="14" ma:contentTypeDescription="新しいドキュメントを作成します。" ma:contentTypeScope="" ma:versionID="933b8450558f550cb03e48446a8cb28c">
  <xsd:schema xmlns:xsd="http://www.w3.org/2001/XMLSchema" xmlns:xs="http://www.w3.org/2001/XMLSchema" xmlns:p="http://schemas.microsoft.com/office/2006/metadata/properties" xmlns:ns2="7199ff48-ea62-4105-b7f6-6821e8e4b94a" xmlns:ns3="f3afe849-0a7d-4b5c-a4c6-e09e509d0d50" targetNamespace="http://schemas.microsoft.com/office/2006/metadata/properties" ma:root="true" ma:fieldsID="5833bb48e6f3e99cce8b4d45eb043194" ns2:_="" ns3:_="">
    <xsd:import namespace="7199ff48-ea62-4105-b7f6-6821e8e4b94a"/>
    <xsd:import namespace="f3afe849-0a7d-4b5c-a4c6-e09e509d0d5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MediaLengthInSeconds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99ff48-ea62-4105-b7f6-6821e8e4b94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画像タグ" ma:readOnly="false" ma:fieldId="{5cf76f15-5ced-4ddc-b409-7134ff3c332f}" ma:taxonomyMulti="true" ma:sspId="f804ebf9-b652-43cc-9369-06696671cd4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5" nillable="true" ma:displayName="MediaServiceDateTaken" ma:description="" ma:hidden="true" ma:indexed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9" nillable="true" ma:displayName="Location" ma:description="" ma:indexed="true" ma:internalName="MediaServiceLocation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MediaServiceBillingMetadata" ma:index="21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3afe849-0a7d-4b5c-a4c6-e09e509d0d50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83e1f6f2-a16b-4373-8af0-88f70ab48b12}" ma:internalName="TaxCatchAll" ma:showField="CatchAllData" ma:web="f3afe849-0a7d-4b5c-a4c6-e09e509d0d5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7199ff48-ea62-4105-b7f6-6821e8e4b94a">
      <Terms xmlns="http://schemas.microsoft.com/office/infopath/2007/PartnerControls"/>
    </lcf76f155ced4ddcb4097134ff3c332f>
    <TaxCatchAll xmlns="f3afe849-0a7d-4b5c-a4c6-e09e509d0d50" xsi:nil="true"/>
  </documentManagement>
</p:properties>
</file>

<file path=customXml/itemProps1.xml><?xml version="1.0" encoding="utf-8"?>
<ds:datastoreItem xmlns:ds="http://schemas.openxmlformats.org/officeDocument/2006/customXml" ds:itemID="{6B9FA5A4-469A-4028-8EB8-595162D8F877}"/>
</file>

<file path=customXml/itemProps2.xml><?xml version="1.0" encoding="utf-8"?>
<ds:datastoreItem xmlns:ds="http://schemas.openxmlformats.org/officeDocument/2006/customXml" ds:itemID="{522A9DD2-6BE3-4BB8-91CE-747B11CE7A7E}"/>
</file>

<file path=customXml/itemProps3.xml><?xml version="1.0" encoding="utf-8"?>
<ds:datastoreItem xmlns:ds="http://schemas.openxmlformats.org/officeDocument/2006/customXml" ds:itemID="{C852BF6A-C4DE-4DE2-8877-FA9E9C85CD31}"/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37641</TotalTime>
  <Words>140</Words>
  <Application>Microsoft Office PowerPoint</Application>
  <PresentationFormat>画面に合わせる (4:3)</PresentationFormat>
  <Paragraphs>42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HG丸ｺﾞｼｯｸM-PRO</vt:lpstr>
      <vt:lpstr>ＭＳ Ｐゴシック</vt:lpstr>
      <vt:lpstr>新細明體</vt:lpstr>
      <vt:lpstr>Arial</vt:lpstr>
      <vt:lpstr>Calibri</vt:lpstr>
      <vt:lpstr>blank</vt:lpstr>
      <vt:lpstr>PowerPoint プレゼンテーション</vt:lpstr>
    </vt:vector>
  </TitlesOfParts>
  <Company>METI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市町村による創業支援 （手引き）</dc:title>
  <dc:creator>METI</dc:creator>
  <cp:lastModifiedBy>Windows ユーザー</cp:lastModifiedBy>
  <cp:revision>1570</cp:revision>
  <cp:lastPrinted>2021-01-20T03:52:42Z</cp:lastPrinted>
  <dcterms:created xsi:type="dcterms:W3CDTF">2013-10-29T02:46:12Z</dcterms:created>
  <dcterms:modified xsi:type="dcterms:W3CDTF">2023-08-29T02:06:32Z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0x010100B144063B7BEFFE45802C0344C7EDCECB</vt:lpwstr>
  </property>
</Properties>
</file>